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39"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37" r:id="rId76"/>
    <p:sldId id="329" r:id="rId77"/>
    <p:sldId id="330" r:id="rId78"/>
    <p:sldId id="338" r:id="rId79"/>
    <p:sldId id="331" r:id="rId80"/>
    <p:sldId id="332" r:id="rId81"/>
    <p:sldId id="333" r:id="rId82"/>
    <p:sldId id="334" r:id="rId83"/>
    <p:sldId id="335" r:id="rId84"/>
    <p:sldId id="336" r:id="rId8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orbel"/>
                <a:cs typeface="Corbel"/>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orbel"/>
                <a:cs typeface="Corbe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orbel"/>
                <a:cs typeface="Corbe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868476" y="813003"/>
            <a:ext cx="2103120" cy="452119"/>
          </a:xfrm>
          <a:prstGeom prst="rect">
            <a:avLst/>
          </a:prstGeom>
        </p:spPr>
        <p:txBody>
          <a:bodyPr wrap="square" lIns="0" tIns="0" rIns="0" bIns="0">
            <a:spAutoFit/>
          </a:bodyPr>
          <a:lstStyle>
            <a:lvl1pPr>
              <a:defRPr sz="2800" b="0" i="0">
                <a:solidFill>
                  <a:schemeClr val="bg1"/>
                </a:solidFill>
                <a:latin typeface="Corbel"/>
                <a:cs typeface="Corbel"/>
              </a:defRPr>
            </a:lvl1pPr>
          </a:lstStyle>
          <a:p>
            <a:endParaRPr/>
          </a:p>
        </p:txBody>
      </p:sp>
      <p:sp>
        <p:nvSpPr>
          <p:cNvPr id="3" name="Holder 3"/>
          <p:cNvSpPr>
            <a:spLocks noGrp="1"/>
          </p:cNvSpPr>
          <p:nvPr>
            <p:ph type="body" idx="1"/>
          </p:nvPr>
        </p:nvSpPr>
        <p:spPr>
          <a:xfrm>
            <a:off x="868476" y="1247902"/>
            <a:ext cx="9885045" cy="1671955"/>
          </a:xfrm>
          <a:prstGeom prst="rect">
            <a:avLst/>
          </a:prstGeom>
        </p:spPr>
        <p:txBody>
          <a:bodyPr wrap="square" lIns="0" tIns="0" rIns="0" bIns="0">
            <a:spAutoFit/>
          </a:bodyPr>
          <a:lstStyle>
            <a:lvl1pPr>
              <a:defRPr sz="1800" b="0" i="0">
                <a:solidFill>
                  <a:schemeClr val="bg1"/>
                </a:solidFill>
                <a:latin typeface="Corbel"/>
                <a:cs typeface="Corbe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hyperlink" Target="http://www.cvijay.com/"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3" Type="http://schemas.openxmlformats.org/officeDocument/2006/relationships/image" Target="../media/image90.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2" Type="http://schemas.openxmlformats.org/officeDocument/2006/relationships/image" Target="../media/image89.png"/><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145.png"/><Relationship Id="rId16"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19" Type="http://schemas.openxmlformats.org/officeDocument/2006/relationships/hyperlink" Target="https://s3-eu-west-1.amazonaws.com/nuageacademy" TargetMode="External"/><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6" Type="http://schemas.openxmlformats.org/officeDocument/2006/relationships/hyperlink" Target="http://website.s3-website-us-east-1.amazonaws.com/"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173.png"/></Relationships>
</file>

<file path=ppt/slides/_rels/slide24.xml.rels><?xml version="1.0" encoding="UTF-8" standalone="yes"?>
<Relationships xmlns="http://schemas.openxmlformats.org/package/2006/relationships"><Relationship Id="rId13" Type="http://schemas.openxmlformats.org/officeDocument/2006/relationships/image" Target="../media/image185.png"/><Relationship Id="rId18" Type="http://schemas.openxmlformats.org/officeDocument/2006/relationships/image" Target="../media/image190.png"/><Relationship Id="rId26" Type="http://schemas.openxmlformats.org/officeDocument/2006/relationships/image" Target="../media/image198.png"/><Relationship Id="rId39" Type="http://schemas.openxmlformats.org/officeDocument/2006/relationships/image" Target="../media/image211.png"/><Relationship Id="rId21" Type="http://schemas.openxmlformats.org/officeDocument/2006/relationships/image" Target="../media/image193.png"/><Relationship Id="rId34" Type="http://schemas.openxmlformats.org/officeDocument/2006/relationships/image" Target="../media/image206.png"/><Relationship Id="rId42" Type="http://schemas.openxmlformats.org/officeDocument/2006/relationships/image" Target="../media/image214.png"/><Relationship Id="rId47" Type="http://schemas.openxmlformats.org/officeDocument/2006/relationships/image" Target="../media/image219.png"/><Relationship Id="rId50" Type="http://schemas.openxmlformats.org/officeDocument/2006/relationships/image" Target="../media/image222.png"/><Relationship Id="rId55" Type="http://schemas.openxmlformats.org/officeDocument/2006/relationships/image" Target="../media/image227.png"/><Relationship Id="rId63" Type="http://schemas.openxmlformats.org/officeDocument/2006/relationships/image" Target="../media/image235.png"/><Relationship Id="rId68" Type="http://schemas.openxmlformats.org/officeDocument/2006/relationships/image" Target="../media/image240.png"/><Relationship Id="rId76" Type="http://schemas.openxmlformats.org/officeDocument/2006/relationships/image" Target="../media/image248.png"/><Relationship Id="rId7" Type="http://schemas.openxmlformats.org/officeDocument/2006/relationships/image" Target="../media/image179.png"/><Relationship Id="rId71" Type="http://schemas.openxmlformats.org/officeDocument/2006/relationships/image" Target="../media/image243.png"/><Relationship Id="rId2" Type="http://schemas.openxmlformats.org/officeDocument/2006/relationships/image" Target="../media/image174.png"/><Relationship Id="rId16" Type="http://schemas.openxmlformats.org/officeDocument/2006/relationships/image" Target="../media/image188.png"/><Relationship Id="rId29" Type="http://schemas.openxmlformats.org/officeDocument/2006/relationships/image" Target="../media/image201.png"/><Relationship Id="rId11" Type="http://schemas.openxmlformats.org/officeDocument/2006/relationships/image" Target="../media/image183.png"/><Relationship Id="rId24" Type="http://schemas.openxmlformats.org/officeDocument/2006/relationships/image" Target="../media/image196.png"/><Relationship Id="rId32" Type="http://schemas.openxmlformats.org/officeDocument/2006/relationships/image" Target="../media/image204.png"/><Relationship Id="rId37" Type="http://schemas.openxmlformats.org/officeDocument/2006/relationships/image" Target="../media/image209.png"/><Relationship Id="rId40" Type="http://schemas.openxmlformats.org/officeDocument/2006/relationships/image" Target="../media/image212.png"/><Relationship Id="rId45" Type="http://schemas.openxmlformats.org/officeDocument/2006/relationships/image" Target="../media/image217.png"/><Relationship Id="rId53" Type="http://schemas.openxmlformats.org/officeDocument/2006/relationships/image" Target="../media/image225.png"/><Relationship Id="rId58" Type="http://schemas.openxmlformats.org/officeDocument/2006/relationships/image" Target="../media/image230.png"/><Relationship Id="rId66" Type="http://schemas.openxmlformats.org/officeDocument/2006/relationships/image" Target="../media/image238.png"/><Relationship Id="rId74" Type="http://schemas.openxmlformats.org/officeDocument/2006/relationships/image" Target="../media/image246.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36" Type="http://schemas.openxmlformats.org/officeDocument/2006/relationships/image" Target="../media/image208.png"/><Relationship Id="rId49" Type="http://schemas.openxmlformats.org/officeDocument/2006/relationships/image" Target="../media/image221.png"/><Relationship Id="rId57" Type="http://schemas.openxmlformats.org/officeDocument/2006/relationships/image" Target="../media/image229.png"/><Relationship Id="rId61" Type="http://schemas.openxmlformats.org/officeDocument/2006/relationships/image" Target="../media/image233.png"/><Relationship Id="rId10" Type="http://schemas.openxmlformats.org/officeDocument/2006/relationships/image" Target="../media/image182.png"/><Relationship Id="rId19" Type="http://schemas.openxmlformats.org/officeDocument/2006/relationships/image" Target="../media/image191.png"/><Relationship Id="rId31" Type="http://schemas.openxmlformats.org/officeDocument/2006/relationships/image" Target="../media/image203.png"/><Relationship Id="rId44" Type="http://schemas.openxmlformats.org/officeDocument/2006/relationships/image" Target="../media/image216.png"/><Relationship Id="rId52" Type="http://schemas.openxmlformats.org/officeDocument/2006/relationships/image" Target="../media/image224.png"/><Relationship Id="rId60" Type="http://schemas.openxmlformats.org/officeDocument/2006/relationships/image" Target="../media/image232.png"/><Relationship Id="rId65" Type="http://schemas.openxmlformats.org/officeDocument/2006/relationships/image" Target="../media/image237.png"/><Relationship Id="rId73" Type="http://schemas.openxmlformats.org/officeDocument/2006/relationships/image" Target="../media/image245.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 Id="rId27" Type="http://schemas.openxmlformats.org/officeDocument/2006/relationships/image" Target="../media/image199.png"/><Relationship Id="rId30" Type="http://schemas.openxmlformats.org/officeDocument/2006/relationships/image" Target="../media/image202.png"/><Relationship Id="rId35" Type="http://schemas.openxmlformats.org/officeDocument/2006/relationships/image" Target="../media/image207.png"/><Relationship Id="rId43" Type="http://schemas.openxmlformats.org/officeDocument/2006/relationships/image" Target="../media/image215.png"/><Relationship Id="rId48" Type="http://schemas.openxmlformats.org/officeDocument/2006/relationships/image" Target="../media/image220.png"/><Relationship Id="rId56" Type="http://schemas.openxmlformats.org/officeDocument/2006/relationships/image" Target="../media/image228.png"/><Relationship Id="rId64" Type="http://schemas.openxmlformats.org/officeDocument/2006/relationships/image" Target="../media/image236.png"/><Relationship Id="rId69" Type="http://schemas.openxmlformats.org/officeDocument/2006/relationships/image" Target="../media/image241.png"/><Relationship Id="rId8" Type="http://schemas.openxmlformats.org/officeDocument/2006/relationships/image" Target="../media/image180.png"/><Relationship Id="rId51" Type="http://schemas.openxmlformats.org/officeDocument/2006/relationships/image" Target="../media/image223.png"/><Relationship Id="rId72" Type="http://schemas.openxmlformats.org/officeDocument/2006/relationships/image" Target="../media/image244.png"/><Relationship Id="rId3" Type="http://schemas.openxmlformats.org/officeDocument/2006/relationships/image" Target="../media/image175.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33" Type="http://schemas.openxmlformats.org/officeDocument/2006/relationships/image" Target="../media/image205.png"/><Relationship Id="rId38" Type="http://schemas.openxmlformats.org/officeDocument/2006/relationships/image" Target="../media/image210.png"/><Relationship Id="rId46" Type="http://schemas.openxmlformats.org/officeDocument/2006/relationships/image" Target="../media/image218.png"/><Relationship Id="rId59" Type="http://schemas.openxmlformats.org/officeDocument/2006/relationships/image" Target="../media/image231.png"/><Relationship Id="rId67" Type="http://schemas.openxmlformats.org/officeDocument/2006/relationships/image" Target="../media/image239.png"/><Relationship Id="rId20" Type="http://schemas.openxmlformats.org/officeDocument/2006/relationships/image" Target="../media/image192.png"/><Relationship Id="rId41" Type="http://schemas.openxmlformats.org/officeDocument/2006/relationships/image" Target="../media/image213.png"/><Relationship Id="rId54" Type="http://schemas.openxmlformats.org/officeDocument/2006/relationships/image" Target="../media/image226.png"/><Relationship Id="rId62" Type="http://schemas.openxmlformats.org/officeDocument/2006/relationships/image" Target="../media/image234.png"/><Relationship Id="rId70" Type="http://schemas.openxmlformats.org/officeDocument/2006/relationships/image" Target="../media/image242.png"/><Relationship Id="rId75" Type="http://schemas.openxmlformats.org/officeDocument/2006/relationships/image" Target="../media/image247.png"/><Relationship Id="rId1" Type="http://schemas.openxmlformats.org/officeDocument/2006/relationships/slideLayout" Target="../slideLayouts/slideLayout4.xml"/><Relationship Id="rId6" Type="http://schemas.openxmlformats.org/officeDocument/2006/relationships/image" Target="../media/image178.png"/></Relationships>
</file>

<file path=ppt/slides/_rels/slide2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5.xml"/><Relationship Id="rId4" Type="http://schemas.openxmlformats.org/officeDocument/2006/relationships/image" Target="../media/image253.png"/></Relationships>
</file>

<file path=ppt/slides/_rels/slide2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5.xml"/><Relationship Id="rId4" Type="http://schemas.openxmlformats.org/officeDocument/2006/relationships/image" Target="../media/image256.png"/></Relationships>
</file>

<file path=ppt/slides/_rels/slide2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5.xml"/><Relationship Id="rId4" Type="http://schemas.openxmlformats.org/officeDocument/2006/relationships/image" Target="../media/image259.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3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5.png"/><Relationship Id="rId18" Type="http://schemas.openxmlformats.org/officeDocument/2006/relationships/image" Target="../media/image289.png"/><Relationship Id="rId3" Type="http://schemas.openxmlformats.org/officeDocument/2006/relationships/image" Target="../media/image275.png"/><Relationship Id="rId21" Type="http://schemas.openxmlformats.org/officeDocument/2006/relationships/image" Target="../media/image292.png"/><Relationship Id="rId7" Type="http://schemas.openxmlformats.org/officeDocument/2006/relationships/image" Target="../media/image279.png"/><Relationship Id="rId12" Type="http://schemas.openxmlformats.org/officeDocument/2006/relationships/image" Target="../media/image284.png"/><Relationship Id="rId17" Type="http://schemas.openxmlformats.org/officeDocument/2006/relationships/image" Target="../media/image288.png"/><Relationship Id="rId2" Type="http://schemas.openxmlformats.org/officeDocument/2006/relationships/image" Target="../media/image274.png"/><Relationship Id="rId16" Type="http://schemas.openxmlformats.org/officeDocument/2006/relationships/hyperlink" Target="https://s3-eu-west-1.amazonaws.com/nuageacademy" TargetMode="External"/><Relationship Id="rId20"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5" Type="http://schemas.openxmlformats.org/officeDocument/2006/relationships/image" Target="../media/image287.png"/><Relationship Id="rId10" Type="http://schemas.openxmlformats.org/officeDocument/2006/relationships/image" Target="../media/image282.png"/><Relationship Id="rId19" Type="http://schemas.openxmlformats.org/officeDocument/2006/relationships/image" Target="../media/image290.png"/><Relationship Id="rId4" Type="http://schemas.openxmlformats.org/officeDocument/2006/relationships/image" Target="../media/image276.png"/><Relationship Id="rId9" Type="http://schemas.openxmlformats.org/officeDocument/2006/relationships/image" Target="../media/image281.png"/><Relationship Id="rId14" Type="http://schemas.openxmlformats.org/officeDocument/2006/relationships/image" Target="../media/image286.png"/></Relationships>
</file>

<file path=ppt/slides/_rels/slide32.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1.png"/><Relationship Id="rId18" Type="http://schemas.openxmlformats.org/officeDocument/2006/relationships/image" Target="../media/image306.png"/><Relationship Id="rId26" Type="http://schemas.openxmlformats.org/officeDocument/2006/relationships/image" Target="../media/image314.png"/><Relationship Id="rId3" Type="http://schemas.openxmlformats.org/officeDocument/2006/relationships/image" Target="../media/image275.png"/><Relationship Id="rId21" Type="http://schemas.openxmlformats.org/officeDocument/2006/relationships/image" Target="../media/image309.png"/><Relationship Id="rId34" Type="http://schemas.openxmlformats.org/officeDocument/2006/relationships/image" Target="../media/image322.pn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33" Type="http://schemas.openxmlformats.org/officeDocument/2006/relationships/image" Target="../media/image321.png"/><Relationship Id="rId2" Type="http://schemas.openxmlformats.org/officeDocument/2006/relationships/image" Target="../media/image274.png"/><Relationship Id="rId16" Type="http://schemas.openxmlformats.org/officeDocument/2006/relationships/image" Target="../media/image304.png"/><Relationship Id="rId20" Type="http://schemas.openxmlformats.org/officeDocument/2006/relationships/image" Target="../media/image308.png"/><Relationship Id="rId29" Type="http://schemas.openxmlformats.org/officeDocument/2006/relationships/image" Target="../media/image317.png"/><Relationship Id="rId1" Type="http://schemas.openxmlformats.org/officeDocument/2006/relationships/slideLayout" Target="../slideLayouts/slideLayout5.xml"/><Relationship Id="rId6" Type="http://schemas.openxmlformats.org/officeDocument/2006/relationships/image" Target="../media/image294.png"/><Relationship Id="rId11" Type="http://schemas.openxmlformats.org/officeDocument/2006/relationships/image" Target="../media/image299.png"/><Relationship Id="rId24" Type="http://schemas.openxmlformats.org/officeDocument/2006/relationships/image" Target="../media/image312.png"/><Relationship Id="rId32" Type="http://schemas.openxmlformats.org/officeDocument/2006/relationships/image" Target="../media/image320.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png"/><Relationship Id="rId10" Type="http://schemas.openxmlformats.org/officeDocument/2006/relationships/image" Target="../media/image298.png"/><Relationship Id="rId19" Type="http://schemas.openxmlformats.org/officeDocument/2006/relationships/image" Target="../media/image307.png"/><Relationship Id="rId31" Type="http://schemas.openxmlformats.org/officeDocument/2006/relationships/image" Target="../media/image319.png"/><Relationship Id="rId4" Type="http://schemas.openxmlformats.org/officeDocument/2006/relationships/image" Target="../media/image276.png"/><Relationship Id="rId9" Type="http://schemas.openxmlformats.org/officeDocument/2006/relationships/image" Target="../media/image297.png"/><Relationship Id="rId14" Type="http://schemas.openxmlformats.org/officeDocument/2006/relationships/image" Target="../media/image302.pn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318.png"/></Relationships>
</file>

<file path=ppt/slides/_rels/slide33.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75.png"/><Relationship Id="rId7" Type="http://schemas.openxmlformats.org/officeDocument/2006/relationships/image" Target="../media/image325.png"/><Relationship Id="rId2" Type="http://schemas.openxmlformats.org/officeDocument/2006/relationships/image" Target="../media/image274.png"/><Relationship Id="rId1" Type="http://schemas.openxmlformats.org/officeDocument/2006/relationships/slideLayout" Target="../slideLayouts/slideLayout4.xml"/><Relationship Id="rId6" Type="http://schemas.openxmlformats.org/officeDocument/2006/relationships/image" Target="../media/image324.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276.png"/><Relationship Id="rId9" Type="http://schemas.openxmlformats.org/officeDocument/2006/relationships/image" Target="../media/image327.png"/></Relationships>
</file>

<file path=ppt/slides/_rels/slide3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5.xml"/><Relationship Id="rId4" Type="http://schemas.openxmlformats.org/officeDocument/2006/relationships/image" Target="../media/image331.png"/></Relationships>
</file>

<file path=ppt/slides/_rels/slide3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6.jpg"/><Relationship Id="rId2" Type="http://schemas.openxmlformats.org/officeDocument/2006/relationships/image" Target="../media/image3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5.xml"/><Relationship Id="rId5" Type="http://schemas.openxmlformats.org/officeDocument/2006/relationships/image" Target="../media/image336.jpg"/><Relationship Id="rId4" Type="http://schemas.openxmlformats.org/officeDocument/2006/relationships/image" Target="../media/image33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1.jp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5.xml"/><Relationship Id="rId4" Type="http://schemas.openxmlformats.org/officeDocument/2006/relationships/image" Target="../media/image347.png"/></Relationships>
</file>

<file path=ppt/slides/_rels/slide4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png"/><Relationship Id="rId18" Type="http://schemas.openxmlformats.org/officeDocument/2006/relationships/image" Target="../media/image372.png"/><Relationship Id="rId3" Type="http://schemas.openxmlformats.org/officeDocument/2006/relationships/image" Target="../media/image357.png"/><Relationship Id="rId21" Type="http://schemas.openxmlformats.org/officeDocument/2006/relationships/image" Target="../media/image375.png"/><Relationship Id="rId7" Type="http://schemas.openxmlformats.org/officeDocument/2006/relationships/image" Target="../media/image361.png"/><Relationship Id="rId12" Type="http://schemas.openxmlformats.org/officeDocument/2006/relationships/image" Target="../media/image366.png"/><Relationship Id="rId17" Type="http://schemas.openxmlformats.org/officeDocument/2006/relationships/image" Target="../media/image371.png"/><Relationship Id="rId2" Type="http://schemas.openxmlformats.org/officeDocument/2006/relationships/image" Target="../media/image356.png"/><Relationship Id="rId16" Type="http://schemas.openxmlformats.org/officeDocument/2006/relationships/image" Target="../media/image370.png"/><Relationship Id="rId20" Type="http://schemas.openxmlformats.org/officeDocument/2006/relationships/image" Target="../media/image374.png"/><Relationship Id="rId1" Type="http://schemas.openxmlformats.org/officeDocument/2006/relationships/slideLayout" Target="../slideLayouts/slideLayout5.xml"/><Relationship Id="rId6" Type="http://schemas.openxmlformats.org/officeDocument/2006/relationships/image" Target="../media/image360.png"/><Relationship Id="rId11" Type="http://schemas.openxmlformats.org/officeDocument/2006/relationships/image" Target="../media/image365.png"/><Relationship Id="rId5" Type="http://schemas.openxmlformats.org/officeDocument/2006/relationships/image" Target="../media/image359.png"/><Relationship Id="rId15" Type="http://schemas.openxmlformats.org/officeDocument/2006/relationships/image" Target="../media/image369.png"/><Relationship Id="rId10" Type="http://schemas.openxmlformats.org/officeDocument/2006/relationships/image" Target="../media/image364.png"/><Relationship Id="rId19" Type="http://schemas.openxmlformats.org/officeDocument/2006/relationships/image" Target="../media/image373.png"/><Relationship Id="rId4" Type="http://schemas.openxmlformats.org/officeDocument/2006/relationships/image" Target="../media/image358.png"/><Relationship Id="rId9" Type="http://schemas.openxmlformats.org/officeDocument/2006/relationships/image" Target="../media/image363.png"/><Relationship Id="rId14" Type="http://schemas.openxmlformats.org/officeDocument/2006/relationships/image" Target="../media/image368.png"/><Relationship Id="rId22" Type="http://schemas.openxmlformats.org/officeDocument/2006/relationships/image" Target="../media/image376.png"/></Relationships>
</file>

<file path=ppt/slides/_rels/slide54.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88.png"/><Relationship Id="rId18" Type="http://schemas.openxmlformats.org/officeDocument/2006/relationships/image" Target="../media/image393.png"/><Relationship Id="rId26" Type="http://schemas.openxmlformats.org/officeDocument/2006/relationships/image" Target="../media/image401.png"/><Relationship Id="rId3" Type="http://schemas.openxmlformats.org/officeDocument/2006/relationships/image" Target="../media/image378.png"/><Relationship Id="rId21" Type="http://schemas.openxmlformats.org/officeDocument/2006/relationships/image" Target="../media/image396.png"/><Relationship Id="rId7" Type="http://schemas.openxmlformats.org/officeDocument/2006/relationships/image" Target="../media/image382.png"/><Relationship Id="rId12" Type="http://schemas.openxmlformats.org/officeDocument/2006/relationships/image" Target="../media/image387.png"/><Relationship Id="rId17" Type="http://schemas.openxmlformats.org/officeDocument/2006/relationships/image" Target="../media/image392.png"/><Relationship Id="rId25" Type="http://schemas.openxmlformats.org/officeDocument/2006/relationships/image" Target="../media/image400.png"/><Relationship Id="rId2" Type="http://schemas.openxmlformats.org/officeDocument/2006/relationships/image" Target="../media/image377.png"/><Relationship Id="rId16" Type="http://schemas.openxmlformats.org/officeDocument/2006/relationships/image" Target="../media/image391.png"/><Relationship Id="rId20" Type="http://schemas.openxmlformats.org/officeDocument/2006/relationships/image" Target="../media/image395.png"/><Relationship Id="rId1" Type="http://schemas.openxmlformats.org/officeDocument/2006/relationships/slideLayout" Target="../slideLayouts/slideLayout5.xml"/><Relationship Id="rId6" Type="http://schemas.openxmlformats.org/officeDocument/2006/relationships/image" Target="../media/image381.png"/><Relationship Id="rId11" Type="http://schemas.openxmlformats.org/officeDocument/2006/relationships/image" Target="../media/image386.png"/><Relationship Id="rId24" Type="http://schemas.openxmlformats.org/officeDocument/2006/relationships/image" Target="../media/image399.png"/><Relationship Id="rId5" Type="http://schemas.openxmlformats.org/officeDocument/2006/relationships/image" Target="../media/image380.png"/><Relationship Id="rId15" Type="http://schemas.openxmlformats.org/officeDocument/2006/relationships/image" Target="../media/image390.png"/><Relationship Id="rId23" Type="http://schemas.openxmlformats.org/officeDocument/2006/relationships/image" Target="../media/image398.png"/><Relationship Id="rId28" Type="http://schemas.openxmlformats.org/officeDocument/2006/relationships/image" Target="../media/image403.png"/><Relationship Id="rId10" Type="http://schemas.openxmlformats.org/officeDocument/2006/relationships/image" Target="../media/image385.png"/><Relationship Id="rId19" Type="http://schemas.openxmlformats.org/officeDocument/2006/relationships/image" Target="../media/image394.png"/><Relationship Id="rId4" Type="http://schemas.openxmlformats.org/officeDocument/2006/relationships/image" Target="../media/image379.png"/><Relationship Id="rId9" Type="http://schemas.openxmlformats.org/officeDocument/2006/relationships/image" Target="../media/image384.png"/><Relationship Id="rId14" Type="http://schemas.openxmlformats.org/officeDocument/2006/relationships/image" Target="../media/image389.png"/><Relationship Id="rId22" Type="http://schemas.openxmlformats.org/officeDocument/2006/relationships/image" Target="../media/image397.png"/><Relationship Id="rId27" Type="http://schemas.openxmlformats.org/officeDocument/2006/relationships/image" Target="../media/image4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5.xml"/><Relationship Id="rId4" Type="http://schemas.openxmlformats.org/officeDocument/2006/relationships/image" Target="../media/image4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419.png"/><Relationship Id="rId18" Type="http://schemas.openxmlformats.org/officeDocument/2006/relationships/image" Target="../media/image424.png"/><Relationship Id="rId3" Type="http://schemas.openxmlformats.org/officeDocument/2006/relationships/image" Target="../media/image409.png"/><Relationship Id="rId21" Type="http://schemas.openxmlformats.org/officeDocument/2006/relationships/image" Target="../media/image427.png"/><Relationship Id="rId7" Type="http://schemas.openxmlformats.org/officeDocument/2006/relationships/image" Target="../media/image413.png"/><Relationship Id="rId12" Type="http://schemas.openxmlformats.org/officeDocument/2006/relationships/image" Target="../media/image418.png"/><Relationship Id="rId17" Type="http://schemas.openxmlformats.org/officeDocument/2006/relationships/image" Target="../media/image423.png"/><Relationship Id="rId2" Type="http://schemas.openxmlformats.org/officeDocument/2006/relationships/image" Target="../media/image408.png"/><Relationship Id="rId16" Type="http://schemas.openxmlformats.org/officeDocument/2006/relationships/image" Target="../media/image422.png"/><Relationship Id="rId20" Type="http://schemas.openxmlformats.org/officeDocument/2006/relationships/image" Target="../media/image426.png"/><Relationship Id="rId1" Type="http://schemas.openxmlformats.org/officeDocument/2006/relationships/slideLayout" Target="../slideLayouts/slideLayout5.xml"/><Relationship Id="rId6" Type="http://schemas.openxmlformats.org/officeDocument/2006/relationships/image" Target="../media/image412.png"/><Relationship Id="rId11" Type="http://schemas.openxmlformats.org/officeDocument/2006/relationships/image" Target="../media/image417.png"/><Relationship Id="rId5" Type="http://schemas.openxmlformats.org/officeDocument/2006/relationships/image" Target="../media/image411.png"/><Relationship Id="rId15" Type="http://schemas.openxmlformats.org/officeDocument/2006/relationships/image" Target="../media/image421.png"/><Relationship Id="rId10" Type="http://schemas.openxmlformats.org/officeDocument/2006/relationships/image" Target="../media/image416.png"/><Relationship Id="rId19" Type="http://schemas.openxmlformats.org/officeDocument/2006/relationships/image" Target="../media/image425.png"/><Relationship Id="rId4" Type="http://schemas.openxmlformats.org/officeDocument/2006/relationships/image" Target="../media/image410.png"/><Relationship Id="rId9" Type="http://schemas.openxmlformats.org/officeDocument/2006/relationships/image" Target="../media/image415.png"/><Relationship Id="rId14" Type="http://schemas.openxmlformats.org/officeDocument/2006/relationships/image" Target="../media/image420.png"/><Relationship Id="rId22" Type="http://schemas.openxmlformats.org/officeDocument/2006/relationships/image" Target="../media/image428.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438.png"/><Relationship Id="rId13" Type="http://schemas.openxmlformats.org/officeDocument/2006/relationships/image" Target="../media/image443.png"/><Relationship Id="rId3" Type="http://schemas.openxmlformats.org/officeDocument/2006/relationships/image" Target="../media/image433.png"/><Relationship Id="rId7" Type="http://schemas.openxmlformats.org/officeDocument/2006/relationships/image" Target="../media/image437.png"/><Relationship Id="rId12" Type="http://schemas.openxmlformats.org/officeDocument/2006/relationships/image" Target="../media/image442.png"/><Relationship Id="rId17" Type="http://schemas.openxmlformats.org/officeDocument/2006/relationships/image" Target="../media/image447.png"/><Relationship Id="rId2" Type="http://schemas.openxmlformats.org/officeDocument/2006/relationships/image" Target="../media/image432.png"/><Relationship Id="rId16" Type="http://schemas.openxmlformats.org/officeDocument/2006/relationships/image" Target="../media/image446.png"/><Relationship Id="rId1" Type="http://schemas.openxmlformats.org/officeDocument/2006/relationships/slideLayout" Target="../slideLayouts/slideLayout5.xml"/><Relationship Id="rId6" Type="http://schemas.openxmlformats.org/officeDocument/2006/relationships/image" Target="../media/image436.png"/><Relationship Id="rId11" Type="http://schemas.openxmlformats.org/officeDocument/2006/relationships/image" Target="../media/image441.png"/><Relationship Id="rId5" Type="http://schemas.openxmlformats.org/officeDocument/2006/relationships/image" Target="../media/image435.png"/><Relationship Id="rId15" Type="http://schemas.openxmlformats.org/officeDocument/2006/relationships/image" Target="../media/image445.png"/><Relationship Id="rId10" Type="http://schemas.openxmlformats.org/officeDocument/2006/relationships/image" Target="../media/image440.png"/><Relationship Id="rId4" Type="http://schemas.openxmlformats.org/officeDocument/2006/relationships/image" Target="../media/image434.png"/><Relationship Id="rId9" Type="http://schemas.openxmlformats.org/officeDocument/2006/relationships/image" Target="../media/image439.png"/><Relationship Id="rId14" Type="http://schemas.openxmlformats.org/officeDocument/2006/relationships/image" Target="../media/image444.png"/></Relationships>
</file>

<file path=ppt/slides/_rels/slide65.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5.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 Id="rId14" Type="http://schemas.openxmlformats.org/officeDocument/2006/relationships/image" Target="../media/image460.png"/></Relationships>
</file>

<file path=ppt/slides/_rels/slide66.xml.rels><?xml version="1.0" encoding="UTF-8" standalone="yes"?>
<Relationships xmlns="http://schemas.openxmlformats.org/package/2006/relationships"><Relationship Id="rId8" Type="http://schemas.openxmlformats.org/officeDocument/2006/relationships/image" Target="../media/image467.png"/><Relationship Id="rId13" Type="http://schemas.openxmlformats.org/officeDocument/2006/relationships/image" Target="../media/image472.png"/><Relationship Id="rId3" Type="http://schemas.openxmlformats.org/officeDocument/2006/relationships/image" Target="../media/image462.png"/><Relationship Id="rId7" Type="http://schemas.openxmlformats.org/officeDocument/2006/relationships/image" Target="../media/image466.png"/><Relationship Id="rId12" Type="http://schemas.openxmlformats.org/officeDocument/2006/relationships/image" Target="../media/image471.png"/><Relationship Id="rId2" Type="http://schemas.openxmlformats.org/officeDocument/2006/relationships/image" Target="../media/image461.png"/><Relationship Id="rId1" Type="http://schemas.openxmlformats.org/officeDocument/2006/relationships/slideLayout" Target="../slideLayouts/slideLayout5.xml"/><Relationship Id="rId6" Type="http://schemas.openxmlformats.org/officeDocument/2006/relationships/image" Target="../media/image465.png"/><Relationship Id="rId11" Type="http://schemas.openxmlformats.org/officeDocument/2006/relationships/image" Target="../media/image470.png"/><Relationship Id="rId5" Type="http://schemas.openxmlformats.org/officeDocument/2006/relationships/image" Target="../media/image464.png"/><Relationship Id="rId15" Type="http://schemas.openxmlformats.org/officeDocument/2006/relationships/image" Target="../media/image474.png"/><Relationship Id="rId10" Type="http://schemas.openxmlformats.org/officeDocument/2006/relationships/image" Target="../media/image469.png"/><Relationship Id="rId4" Type="http://schemas.openxmlformats.org/officeDocument/2006/relationships/image" Target="../media/image463.png"/><Relationship Id="rId9" Type="http://schemas.openxmlformats.org/officeDocument/2006/relationships/image" Target="../media/image468.png"/><Relationship Id="rId14" Type="http://schemas.openxmlformats.org/officeDocument/2006/relationships/image" Target="../media/image473.png"/></Relationships>
</file>

<file path=ppt/slides/_rels/slide67.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png"/><Relationship Id="rId18" Type="http://schemas.openxmlformats.org/officeDocument/2006/relationships/image" Target="../media/image492.png"/><Relationship Id="rId26" Type="http://schemas.openxmlformats.org/officeDocument/2006/relationships/image" Target="../media/image500.png"/><Relationship Id="rId39" Type="http://schemas.openxmlformats.org/officeDocument/2006/relationships/image" Target="../media/image513.png"/><Relationship Id="rId3" Type="http://schemas.openxmlformats.org/officeDocument/2006/relationships/image" Target="../media/image477.png"/><Relationship Id="rId21" Type="http://schemas.openxmlformats.org/officeDocument/2006/relationships/image" Target="../media/image495.png"/><Relationship Id="rId34" Type="http://schemas.openxmlformats.org/officeDocument/2006/relationships/image" Target="../media/image508.png"/><Relationship Id="rId42" Type="http://schemas.openxmlformats.org/officeDocument/2006/relationships/image" Target="../media/image516.png"/><Relationship Id="rId7" Type="http://schemas.openxmlformats.org/officeDocument/2006/relationships/image" Target="../media/image481.png"/><Relationship Id="rId12" Type="http://schemas.openxmlformats.org/officeDocument/2006/relationships/image" Target="../media/image486.png"/><Relationship Id="rId17" Type="http://schemas.openxmlformats.org/officeDocument/2006/relationships/image" Target="../media/image491.png"/><Relationship Id="rId25" Type="http://schemas.openxmlformats.org/officeDocument/2006/relationships/image" Target="../media/image499.png"/><Relationship Id="rId33" Type="http://schemas.openxmlformats.org/officeDocument/2006/relationships/image" Target="../media/image507.png"/><Relationship Id="rId38" Type="http://schemas.openxmlformats.org/officeDocument/2006/relationships/image" Target="../media/image512.png"/><Relationship Id="rId46" Type="http://schemas.openxmlformats.org/officeDocument/2006/relationships/image" Target="../media/image520.jpg"/><Relationship Id="rId2" Type="http://schemas.openxmlformats.org/officeDocument/2006/relationships/image" Target="../media/image476.png"/><Relationship Id="rId16" Type="http://schemas.openxmlformats.org/officeDocument/2006/relationships/image" Target="../media/image490.png"/><Relationship Id="rId20" Type="http://schemas.openxmlformats.org/officeDocument/2006/relationships/image" Target="../media/image494.png"/><Relationship Id="rId29" Type="http://schemas.openxmlformats.org/officeDocument/2006/relationships/image" Target="../media/image503.png"/><Relationship Id="rId41" Type="http://schemas.openxmlformats.org/officeDocument/2006/relationships/image" Target="../media/image515.png"/><Relationship Id="rId1" Type="http://schemas.openxmlformats.org/officeDocument/2006/relationships/slideLayout" Target="../slideLayouts/slideLayout5.xml"/><Relationship Id="rId6" Type="http://schemas.openxmlformats.org/officeDocument/2006/relationships/image" Target="../media/image480.png"/><Relationship Id="rId11" Type="http://schemas.openxmlformats.org/officeDocument/2006/relationships/image" Target="../media/image485.png"/><Relationship Id="rId24" Type="http://schemas.openxmlformats.org/officeDocument/2006/relationships/image" Target="../media/image498.png"/><Relationship Id="rId32" Type="http://schemas.openxmlformats.org/officeDocument/2006/relationships/image" Target="../media/image506.png"/><Relationship Id="rId37" Type="http://schemas.openxmlformats.org/officeDocument/2006/relationships/image" Target="../media/image511.png"/><Relationship Id="rId40" Type="http://schemas.openxmlformats.org/officeDocument/2006/relationships/image" Target="../media/image514.png"/><Relationship Id="rId45" Type="http://schemas.openxmlformats.org/officeDocument/2006/relationships/image" Target="../media/image519.png"/><Relationship Id="rId5" Type="http://schemas.openxmlformats.org/officeDocument/2006/relationships/image" Target="../media/image479.png"/><Relationship Id="rId15" Type="http://schemas.openxmlformats.org/officeDocument/2006/relationships/image" Target="../media/image489.png"/><Relationship Id="rId23" Type="http://schemas.openxmlformats.org/officeDocument/2006/relationships/image" Target="../media/image497.png"/><Relationship Id="rId28" Type="http://schemas.openxmlformats.org/officeDocument/2006/relationships/image" Target="../media/image502.png"/><Relationship Id="rId36" Type="http://schemas.openxmlformats.org/officeDocument/2006/relationships/image" Target="../media/image510.png"/><Relationship Id="rId10" Type="http://schemas.openxmlformats.org/officeDocument/2006/relationships/image" Target="../media/image484.png"/><Relationship Id="rId19" Type="http://schemas.openxmlformats.org/officeDocument/2006/relationships/image" Target="../media/image493.png"/><Relationship Id="rId31" Type="http://schemas.openxmlformats.org/officeDocument/2006/relationships/image" Target="../media/image505.png"/><Relationship Id="rId44" Type="http://schemas.openxmlformats.org/officeDocument/2006/relationships/image" Target="../media/image518.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88.png"/><Relationship Id="rId22" Type="http://schemas.openxmlformats.org/officeDocument/2006/relationships/image" Target="../media/image496.png"/><Relationship Id="rId27" Type="http://schemas.openxmlformats.org/officeDocument/2006/relationships/image" Target="../media/image501.png"/><Relationship Id="rId30" Type="http://schemas.openxmlformats.org/officeDocument/2006/relationships/image" Target="../media/image504.png"/><Relationship Id="rId35" Type="http://schemas.openxmlformats.org/officeDocument/2006/relationships/image" Target="../media/image509.png"/><Relationship Id="rId43" Type="http://schemas.openxmlformats.org/officeDocument/2006/relationships/image" Target="../media/image517.png"/></Relationships>
</file>

<file path=ppt/slides/_rels/slide71.xml.rels><?xml version="1.0" encoding="UTF-8" standalone="yes"?>
<Relationships xmlns="http://schemas.openxmlformats.org/package/2006/relationships"><Relationship Id="rId3" Type="http://schemas.openxmlformats.org/officeDocument/2006/relationships/image" Target="../media/image522.jpg"/><Relationship Id="rId2" Type="http://schemas.openxmlformats.org/officeDocument/2006/relationships/image" Target="../media/image521.png"/><Relationship Id="rId1" Type="http://schemas.openxmlformats.org/officeDocument/2006/relationships/slideLayout" Target="../slideLayouts/slideLayout5.xml"/><Relationship Id="rId4" Type="http://schemas.openxmlformats.org/officeDocument/2006/relationships/image" Target="../media/image523.jpg"/></Relationships>
</file>

<file path=ppt/slides/_rels/slide72.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3" Type="http://schemas.openxmlformats.org/officeDocument/2006/relationships/image" Target="../media/image538.png"/><Relationship Id="rId18" Type="http://schemas.openxmlformats.org/officeDocument/2006/relationships/image" Target="../media/image543.png"/><Relationship Id="rId26" Type="http://schemas.openxmlformats.org/officeDocument/2006/relationships/image" Target="../media/image550.png"/><Relationship Id="rId39" Type="http://schemas.openxmlformats.org/officeDocument/2006/relationships/image" Target="../media/image563.png"/><Relationship Id="rId21" Type="http://schemas.openxmlformats.org/officeDocument/2006/relationships/image" Target="../media/image546.png"/><Relationship Id="rId34" Type="http://schemas.openxmlformats.org/officeDocument/2006/relationships/image" Target="../media/image558.png"/><Relationship Id="rId42" Type="http://schemas.openxmlformats.org/officeDocument/2006/relationships/image" Target="../media/image566.png"/><Relationship Id="rId47" Type="http://schemas.openxmlformats.org/officeDocument/2006/relationships/image" Target="../media/image571.png"/><Relationship Id="rId50" Type="http://schemas.openxmlformats.org/officeDocument/2006/relationships/image" Target="../media/image574.png"/><Relationship Id="rId55" Type="http://schemas.openxmlformats.org/officeDocument/2006/relationships/image" Target="../media/image579.png"/><Relationship Id="rId63" Type="http://schemas.openxmlformats.org/officeDocument/2006/relationships/image" Target="../media/image587.png"/><Relationship Id="rId68" Type="http://schemas.openxmlformats.org/officeDocument/2006/relationships/image" Target="../media/image592.png"/><Relationship Id="rId76" Type="http://schemas.openxmlformats.org/officeDocument/2006/relationships/image" Target="../media/image600.png"/><Relationship Id="rId84" Type="http://schemas.openxmlformats.org/officeDocument/2006/relationships/image" Target="../media/image608.png"/><Relationship Id="rId89" Type="http://schemas.openxmlformats.org/officeDocument/2006/relationships/hyperlink" Target="https://aws.amazon.com/storagegateway/#volume" TargetMode="External"/><Relationship Id="rId7" Type="http://schemas.openxmlformats.org/officeDocument/2006/relationships/image" Target="../media/image532.png"/><Relationship Id="rId71" Type="http://schemas.openxmlformats.org/officeDocument/2006/relationships/image" Target="../media/image595.png"/><Relationship Id="rId92" Type="http://schemas.openxmlformats.org/officeDocument/2006/relationships/hyperlink" Target="https://aws.amazon.com/storagegateway/vtl" TargetMode="External"/><Relationship Id="rId2" Type="http://schemas.openxmlformats.org/officeDocument/2006/relationships/image" Target="../media/image527.png"/><Relationship Id="rId16" Type="http://schemas.openxmlformats.org/officeDocument/2006/relationships/image" Target="../media/image541.png"/><Relationship Id="rId29" Type="http://schemas.openxmlformats.org/officeDocument/2006/relationships/image" Target="../media/image553.png"/><Relationship Id="rId11" Type="http://schemas.openxmlformats.org/officeDocument/2006/relationships/image" Target="../media/image536.png"/><Relationship Id="rId24" Type="http://schemas.openxmlformats.org/officeDocument/2006/relationships/image" Target="../media/image548.png"/><Relationship Id="rId32" Type="http://schemas.openxmlformats.org/officeDocument/2006/relationships/image" Target="../media/image556.png"/><Relationship Id="rId37" Type="http://schemas.openxmlformats.org/officeDocument/2006/relationships/image" Target="../media/image561.png"/><Relationship Id="rId40" Type="http://schemas.openxmlformats.org/officeDocument/2006/relationships/image" Target="../media/image564.png"/><Relationship Id="rId45" Type="http://schemas.openxmlformats.org/officeDocument/2006/relationships/image" Target="../media/image569.png"/><Relationship Id="rId53" Type="http://schemas.openxmlformats.org/officeDocument/2006/relationships/image" Target="../media/image577.png"/><Relationship Id="rId58" Type="http://schemas.openxmlformats.org/officeDocument/2006/relationships/image" Target="../media/image582.png"/><Relationship Id="rId66" Type="http://schemas.openxmlformats.org/officeDocument/2006/relationships/image" Target="../media/image590.png"/><Relationship Id="rId74" Type="http://schemas.openxmlformats.org/officeDocument/2006/relationships/image" Target="../media/image598.png"/><Relationship Id="rId79" Type="http://schemas.openxmlformats.org/officeDocument/2006/relationships/image" Target="../media/image603.png"/><Relationship Id="rId87" Type="http://schemas.openxmlformats.org/officeDocument/2006/relationships/hyperlink" Target="https://aws.amazon.com/storagegateway/#fileserver" TargetMode="External"/><Relationship Id="rId5" Type="http://schemas.openxmlformats.org/officeDocument/2006/relationships/image" Target="../media/image530.png"/><Relationship Id="rId61" Type="http://schemas.openxmlformats.org/officeDocument/2006/relationships/image" Target="../media/image585.png"/><Relationship Id="rId82" Type="http://schemas.openxmlformats.org/officeDocument/2006/relationships/image" Target="../media/image606.png"/><Relationship Id="rId90" Type="http://schemas.openxmlformats.org/officeDocument/2006/relationships/image" Target="../media/image612.png"/><Relationship Id="rId95" Type="http://schemas.openxmlformats.org/officeDocument/2006/relationships/image" Target="../media/image616.png"/><Relationship Id="rId19" Type="http://schemas.openxmlformats.org/officeDocument/2006/relationships/image" Target="../media/image544.png"/><Relationship Id="rId14" Type="http://schemas.openxmlformats.org/officeDocument/2006/relationships/image" Target="../media/image539.png"/><Relationship Id="rId22" Type="http://schemas.openxmlformats.org/officeDocument/2006/relationships/image" Target="../media/image547.png"/><Relationship Id="rId27" Type="http://schemas.openxmlformats.org/officeDocument/2006/relationships/image" Target="../media/image551.png"/><Relationship Id="rId30" Type="http://schemas.openxmlformats.org/officeDocument/2006/relationships/image" Target="../media/image554.png"/><Relationship Id="rId35" Type="http://schemas.openxmlformats.org/officeDocument/2006/relationships/image" Target="../media/image559.png"/><Relationship Id="rId43" Type="http://schemas.openxmlformats.org/officeDocument/2006/relationships/image" Target="../media/image567.png"/><Relationship Id="rId48" Type="http://schemas.openxmlformats.org/officeDocument/2006/relationships/image" Target="../media/image572.png"/><Relationship Id="rId56" Type="http://schemas.openxmlformats.org/officeDocument/2006/relationships/image" Target="../media/image580.png"/><Relationship Id="rId64" Type="http://schemas.openxmlformats.org/officeDocument/2006/relationships/image" Target="../media/image588.png"/><Relationship Id="rId69" Type="http://schemas.openxmlformats.org/officeDocument/2006/relationships/image" Target="../media/image593.png"/><Relationship Id="rId77" Type="http://schemas.openxmlformats.org/officeDocument/2006/relationships/image" Target="../media/image601.png"/><Relationship Id="rId8" Type="http://schemas.openxmlformats.org/officeDocument/2006/relationships/image" Target="../media/image533.png"/><Relationship Id="rId51" Type="http://schemas.openxmlformats.org/officeDocument/2006/relationships/image" Target="../media/image575.png"/><Relationship Id="rId72" Type="http://schemas.openxmlformats.org/officeDocument/2006/relationships/image" Target="../media/image596.png"/><Relationship Id="rId80" Type="http://schemas.openxmlformats.org/officeDocument/2006/relationships/image" Target="../media/image604.png"/><Relationship Id="rId85" Type="http://schemas.openxmlformats.org/officeDocument/2006/relationships/image" Target="../media/image609.png"/><Relationship Id="rId93" Type="http://schemas.openxmlformats.org/officeDocument/2006/relationships/image" Target="../media/image614.png"/><Relationship Id="rId3" Type="http://schemas.openxmlformats.org/officeDocument/2006/relationships/image" Target="../media/image528.png"/><Relationship Id="rId12" Type="http://schemas.openxmlformats.org/officeDocument/2006/relationships/image" Target="../media/image537.png"/><Relationship Id="rId17" Type="http://schemas.openxmlformats.org/officeDocument/2006/relationships/image" Target="../media/image542.png"/><Relationship Id="rId25" Type="http://schemas.openxmlformats.org/officeDocument/2006/relationships/image" Target="../media/image549.png"/><Relationship Id="rId33" Type="http://schemas.openxmlformats.org/officeDocument/2006/relationships/image" Target="../media/image557.png"/><Relationship Id="rId38" Type="http://schemas.openxmlformats.org/officeDocument/2006/relationships/image" Target="../media/image562.png"/><Relationship Id="rId46" Type="http://schemas.openxmlformats.org/officeDocument/2006/relationships/image" Target="../media/image570.png"/><Relationship Id="rId59" Type="http://schemas.openxmlformats.org/officeDocument/2006/relationships/image" Target="../media/image583.png"/><Relationship Id="rId67" Type="http://schemas.openxmlformats.org/officeDocument/2006/relationships/image" Target="../media/image591.png"/><Relationship Id="rId20" Type="http://schemas.openxmlformats.org/officeDocument/2006/relationships/image" Target="../media/image545.png"/><Relationship Id="rId41" Type="http://schemas.openxmlformats.org/officeDocument/2006/relationships/image" Target="../media/image565.png"/><Relationship Id="rId54" Type="http://schemas.openxmlformats.org/officeDocument/2006/relationships/image" Target="../media/image578.png"/><Relationship Id="rId62" Type="http://schemas.openxmlformats.org/officeDocument/2006/relationships/image" Target="../media/image586.png"/><Relationship Id="rId70" Type="http://schemas.openxmlformats.org/officeDocument/2006/relationships/image" Target="../media/image594.png"/><Relationship Id="rId75" Type="http://schemas.openxmlformats.org/officeDocument/2006/relationships/image" Target="../media/image599.png"/><Relationship Id="rId83" Type="http://schemas.openxmlformats.org/officeDocument/2006/relationships/image" Target="../media/image607.png"/><Relationship Id="rId88" Type="http://schemas.openxmlformats.org/officeDocument/2006/relationships/image" Target="../media/image611.png"/><Relationship Id="rId91" Type="http://schemas.openxmlformats.org/officeDocument/2006/relationships/image" Target="../media/image613.png"/><Relationship Id="rId96" Type="http://schemas.openxmlformats.org/officeDocument/2006/relationships/image" Target="../media/image617.png"/><Relationship Id="rId1" Type="http://schemas.openxmlformats.org/officeDocument/2006/relationships/slideLayout" Target="../slideLayouts/slideLayout2.xml"/><Relationship Id="rId6" Type="http://schemas.openxmlformats.org/officeDocument/2006/relationships/image" Target="../media/image531.png"/><Relationship Id="rId15" Type="http://schemas.openxmlformats.org/officeDocument/2006/relationships/image" Target="../media/image540.png"/><Relationship Id="rId23" Type="http://schemas.openxmlformats.org/officeDocument/2006/relationships/hyperlink" Target="https://aws.amazon.com/what-is-cloud-storage/" TargetMode="External"/><Relationship Id="rId28" Type="http://schemas.openxmlformats.org/officeDocument/2006/relationships/image" Target="../media/image552.png"/><Relationship Id="rId36" Type="http://schemas.openxmlformats.org/officeDocument/2006/relationships/image" Target="../media/image560.png"/><Relationship Id="rId49" Type="http://schemas.openxmlformats.org/officeDocument/2006/relationships/image" Target="../media/image573.png"/><Relationship Id="rId57" Type="http://schemas.openxmlformats.org/officeDocument/2006/relationships/image" Target="../media/image581.png"/><Relationship Id="rId10" Type="http://schemas.openxmlformats.org/officeDocument/2006/relationships/image" Target="../media/image535.png"/><Relationship Id="rId31" Type="http://schemas.openxmlformats.org/officeDocument/2006/relationships/image" Target="../media/image555.png"/><Relationship Id="rId44" Type="http://schemas.openxmlformats.org/officeDocument/2006/relationships/image" Target="../media/image568.png"/><Relationship Id="rId52" Type="http://schemas.openxmlformats.org/officeDocument/2006/relationships/image" Target="../media/image576.png"/><Relationship Id="rId60" Type="http://schemas.openxmlformats.org/officeDocument/2006/relationships/image" Target="../media/image584.png"/><Relationship Id="rId65" Type="http://schemas.openxmlformats.org/officeDocument/2006/relationships/image" Target="../media/image589.png"/><Relationship Id="rId73" Type="http://schemas.openxmlformats.org/officeDocument/2006/relationships/image" Target="../media/image597.png"/><Relationship Id="rId78" Type="http://schemas.openxmlformats.org/officeDocument/2006/relationships/image" Target="../media/image602.png"/><Relationship Id="rId81" Type="http://schemas.openxmlformats.org/officeDocument/2006/relationships/image" Target="../media/image605.png"/><Relationship Id="rId86" Type="http://schemas.openxmlformats.org/officeDocument/2006/relationships/image" Target="../media/image610.png"/><Relationship Id="rId94" Type="http://schemas.openxmlformats.org/officeDocument/2006/relationships/image" Target="../media/image615.png"/><Relationship Id="rId4" Type="http://schemas.openxmlformats.org/officeDocument/2006/relationships/image" Target="../media/image529.png"/><Relationship Id="rId9" Type="http://schemas.openxmlformats.org/officeDocument/2006/relationships/image" Target="../media/image534.png"/></Relationships>
</file>

<file path=ppt/slides/_rels/slide77.xml.rels><?xml version="1.0" encoding="UTF-8" standalone="yes"?>
<Relationships xmlns="http://schemas.openxmlformats.org/package/2006/relationships"><Relationship Id="rId2" Type="http://schemas.openxmlformats.org/officeDocument/2006/relationships/image" Target="../media/image61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20.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1.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62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447032"/>
            <a:ext cx="6723888" cy="13106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613530" y="3382771"/>
            <a:ext cx="5592572" cy="9030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486400" y="1382267"/>
            <a:ext cx="1392936" cy="167182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708275" y="4843398"/>
            <a:ext cx="7790180" cy="1674817"/>
          </a:xfrm>
          <a:prstGeom prst="rect">
            <a:avLst/>
          </a:prstGeom>
        </p:spPr>
        <p:txBody>
          <a:bodyPr vert="horz" wrap="square" lIns="0" tIns="12700" rIns="0" bIns="0" rtlCol="0">
            <a:spAutoFit/>
          </a:bodyPr>
          <a:lstStyle/>
          <a:p>
            <a:pPr marL="1326515" marR="5080" indent="-1314450" algn="ctr">
              <a:lnSpc>
                <a:spcPct val="100000"/>
              </a:lnSpc>
              <a:spcBef>
                <a:spcPts val="100"/>
              </a:spcBef>
            </a:pPr>
            <a:r>
              <a:rPr sz="5400" u="sng" spc="-5" dirty="0">
                <a:solidFill>
                  <a:srgbClr val="FAC997"/>
                </a:solidFill>
                <a:uFill>
                  <a:solidFill>
                    <a:srgbClr val="FAC997"/>
                  </a:solidFill>
                </a:uFill>
                <a:latin typeface="Arial"/>
                <a:cs typeface="Arial"/>
                <a:hlinkClick r:id="rId5"/>
              </a:rPr>
              <a:t>ww</a:t>
            </a:r>
            <a:r>
              <a:rPr sz="5400" u="sng" spc="-300" dirty="0">
                <a:solidFill>
                  <a:srgbClr val="FAC997"/>
                </a:solidFill>
                <a:uFill>
                  <a:solidFill>
                    <a:srgbClr val="FAC997"/>
                  </a:solidFill>
                </a:uFill>
                <a:latin typeface="Arial"/>
                <a:cs typeface="Arial"/>
                <a:hlinkClick r:id="rId5"/>
              </a:rPr>
              <a:t>w</a:t>
            </a:r>
            <a:r>
              <a:rPr sz="5400" u="sng" spc="-5" dirty="0">
                <a:solidFill>
                  <a:srgbClr val="FAC997"/>
                </a:solidFill>
                <a:uFill>
                  <a:solidFill>
                    <a:srgbClr val="FAC997"/>
                  </a:solidFill>
                </a:uFill>
                <a:latin typeface="Arial"/>
                <a:cs typeface="Arial"/>
                <a:hlinkClick r:id="rId5"/>
              </a:rPr>
              <a:t>.</a:t>
            </a:r>
            <a:r>
              <a:rPr lang="en-US" sz="5400" u="sng" spc="-5" dirty="0">
                <a:solidFill>
                  <a:srgbClr val="FAC997"/>
                </a:solidFill>
                <a:uFill>
                  <a:solidFill>
                    <a:srgbClr val="FAC997"/>
                  </a:solidFill>
                </a:uFill>
                <a:latin typeface="Arial"/>
                <a:cs typeface="Arial"/>
                <a:hlinkClick r:id="rId5"/>
              </a:rPr>
              <a:t>cvijay</a:t>
            </a:r>
            <a:r>
              <a:rPr sz="5400" u="sng" dirty="0">
                <a:solidFill>
                  <a:srgbClr val="FAC997"/>
                </a:solidFill>
                <a:uFill>
                  <a:solidFill>
                    <a:srgbClr val="FAC997"/>
                  </a:solidFill>
                </a:uFill>
                <a:latin typeface="Arial"/>
                <a:cs typeface="Arial"/>
                <a:hlinkClick r:id="rId5"/>
              </a:rPr>
              <a:t>.com</a:t>
            </a:r>
            <a:r>
              <a:rPr lang="en-US" sz="5400" u="sng" dirty="0">
                <a:solidFill>
                  <a:srgbClr val="FAC997"/>
                </a:solidFill>
                <a:uFill>
                  <a:solidFill>
                    <a:srgbClr val="FAC997"/>
                  </a:solidFill>
                </a:uFill>
                <a:latin typeface="Arial"/>
                <a:cs typeface="Arial"/>
              </a:rPr>
              <a:t>    </a:t>
            </a:r>
            <a:br>
              <a:rPr lang="en-US" sz="5400" u="heavy" dirty="0">
                <a:solidFill>
                  <a:srgbClr val="FAC997"/>
                </a:solidFill>
                <a:uFill>
                  <a:solidFill>
                    <a:srgbClr val="FAC997"/>
                  </a:solidFill>
                </a:uFill>
                <a:latin typeface="Arial"/>
                <a:cs typeface="Arial"/>
              </a:rPr>
            </a:br>
            <a:r>
              <a:rPr sz="5400" spc="-30" dirty="0">
                <a:latin typeface="Arial"/>
                <a:cs typeface="Arial"/>
              </a:rPr>
              <a:t>C</a:t>
            </a:r>
            <a:r>
              <a:rPr lang="en-US" sz="5400" spc="-30" dirty="0">
                <a:latin typeface="Arial"/>
                <a:cs typeface="Arial"/>
              </a:rPr>
              <a:t>all</a:t>
            </a:r>
            <a:r>
              <a:rPr sz="5400" spc="-30" dirty="0">
                <a:latin typeface="Arial"/>
                <a:cs typeface="Arial"/>
              </a:rPr>
              <a:t>:</a:t>
            </a:r>
            <a:r>
              <a:rPr lang="en-US" sz="5400" spc="-30" dirty="0">
                <a:latin typeface="Arial"/>
                <a:cs typeface="Arial"/>
              </a:rPr>
              <a:t> 9791558457</a:t>
            </a:r>
            <a:endParaRPr sz="5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8009" y="743458"/>
            <a:ext cx="9488563" cy="64363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4193285"/>
            <a:ext cx="4631690" cy="2220595"/>
          </a:xfrm>
          <a:prstGeom prst="rect">
            <a:avLst/>
          </a:prstGeom>
        </p:spPr>
        <p:txBody>
          <a:bodyPr vert="horz" wrap="square" lIns="0" tIns="12700" rIns="0" bIns="0" rtlCol="0">
            <a:spAutoFit/>
          </a:bodyPr>
          <a:lstStyle/>
          <a:p>
            <a:pPr marL="355600" marR="5080" indent="-343535">
              <a:lnSpc>
                <a:spcPct val="100000"/>
              </a:lnSpc>
              <a:spcBef>
                <a:spcPts val="100"/>
              </a:spcBef>
              <a:buChar char="•"/>
              <a:tabLst>
                <a:tab pos="355600" algn="l"/>
                <a:tab pos="356235" algn="l"/>
              </a:tabLst>
            </a:pPr>
            <a:r>
              <a:rPr sz="2400" spc="-5" dirty="0">
                <a:solidFill>
                  <a:srgbClr val="FFFFFF"/>
                </a:solidFill>
                <a:latin typeface="Arial"/>
                <a:cs typeface="Arial"/>
              </a:rPr>
              <a:t>Buy required Storage devices </a:t>
            </a:r>
            <a:r>
              <a:rPr sz="2400" dirty="0">
                <a:solidFill>
                  <a:srgbClr val="FFFFFF"/>
                </a:solidFill>
                <a:latin typeface="Arial"/>
                <a:cs typeface="Arial"/>
              </a:rPr>
              <a:t>+  </a:t>
            </a:r>
            <a:r>
              <a:rPr sz="2400" spc="-5" dirty="0">
                <a:solidFill>
                  <a:srgbClr val="FFFFFF"/>
                </a:solidFill>
                <a:latin typeface="Arial"/>
                <a:cs typeface="Arial"/>
              </a:rPr>
              <a:t>20% </a:t>
            </a:r>
            <a:r>
              <a:rPr sz="2400" spc="-10" dirty="0">
                <a:solidFill>
                  <a:srgbClr val="FFFFFF"/>
                </a:solidFill>
                <a:latin typeface="Arial"/>
                <a:cs typeface="Arial"/>
              </a:rPr>
              <a:t>buffer</a:t>
            </a:r>
            <a:endParaRPr sz="2400">
              <a:latin typeface="Arial"/>
              <a:cs typeface="Arial"/>
            </a:endParaRPr>
          </a:p>
          <a:p>
            <a:pPr marL="355600" indent="-343535">
              <a:lnSpc>
                <a:spcPct val="100000"/>
              </a:lnSpc>
              <a:buChar char="•"/>
              <a:tabLst>
                <a:tab pos="355600" algn="l"/>
                <a:tab pos="356235" algn="l"/>
              </a:tabLst>
            </a:pPr>
            <a:r>
              <a:rPr sz="2400" spc="-5" dirty="0">
                <a:solidFill>
                  <a:srgbClr val="FFFFFF"/>
                </a:solidFill>
                <a:latin typeface="Arial"/>
                <a:cs typeface="Arial"/>
              </a:rPr>
              <a:t>Design </a:t>
            </a:r>
            <a:r>
              <a:rPr sz="2400" dirty="0">
                <a:solidFill>
                  <a:srgbClr val="FFFFFF"/>
                </a:solidFill>
                <a:latin typeface="Arial"/>
                <a:cs typeface="Arial"/>
              </a:rPr>
              <a:t>for </a:t>
            </a:r>
            <a:r>
              <a:rPr sz="2400" spc="-5" dirty="0">
                <a:solidFill>
                  <a:srgbClr val="FFFFFF"/>
                </a:solidFill>
                <a:latin typeface="Arial"/>
                <a:cs typeface="Arial"/>
              </a:rPr>
              <a:t>High</a:t>
            </a:r>
            <a:r>
              <a:rPr sz="2400" spc="-110" dirty="0">
                <a:solidFill>
                  <a:srgbClr val="FFFFFF"/>
                </a:solidFill>
                <a:latin typeface="Arial"/>
                <a:cs typeface="Arial"/>
              </a:rPr>
              <a:t> </a:t>
            </a:r>
            <a:r>
              <a:rPr sz="2400" spc="-10" dirty="0">
                <a:solidFill>
                  <a:srgbClr val="FFFFFF"/>
                </a:solidFill>
                <a:latin typeface="Arial"/>
                <a:cs typeface="Arial"/>
              </a:rPr>
              <a:t>Availability</a:t>
            </a:r>
            <a:endParaRPr sz="2400">
              <a:latin typeface="Arial"/>
              <a:cs typeface="Arial"/>
            </a:endParaRPr>
          </a:p>
          <a:p>
            <a:pPr marL="355600" indent="-343535">
              <a:lnSpc>
                <a:spcPct val="100000"/>
              </a:lnSpc>
              <a:buChar char="•"/>
              <a:tabLst>
                <a:tab pos="355600" algn="l"/>
                <a:tab pos="356235" algn="l"/>
              </a:tabLst>
            </a:pPr>
            <a:r>
              <a:rPr sz="2400" spc="-5" dirty="0">
                <a:solidFill>
                  <a:srgbClr val="FFFFFF"/>
                </a:solidFill>
                <a:latin typeface="Arial"/>
                <a:cs typeface="Arial"/>
              </a:rPr>
              <a:t>Employ Storage</a:t>
            </a:r>
            <a:r>
              <a:rPr sz="2400" spc="-125" dirty="0">
                <a:solidFill>
                  <a:srgbClr val="FFFFFF"/>
                </a:solidFill>
                <a:latin typeface="Arial"/>
                <a:cs typeface="Arial"/>
              </a:rPr>
              <a:t> </a:t>
            </a:r>
            <a:r>
              <a:rPr sz="2400" spc="-5" dirty="0">
                <a:solidFill>
                  <a:srgbClr val="FFFFFF"/>
                </a:solidFill>
                <a:latin typeface="Arial"/>
                <a:cs typeface="Arial"/>
              </a:rPr>
              <a:t>Admins</a:t>
            </a:r>
            <a:endParaRPr sz="2400">
              <a:latin typeface="Arial"/>
              <a:cs typeface="Arial"/>
            </a:endParaRPr>
          </a:p>
          <a:p>
            <a:pPr marL="355600" marR="203200" indent="-343535">
              <a:lnSpc>
                <a:spcPct val="100000"/>
              </a:lnSpc>
              <a:buChar char="•"/>
              <a:tabLst>
                <a:tab pos="355600" algn="l"/>
                <a:tab pos="356235" algn="l"/>
              </a:tabLst>
            </a:pPr>
            <a:r>
              <a:rPr sz="2400" spc="-5" dirty="0">
                <a:solidFill>
                  <a:srgbClr val="FFFFFF"/>
                </a:solidFill>
                <a:latin typeface="Arial"/>
                <a:cs typeface="Arial"/>
              </a:rPr>
              <a:t>Ensure Security </a:t>
            </a:r>
            <a:r>
              <a:rPr sz="2400" dirty="0">
                <a:solidFill>
                  <a:srgbClr val="FFFFFF"/>
                </a:solidFill>
                <a:latin typeface="Arial"/>
                <a:cs typeface="Arial"/>
              </a:rPr>
              <a:t>for the </a:t>
            </a:r>
            <a:r>
              <a:rPr sz="2400" spc="-5" dirty="0">
                <a:solidFill>
                  <a:srgbClr val="FFFFFF"/>
                </a:solidFill>
                <a:latin typeface="Arial"/>
                <a:cs typeface="Arial"/>
              </a:rPr>
              <a:t>device  and data stored</a:t>
            </a:r>
            <a:endParaRPr sz="2400">
              <a:latin typeface="Arial"/>
              <a:cs typeface="Arial"/>
            </a:endParaRPr>
          </a:p>
        </p:txBody>
      </p:sp>
      <p:sp>
        <p:nvSpPr>
          <p:cNvPr id="4" name="object 4"/>
          <p:cNvSpPr txBox="1"/>
          <p:nvPr/>
        </p:nvSpPr>
        <p:spPr>
          <a:xfrm>
            <a:off x="916939" y="1716404"/>
            <a:ext cx="10125710" cy="2502535"/>
          </a:xfrm>
          <a:prstGeom prst="rect">
            <a:avLst/>
          </a:prstGeom>
        </p:spPr>
        <p:txBody>
          <a:bodyPr vert="horz" wrap="square" lIns="0" tIns="12700" rIns="0" bIns="0" rtlCol="0">
            <a:spAutoFit/>
          </a:bodyPr>
          <a:lstStyle/>
          <a:p>
            <a:pPr marL="12700" marR="5080">
              <a:lnSpc>
                <a:spcPct val="100000"/>
              </a:lnSpc>
              <a:spcBef>
                <a:spcPts val="100"/>
              </a:spcBef>
              <a:tabLst>
                <a:tab pos="6677025" algn="l"/>
              </a:tabLst>
            </a:pPr>
            <a:r>
              <a:rPr sz="2400" dirty="0">
                <a:solidFill>
                  <a:srgbClr val="FFFFFF"/>
                </a:solidFill>
                <a:latin typeface="Arial"/>
                <a:cs typeface="Arial"/>
              </a:rPr>
              <a:t>XYZ </a:t>
            </a:r>
            <a:r>
              <a:rPr sz="2400" spc="-5" dirty="0">
                <a:solidFill>
                  <a:srgbClr val="FFFFFF"/>
                </a:solidFill>
                <a:latin typeface="Arial"/>
                <a:cs typeface="Arial"/>
              </a:rPr>
              <a:t>Enterprise has more </a:t>
            </a:r>
            <a:r>
              <a:rPr sz="2400" dirty="0">
                <a:solidFill>
                  <a:srgbClr val="FFFFFF"/>
                </a:solidFill>
                <a:latin typeface="Arial"/>
                <a:cs typeface="Arial"/>
              </a:rPr>
              <a:t>that </a:t>
            </a:r>
            <a:r>
              <a:rPr sz="2400" spc="-5" dirty="0">
                <a:solidFill>
                  <a:srgbClr val="FFFFFF"/>
                </a:solidFill>
                <a:latin typeface="Arial"/>
                <a:cs typeface="Arial"/>
              </a:rPr>
              <a:t>1000 </a:t>
            </a:r>
            <a:r>
              <a:rPr sz="2400" dirty="0">
                <a:solidFill>
                  <a:srgbClr val="FFFFFF"/>
                </a:solidFill>
                <a:latin typeface="Arial"/>
                <a:cs typeface="Arial"/>
              </a:rPr>
              <a:t>servers, </a:t>
            </a:r>
            <a:r>
              <a:rPr sz="2400" spc="-5" dirty="0">
                <a:solidFill>
                  <a:srgbClr val="FFFFFF"/>
                </a:solidFill>
                <a:latin typeface="Arial"/>
                <a:cs typeface="Arial"/>
              </a:rPr>
              <a:t>as being </a:t>
            </a:r>
            <a:r>
              <a:rPr sz="2400" dirty="0">
                <a:solidFill>
                  <a:srgbClr val="FFFFFF"/>
                </a:solidFill>
                <a:latin typeface="Arial"/>
                <a:cs typeface="Arial"/>
              </a:rPr>
              <a:t>PCI </a:t>
            </a:r>
            <a:r>
              <a:rPr sz="2400" spc="-5" dirty="0">
                <a:solidFill>
                  <a:srgbClr val="FFFFFF"/>
                </a:solidFill>
                <a:latin typeface="Arial"/>
                <a:cs typeface="Arial"/>
              </a:rPr>
              <a:t>DSS complaint  </a:t>
            </a:r>
            <a:r>
              <a:rPr sz="2400" dirty="0">
                <a:solidFill>
                  <a:srgbClr val="FFFFFF"/>
                </a:solidFill>
                <a:latin typeface="Arial"/>
                <a:cs typeface="Arial"/>
              </a:rPr>
              <a:t>they </a:t>
            </a:r>
            <a:r>
              <a:rPr sz="2400" spc="-5" dirty="0">
                <a:solidFill>
                  <a:srgbClr val="FFFFFF"/>
                </a:solidFill>
                <a:latin typeface="Arial"/>
                <a:cs typeface="Arial"/>
              </a:rPr>
              <a:t>should </a:t>
            </a:r>
            <a:r>
              <a:rPr sz="2400" dirty="0">
                <a:solidFill>
                  <a:srgbClr val="FFFFFF"/>
                </a:solidFill>
                <a:latin typeface="Arial"/>
                <a:cs typeface="Arial"/>
              </a:rPr>
              <a:t>retain </a:t>
            </a:r>
            <a:r>
              <a:rPr sz="2400" spc="-5" dirty="0">
                <a:solidFill>
                  <a:srgbClr val="FFFFFF"/>
                </a:solidFill>
                <a:latin typeface="Arial"/>
                <a:cs typeface="Arial"/>
              </a:rPr>
              <a:t>their logs </a:t>
            </a:r>
            <a:r>
              <a:rPr sz="2400" dirty="0">
                <a:solidFill>
                  <a:srgbClr val="FFFFFF"/>
                </a:solidFill>
                <a:latin typeface="Arial"/>
                <a:cs typeface="Arial"/>
              </a:rPr>
              <a:t>for </a:t>
            </a:r>
            <a:r>
              <a:rPr sz="2400" spc="-5" dirty="0">
                <a:solidFill>
                  <a:srgbClr val="FFFFFF"/>
                </a:solidFill>
                <a:latin typeface="Arial"/>
                <a:cs typeface="Arial"/>
              </a:rPr>
              <a:t>minimum</a:t>
            </a:r>
            <a:r>
              <a:rPr sz="2400" spc="145" dirty="0">
                <a:solidFill>
                  <a:srgbClr val="FFFFFF"/>
                </a:solidFill>
                <a:latin typeface="Arial"/>
                <a:cs typeface="Arial"/>
              </a:rPr>
              <a:t> </a:t>
            </a:r>
            <a:r>
              <a:rPr sz="2400" spc="-5" dirty="0">
                <a:solidFill>
                  <a:srgbClr val="FFFFFF"/>
                </a:solidFill>
                <a:latin typeface="Arial"/>
                <a:cs typeface="Arial"/>
              </a:rPr>
              <a:t>1</a:t>
            </a:r>
            <a:r>
              <a:rPr sz="2400" spc="20" dirty="0">
                <a:solidFill>
                  <a:srgbClr val="FFFFFF"/>
                </a:solidFill>
                <a:latin typeface="Arial"/>
                <a:cs typeface="Arial"/>
              </a:rPr>
              <a:t> </a:t>
            </a:r>
            <a:r>
              <a:rPr sz="2400" spc="-30" dirty="0">
                <a:solidFill>
                  <a:srgbClr val="FFFFFF"/>
                </a:solidFill>
                <a:latin typeface="Arial"/>
                <a:cs typeface="Arial"/>
              </a:rPr>
              <a:t>year.	</a:t>
            </a:r>
            <a:r>
              <a:rPr sz="2400" dirty="0">
                <a:solidFill>
                  <a:srgbClr val="FFFFFF"/>
                </a:solidFill>
                <a:latin typeface="Arial"/>
                <a:cs typeface="Arial"/>
              </a:rPr>
              <a:t>It </a:t>
            </a:r>
            <a:r>
              <a:rPr sz="2400" spc="-5" dirty="0">
                <a:solidFill>
                  <a:srgbClr val="FFFFFF"/>
                </a:solidFill>
                <a:latin typeface="Arial"/>
                <a:cs typeface="Arial"/>
              </a:rPr>
              <a:t>has been observed </a:t>
            </a:r>
            <a:r>
              <a:rPr sz="2400" dirty="0">
                <a:solidFill>
                  <a:srgbClr val="FFFFFF"/>
                </a:solidFill>
                <a:latin typeface="Arial"/>
                <a:cs typeface="Arial"/>
              </a:rPr>
              <a:t>the  payment </a:t>
            </a:r>
            <a:r>
              <a:rPr sz="2400" spc="-5" dirty="0">
                <a:solidFill>
                  <a:srgbClr val="FFFFFF"/>
                </a:solidFill>
                <a:latin typeface="Arial"/>
                <a:cs typeface="Arial"/>
              </a:rPr>
              <a:t>servers generate logs </a:t>
            </a:r>
            <a:r>
              <a:rPr sz="2400" dirty="0">
                <a:solidFill>
                  <a:srgbClr val="FFFFFF"/>
                </a:solidFill>
                <a:latin typeface="Arial"/>
                <a:cs typeface="Arial"/>
              </a:rPr>
              <a:t>of 250GB </a:t>
            </a:r>
            <a:r>
              <a:rPr sz="2400" spc="-5" dirty="0">
                <a:solidFill>
                  <a:srgbClr val="FFFFFF"/>
                </a:solidFill>
                <a:latin typeface="Arial"/>
                <a:cs typeface="Arial"/>
              </a:rPr>
              <a:t>every </a:t>
            </a:r>
            <a:r>
              <a:rPr sz="2400" spc="-50" dirty="0">
                <a:solidFill>
                  <a:srgbClr val="FFFFFF"/>
                </a:solidFill>
                <a:latin typeface="Arial"/>
                <a:cs typeface="Arial"/>
              </a:rPr>
              <a:t>day. </a:t>
            </a:r>
            <a:r>
              <a:rPr sz="2400" dirty="0">
                <a:solidFill>
                  <a:srgbClr val="FFFFFF"/>
                </a:solidFill>
                <a:latin typeface="Arial"/>
                <a:cs typeface="Arial"/>
              </a:rPr>
              <a:t>If that </a:t>
            </a:r>
            <a:r>
              <a:rPr sz="2400" spc="-10" dirty="0">
                <a:solidFill>
                  <a:srgbClr val="FFFFFF"/>
                </a:solidFill>
                <a:latin typeface="Arial"/>
                <a:cs typeface="Arial"/>
              </a:rPr>
              <a:t>is </a:t>
            </a:r>
            <a:r>
              <a:rPr sz="2400" dirty="0">
                <a:solidFill>
                  <a:srgbClr val="FFFFFF"/>
                </a:solidFill>
                <a:latin typeface="Arial"/>
                <a:cs typeface="Arial"/>
              </a:rPr>
              <a:t>the </a:t>
            </a:r>
            <a:r>
              <a:rPr sz="2400" spc="-5" dirty="0">
                <a:solidFill>
                  <a:srgbClr val="FFFFFF"/>
                </a:solidFill>
                <a:latin typeface="Arial"/>
                <a:cs typeface="Arial"/>
              </a:rPr>
              <a:t>case </a:t>
            </a:r>
            <a:r>
              <a:rPr sz="2400" dirty="0">
                <a:solidFill>
                  <a:srgbClr val="FFFFFF"/>
                </a:solidFill>
                <a:latin typeface="Arial"/>
                <a:cs typeface="Arial"/>
              </a:rPr>
              <a:t>then  </a:t>
            </a:r>
            <a:r>
              <a:rPr sz="2400" spc="-5" dirty="0">
                <a:solidFill>
                  <a:srgbClr val="FFFFFF"/>
                </a:solidFill>
                <a:latin typeface="Arial"/>
                <a:cs typeface="Arial"/>
              </a:rPr>
              <a:t>they need 250 </a:t>
            </a:r>
            <a:r>
              <a:rPr sz="2400" dirty="0">
                <a:solidFill>
                  <a:srgbClr val="FFFFFF"/>
                </a:solidFill>
                <a:latin typeface="Arial"/>
                <a:cs typeface="Arial"/>
              </a:rPr>
              <a:t>X </a:t>
            </a:r>
            <a:r>
              <a:rPr sz="2400" spc="-5" dirty="0">
                <a:solidFill>
                  <a:srgbClr val="FFFFFF"/>
                </a:solidFill>
                <a:latin typeface="Arial"/>
                <a:cs typeface="Arial"/>
              </a:rPr>
              <a:t>365 </a:t>
            </a:r>
            <a:r>
              <a:rPr sz="2400" dirty="0">
                <a:solidFill>
                  <a:srgbClr val="FFFFFF"/>
                </a:solidFill>
                <a:latin typeface="Arial"/>
                <a:cs typeface="Arial"/>
              </a:rPr>
              <a:t>= </a:t>
            </a:r>
            <a:r>
              <a:rPr sz="2400" spc="-40" dirty="0">
                <a:solidFill>
                  <a:srgbClr val="FFFFFF"/>
                </a:solidFill>
                <a:latin typeface="Arial"/>
                <a:cs typeface="Arial"/>
              </a:rPr>
              <a:t>89.11 </a:t>
            </a:r>
            <a:r>
              <a:rPr sz="2400" dirty="0">
                <a:solidFill>
                  <a:srgbClr val="FFFFFF"/>
                </a:solidFill>
                <a:latin typeface="Arial"/>
                <a:cs typeface="Arial"/>
              </a:rPr>
              <a:t>rounding</a:t>
            </a:r>
            <a:r>
              <a:rPr sz="2400" spc="175" dirty="0">
                <a:solidFill>
                  <a:srgbClr val="FFFFFF"/>
                </a:solidFill>
                <a:latin typeface="Arial"/>
                <a:cs typeface="Arial"/>
              </a:rPr>
              <a:t> </a:t>
            </a:r>
            <a:r>
              <a:rPr sz="2400" spc="-15" dirty="0">
                <a:solidFill>
                  <a:srgbClr val="FFFFFF"/>
                </a:solidFill>
                <a:latin typeface="Arial"/>
                <a:cs typeface="Arial"/>
              </a:rPr>
              <a:t>off</a:t>
            </a:r>
            <a:r>
              <a:rPr sz="2400" spc="-5" dirty="0">
                <a:solidFill>
                  <a:srgbClr val="FFFFFF"/>
                </a:solidFill>
                <a:latin typeface="Arial"/>
                <a:cs typeface="Arial"/>
              </a:rPr>
              <a:t> </a:t>
            </a:r>
            <a:r>
              <a:rPr sz="2400" dirty="0">
                <a:solidFill>
                  <a:srgbClr val="FFFFFF"/>
                </a:solidFill>
                <a:latin typeface="Arial"/>
                <a:cs typeface="Arial"/>
              </a:rPr>
              <a:t>90TB.	</a:t>
            </a:r>
            <a:r>
              <a:rPr sz="2400" spc="-5" dirty="0">
                <a:solidFill>
                  <a:srgbClr val="FFFFFF"/>
                </a:solidFill>
                <a:latin typeface="Arial"/>
                <a:cs typeface="Arial"/>
              </a:rPr>
              <a:t>How </a:t>
            </a:r>
            <a:r>
              <a:rPr sz="2400" dirty="0">
                <a:solidFill>
                  <a:srgbClr val="FFFFFF"/>
                </a:solidFill>
                <a:latin typeface="Arial"/>
                <a:cs typeface="Arial"/>
              </a:rPr>
              <a:t>to </a:t>
            </a:r>
            <a:r>
              <a:rPr sz="2400" spc="-5" dirty="0">
                <a:solidFill>
                  <a:srgbClr val="FFFFFF"/>
                </a:solidFill>
                <a:latin typeface="Arial"/>
                <a:cs typeface="Arial"/>
              </a:rPr>
              <a:t>achieve </a:t>
            </a:r>
            <a:r>
              <a:rPr sz="2400" dirty="0">
                <a:solidFill>
                  <a:srgbClr val="FFFFFF"/>
                </a:solidFill>
                <a:latin typeface="Arial"/>
                <a:cs typeface="Arial"/>
              </a:rPr>
              <a:t>this  storage in a cost </a:t>
            </a:r>
            <a:r>
              <a:rPr sz="2400" spc="-5" dirty="0">
                <a:solidFill>
                  <a:srgbClr val="FFFFFF"/>
                </a:solidFill>
                <a:latin typeface="Arial"/>
                <a:cs typeface="Arial"/>
              </a:rPr>
              <a:t>effective</a:t>
            </a:r>
            <a:r>
              <a:rPr sz="2400" spc="-25" dirty="0">
                <a:solidFill>
                  <a:srgbClr val="FFFFFF"/>
                </a:solidFill>
                <a:latin typeface="Arial"/>
                <a:cs typeface="Arial"/>
              </a:rPr>
              <a:t> </a:t>
            </a:r>
            <a:r>
              <a:rPr sz="2400" dirty="0">
                <a:solidFill>
                  <a:srgbClr val="FFFFFF"/>
                </a:solidFill>
                <a:latin typeface="Arial"/>
                <a:cs typeface="Arial"/>
              </a:rPr>
              <a:t>manner?</a:t>
            </a:r>
            <a:endParaRPr sz="2400">
              <a:latin typeface="Arial"/>
              <a:cs typeface="Arial"/>
            </a:endParaRPr>
          </a:p>
          <a:p>
            <a:pPr marL="12700">
              <a:lnSpc>
                <a:spcPct val="100000"/>
              </a:lnSpc>
              <a:spcBef>
                <a:spcPts val="2220"/>
              </a:spcBef>
              <a:tabLst>
                <a:tab pos="4982210" algn="l"/>
              </a:tabLst>
            </a:pPr>
            <a:r>
              <a:rPr sz="2400" u="heavy" spc="-10" dirty="0">
                <a:solidFill>
                  <a:srgbClr val="FFFFFF"/>
                </a:solidFill>
                <a:uFill>
                  <a:solidFill>
                    <a:srgbClr val="FFFFFF"/>
                  </a:solidFill>
                </a:uFill>
                <a:latin typeface="Arial"/>
                <a:cs typeface="Arial"/>
              </a:rPr>
              <a:t>Traditional</a:t>
            </a:r>
            <a:r>
              <a:rPr sz="2400" u="heavy" spc="40" dirty="0">
                <a:solidFill>
                  <a:srgbClr val="FFFFFF"/>
                </a:solidFill>
                <a:uFill>
                  <a:solidFill>
                    <a:srgbClr val="FFFFFF"/>
                  </a:solidFill>
                </a:uFill>
                <a:latin typeface="Arial"/>
                <a:cs typeface="Arial"/>
              </a:rPr>
              <a:t> </a:t>
            </a:r>
            <a:r>
              <a:rPr sz="2400" u="heavy" spc="-5" dirty="0">
                <a:solidFill>
                  <a:srgbClr val="FFFFFF"/>
                </a:solidFill>
                <a:uFill>
                  <a:solidFill>
                    <a:srgbClr val="FFFFFF"/>
                  </a:solidFill>
                </a:uFill>
                <a:latin typeface="Arial"/>
                <a:cs typeface="Arial"/>
              </a:rPr>
              <a:t>approach</a:t>
            </a:r>
            <a:r>
              <a:rPr sz="2400" spc="-5" dirty="0">
                <a:solidFill>
                  <a:srgbClr val="FFFFFF"/>
                </a:solidFill>
                <a:latin typeface="Arial"/>
                <a:cs typeface="Arial"/>
              </a:rPr>
              <a:t>	</a:t>
            </a:r>
            <a:r>
              <a:rPr sz="2400" u="heavy" spc="-5" dirty="0">
                <a:solidFill>
                  <a:srgbClr val="FFFFFF"/>
                </a:solidFill>
                <a:uFill>
                  <a:solidFill>
                    <a:srgbClr val="FFFFFF"/>
                  </a:solidFill>
                </a:uFill>
                <a:latin typeface="Arial"/>
                <a:cs typeface="Arial"/>
              </a:rPr>
              <a:t>Cloud </a:t>
            </a:r>
            <a:r>
              <a:rPr sz="2400" u="heavy" spc="-20" dirty="0">
                <a:solidFill>
                  <a:srgbClr val="FFFFFF"/>
                </a:solidFill>
                <a:uFill>
                  <a:solidFill>
                    <a:srgbClr val="FFFFFF"/>
                  </a:solidFill>
                </a:uFill>
                <a:latin typeface="Arial"/>
                <a:cs typeface="Arial"/>
              </a:rPr>
              <a:t>(AWS)</a:t>
            </a:r>
            <a:r>
              <a:rPr sz="2400" u="heavy" spc="15" dirty="0">
                <a:solidFill>
                  <a:srgbClr val="FFFFFF"/>
                </a:solidFill>
                <a:uFill>
                  <a:solidFill>
                    <a:srgbClr val="FFFFFF"/>
                  </a:solidFill>
                </a:uFill>
                <a:latin typeface="Arial"/>
                <a:cs typeface="Arial"/>
              </a:rPr>
              <a:t> </a:t>
            </a:r>
            <a:r>
              <a:rPr sz="2400" u="heavy" spc="-5" dirty="0">
                <a:solidFill>
                  <a:srgbClr val="FFFFFF"/>
                </a:solidFill>
                <a:uFill>
                  <a:solidFill>
                    <a:srgbClr val="FFFFFF"/>
                  </a:solidFill>
                </a:uFill>
                <a:latin typeface="Arial"/>
                <a:cs typeface="Arial"/>
              </a:rPr>
              <a:t>approach</a:t>
            </a:r>
            <a:endParaRPr sz="2400">
              <a:latin typeface="Arial"/>
              <a:cs typeface="Arial"/>
            </a:endParaRPr>
          </a:p>
        </p:txBody>
      </p:sp>
      <p:sp>
        <p:nvSpPr>
          <p:cNvPr id="5" name="object 5"/>
          <p:cNvSpPr txBox="1"/>
          <p:nvPr/>
        </p:nvSpPr>
        <p:spPr>
          <a:xfrm>
            <a:off x="5886958" y="4191127"/>
            <a:ext cx="4470400" cy="756920"/>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5" dirty="0">
                <a:solidFill>
                  <a:srgbClr val="FFFFFF"/>
                </a:solidFill>
                <a:latin typeface="Arial"/>
                <a:cs typeface="Arial"/>
              </a:rPr>
              <a:t>Create account in</a:t>
            </a:r>
            <a:r>
              <a:rPr sz="2400" spc="-125" dirty="0">
                <a:solidFill>
                  <a:srgbClr val="FFFFFF"/>
                </a:solidFill>
                <a:latin typeface="Arial"/>
                <a:cs typeface="Arial"/>
              </a:rPr>
              <a:t> </a:t>
            </a:r>
            <a:r>
              <a:rPr sz="2400" spc="-30" dirty="0">
                <a:solidFill>
                  <a:srgbClr val="FFFFFF"/>
                </a:solidFill>
                <a:latin typeface="Arial"/>
                <a:cs typeface="Arial"/>
              </a:rPr>
              <a:t>AWS</a:t>
            </a:r>
            <a:endParaRPr sz="2400">
              <a:latin typeface="Arial"/>
              <a:cs typeface="Arial"/>
            </a:endParaRPr>
          </a:p>
          <a:p>
            <a:pPr marL="355600" indent="-342900">
              <a:lnSpc>
                <a:spcPct val="100000"/>
              </a:lnSpc>
              <a:buChar char="•"/>
              <a:tabLst>
                <a:tab pos="354965" algn="l"/>
                <a:tab pos="355600" algn="l"/>
              </a:tabLst>
            </a:pPr>
            <a:r>
              <a:rPr sz="2400" spc="-5" dirty="0">
                <a:solidFill>
                  <a:srgbClr val="FFFFFF"/>
                </a:solidFill>
                <a:latin typeface="Arial"/>
                <a:cs typeface="Arial"/>
              </a:rPr>
              <a:t>Upload </a:t>
            </a:r>
            <a:r>
              <a:rPr sz="2400" dirty="0">
                <a:solidFill>
                  <a:srgbClr val="FFFFFF"/>
                </a:solidFill>
                <a:latin typeface="Arial"/>
                <a:cs typeface="Arial"/>
              </a:rPr>
              <a:t>the </a:t>
            </a:r>
            <a:r>
              <a:rPr sz="2400" spc="-5" dirty="0">
                <a:solidFill>
                  <a:srgbClr val="FFFFFF"/>
                </a:solidFill>
                <a:latin typeface="Arial"/>
                <a:cs typeface="Arial"/>
              </a:rPr>
              <a:t>logs </a:t>
            </a:r>
            <a:r>
              <a:rPr sz="2400" dirty="0">
                <a:solidFill>
                  <a:srgbClr val="FFFFFF"/>
                </a:solidFill>
                <a:latin typeface="Arial"/>
                <a:cs typeface="Arial"/>
              </a:rPr>
              <a:t>to </a:t>
            </a:r>
            <a:r>
              <a:rPr sz="2400" spc="-5" dirty="0">
                <a:solidFill>
                  <a:srgbClr val="FFFFFF"/>
                </a:solidFill>
                <a:latin typeface="Arial"/>
                <a:cs typeface="Arial"/>
              </a:rPr>
              <a:t>Amazon</a:t>
            </a:r>
            <a:r>
              <a:rPr sz="2400" spc="-140" dirty="0">
                <a:solidFill>
                  <a:srgbClr val="FFFFFF"/>
                </a:solidFill>
                <a:latin typeface="Arial"/>
                <a:cs typeface="Arial"/>
              </a:rPr>
              <a:t> </a:t>
            </a:r>
            <a:r>
              <a:rPr sz="2400" spc="-5" dirty="0">
                <a:solidFill>
                  <a:srgbClr val="FFFFFF"/>
                </a:solidFill>
                <a:latin typeface="Arial"/>
                <a:cs typeface="Arial"/>
              </a:rPr>
              <a:t>S3</a:t>
            </a:r>
            <a:endParaRPr sz="2400">
              <a:latin typeface="Arial"/>
              <a:cs typeface="Arial"/>
            </a:endParaRPr>
          </a:p>
        </p:txBody>
      </p:sp>
      <p:sp>
        <p:nvSpPr>
          <p:cNvPr id="6" name="object 6"/>
          <p:cNvSpPr/>
          <p:nvPr/>
        </p:nvSpPr>
        <p:spPr>
          <a:xfrm>
            <a:off x="5693664" y="3979164"/>
            <a:ext cx="0" cy="1971039"/>
          </a:xfrm>
          <a:custGeom>
            <a:avLst/>
            <a:gdLst/>
            <a:ahLst/>
            <a:cxnLst/>
            <a:rect l="l" t="t" r="r" b="b"/>
            <a:pathLst>
              <a:path h="1971039">
                <a:moveTo>
                  <a:pt x="0" y="0"/>
                </a:moveTo>
                <a:lnTo>
                  <a:pt x="0" y="1970468"/>
                </a:lnTo>
              </a:path>
            </a:pathLst>
          </a:custGeom>
          <a:ln w="57912">
            <a:solidFill>
              <a:srgbClr val="41ADBC"/>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612330" cy="5947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95779" y="1025738"/>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176779" y="723645"/>
            <a:ext cx="7122795" cy="64896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426207" y="2167127"/>
            <a:ext cx="6306312" cy="408736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649" y="796036"/>
            <a:ext cx="6173961" cy="5248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94653" y="1019649"/>
            <a:ext cx="150749" cy="767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824853" y="796036"/>
            <a:ext cx="4334383" cy="52489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86764" y="2003425"/>
            <a:ext cx="75450" cy="754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310132" y="1925954"/>
            <a:ext cx="1426210" cy="28613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765425" y="2117441"/>
            <a:ext cx="30509" cy="30509"/>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888233" y="1925954"/>
            <a:ext cx="5860288" cy="28613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770366" y="2055481"/>
            <a:ext cx="82302" cy="2693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882633" y="1929764"/>
            <a:ext cx="787526" cy="22174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19275" y="2478404"/>
            <a:ext cx="2951353" cy="28232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4396232" y="2478404"/>
            <a:ext cx="474852" cy="22174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8653" y="2474595"/>
            <a:ext cx="4754499" cy="286130"/>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5003546" y="2474595"/>
            <a:ext cx="1154683" cy="22567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5101716" y="3214721"/>
            <a:ext cx="30509" cy="3050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299972" y="3027045"/>
            <a:ext cx="3762375" cy="282320"/>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086764" y="3775836"/>
            <a:ext cx="75450" cy="75437"/>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321180" y="3702177"/>
            <a:ext cx="1422400" cy="282321"/>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2831845" y="3698366"/>
            <a:ext cx="7592695" cy="286131"/>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319402" y="4250816"/>
            <a:ext cx="9744710" cy="282320"/>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1304544" y="4795646"/>
            <a:ext cx="9230233" cy="286130"/>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1319275" y="5344286"/>
            <a:ext cx="3697484" cy="286080"/>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5047107" y="5348096"/>
            <a:ext cx="195325" cy="218186"/>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5272785" y="5473813"/>
            <a:ext cx="82302" cy="26937"/>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5370576" y="5348096"/>
            <a:ext cx="1861722" cy="282270"/>
          </a:xfrm>
          <a:prstGeom prst="rect">
            <a:avLst/>
          </a:prstGeom>
          <a:blipFill>
            <a:blip r:embed="rId2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649" y="430911"/>
            <a:ext cx="6173961" cy="5248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94653" y="654524"/>
            <a:ext cx="150749" cy="767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824853" y="430911"/>
            <a:ext cx="4334383" cy="52489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65085" y="1459102"/>
            <a:ext cx="75463" cy="754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288541" y="1381760"/>
            <a:ext cx="1535430" cy="286003"/>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944622" y="1381760"/>
            <a:ext cx="7316470" cy="28244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86891" y="1930400"/>
            <a:ext cx="8743568" cy="28600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87907" y="2482723"/>
            <a:ext cx="9741535" cy="28232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280286" y="3027679"/>
            <a:ext cx="9396857" cy="26504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297432" y="3580003"/>
            <a:ext cx="4821428" cy="28232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38494" y="3580003"/>
            <a:ext cx="958087" cy="22174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5085" y="4328795"/>
            <a:ext cx="75463" cy="75437"/>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7306818" y="3580003"/>
            <a:ext cx="1653412" cy="278765"/>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88541" y="4251452"/>
            <a:ext cx="1229144" cy="286004"/>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608960" y="4251452"/>
            <a:ext cx="7949946" cy="282448"/>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288669" y="4800091"/>
            <a:ext cx="8942197" cy="286003"/>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297432" y="5352415"/>
            <a:ext cx="9764649" cy="282333"/>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758935" y="5897333"/>
            <a:ext cx="141859" cy="286054"/>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287907" y="5897333"/>
            <a:ext cx="7428865" cy="286054"/>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6132" y="544576"/>
            <a:ext cx="6783247" cy="41427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8136" y="1268222"/>
            <a:ext cx="81876" cy="81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23339" y="1184275"/>
            <a:ext cx="3796030" cy="30645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153152" y="1324719"/>
            <a:ext cx="89297" cy="2922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88136" y="1790954"/>
            <a:ext cx="81876" cy="8191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274183" y="1188338"/>
            <a:ext cx="3308858" cy="30238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315592" y="1707007"/>
            <a:ext cx="7721981" cy="31038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88136" y="2313685"/>
            <a:ext cx="81876" cy="8191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323339" y="2233802"/>
            <a:ext cx="2557653" cy="30632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88136" y="2837942"/>
            <a:ext cx="81876" cy="81915"/>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313941" y="2753995"/>
            <a:ext cx="3229991" cy="31038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88136" y="3360673"/>
            <a:ext cx="81876" cy="819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315592" y="3276727"/>
            <a:ext cx="824738" cy="24485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2175255" y="3417171"/>
            <a:ext cx="89297" cy="29227"/>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296286" y="3280790"/>
            <a:ext cx="7238746" cy="306324"/>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088136" y="3883405"/>
            <a:ext cx="81876" cy="81914"/>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324610" y="3803522"/>
            <a:ext cx="1194054" cy="240537"/>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2623692" y="3864864"/>
            <a:ext cx="1245870" cy="244983"/>
          </a:xfrm>
          <a:prstGeom prst="rect">
            <a:avLst/>
          </a:prstGeom>
          <a:blipFill>
            <a:blip r:embed="rId19" cstate="print"/>
            <a:stretch>
              <a:fillRect/>
            </a:stretch>
          </a:blipFill>
        </p:spPr>
        <p:txBody>
          <a:bodyPr wrap="square" lIns="0" tIns="0" rIns="0" bIns="0" rtlCol="0"/>
          <a:lstStyle/>
          <a:p>
            <a:endParaRPr/>
          </a:p>
        </p:txBody>
      </p:sp>
      <p:sp>
        <p:nvSpPr>
          <p:cNvPr id="20" name="object 20"/>
          <p:cNvSpPr txBox="1"/>
          <p:nvPr/>
        </p:nvSpPr>
        <p:spPr>
          <a:xfrm>
            <a:off x="1058062" y="4353559"/>
            <a:ext cx="9639935" cy="2159000"/>
          </a:xfrm>
          <a:prstGeom prst="rect">
            <a:avLst/>
          </a:prstGeom>
        </p:spPr>
        <p:txBody>
          <a:bodyPr vert="horz" wrap="square" lIns="0" tIns="12065" rIns="0" bIns="0" rtlCol="0">
            <a:spAutoFit/>
          </a:bodyPr>
          <a:lstStyle/>
          <a:p>
            <a:pPr marL="12700" marR="5080">
              <a:lnSpc>
                <a:spcPct val="100000"/>
              </a:lnSpc>
              <a:spcBef>
                <a:spcPts val="95"/>
              </a:spcBef>
            </a:pPr>
            <a:r>
              <a:rPr sz="2800" spc="-165" dirty="0">
                <a:solidFill>
                  <a:srgbClr val="FFFFFF"/>
                </a:solidFill>
                <a:latin typeface="Arial"/>
                <a:cs typeface="Arial"/>
              </a:rPr>
              <a:t>To </a:t>
            </a:r>
            <a:r>
              <a:rPr sz="2800" dirty="0">
                <a:solidFill>
                  <a:srgbClr val="FFFFFF"/>
                </a:solidFill>
                <a:latin typeface="Arial"/>
                <a:cs typeface="Arial"/>
              </a:rPr>
              <a:t>support </a:t>
            </a:r>
            <a:r>
              <a:rPr sz="2800" spc="-5" dirty="0">
                <a:solidFill>
                  <a:srgbClr val="FFFFFF"/>
                </a:solidFill>
                <a:latin typeface="Arial"/>
                <a:cs typeface="Arial"/>
              </a:rPr>
              <a:t>the above </a:t>
            </a:r>
            <a:r>
              <a:rPr sz="2800" dirty="0">
                <a:solidFill>
                  <a:srgbClr val="FFFFFF"/>
                </a:solidFill>
                <a:latin typeface="Arial"/>
                <a:cs typeface="Arial"/>
              </a:rPr>
              <a:t>and </a:t>
            </a:r>
            <a:r>
              <a:rPr sz="2800" spc="-5" dirty="0">
                <a:solidFill>
                  <a:srgbClr val="FFFFFF"/>
                </a:solidFill>
                <a:latin typeface="Arial"/>
                <a:cs typeface="Arial"/>
              </a:rPr>
              <a:t>many more use </a:t>
            </a:r>
            <a:r>
              <a:rPr sz="2800" dirty="0">
                <a:solidFill>
                  <a:srgbClr val="FFFFFF"/>
                </a:solidFill>
                <a:latin typeface="Arial"/>
                <a:cs typeface="Arial"/>
              </a:rPr>
              <a:t>cases, </a:t>
            </a:r>
            <a:r>
              <a:rPr sz="2800" spc="-5" dirty="0">
                <a:solidFill>
                  <a:srgbClr val="FFFFFF"/>
                </a:solidFill>
                <a:latin typeface="Arial"/>
                <a:cs typeface="Arial"/>
              </a:rPr>
              <a:t>Amazon S3  </a:t>
            </a:r>
            <a:r>
              <a:rPr sz="2800" spc="-10" dirty="0">
                <a:solidFill>
                  <a:srgbClr val="FFFFFF"/>
                </a:solidFill>
                <a:latin typeface="Arial"/>
                <a:cs typeface="Arial"/>
              </a:rPr>
              <a:t>offers </a:t>
            </a:r>
            <a:r>
              <a:rPr sz="2800" spc="-5" dirty="0">
                <a:solidFill>
                  <a:srgbClr val="FFFFFF"/>
                </a:solidFill>
                <a:latin typeface="Arial"/>
                <a:cs typeface="Arial"/>
              </a:rPr>
              <a:t>a range of </a:t>
            </a:r>
            <a:r>
              <a:rPr sz="2800" dirty="0">
                <a:solidFill>
                  <a:srgbClr val="FFFFFF"/>
                </a:solidFill>
                <a:latin typeface="Arial"/>
                <a:cs typeface="Arial"/>
              </a:rPr>
              <a:t>storage classes designed</a:t>
            </a:r>
            <a:r>
              <a:rPr sz="2800" spc="30" dirty="0">
                <a:solidFill>
                  <a:srgbClr val="FFFFFF"/>
                </a:solidFill>
                <a:latin typeface="Arial"/>
                <a:cs typeface="Arial"/>
              </a:rPr>
              <a:t> </a:t>
            </a:r>
            <a:r>
              <a:rPr sz="2800" dirty="0">
                <a:solidFill>
                  <a:srgbClr val="FFFFFF"/>
                </a:solidFill>
                <a:latin typeface="Arial"/>
                <a:cs typeface="Arial"/>
              </a:rPr>
              <a:t>:</a:t>
            </a:r>
            <a:endParaRPr sz="2800">
              <a:latin typeface="Arial"/>
              <a:cs typeface="Arial"/>
            </a:endParaRPr>
          </a:p>
          <a:p>
            <a:pPr marL="469265" indent="-457200">
              <a:lnSpc>
                <a:spcPct val="100000"/>
              </a:lnSpc>
              <a:buFont typeface="Wingdings"/>
              <a:buChar char=""/>
              <a:tabLst>
                <a:tab pos="469265" algn="l"/>
                <a:tab pos="469900" algn="l"/>
              </a:tabLst>
            </a:pPr>
            <a:r>
              <a:rPr sz="2800" spc="-5" dirty="0">
                <a:solidFill>
                  <a:srgbClr val="FFFFFF"/>
                </a:solidFill>
                <a:latin typeface="Arial"/>
                <a:cs typeface="Arial"/>
              </a:rPr>
              <a:t>General</a:t>
            </a:r>
            <a:r>
              <a:rPr sz="2800" spc="5" dirty="0">
                <a:solidFill>
                  <a:srgbClr val="FFFFFF"/>
                </a:solidFill>
                <a:latin typeface="Arial"/>
                <a:cs typeface="Arial"/>
              </a:rPr>
              <a:t> </a:t>
            </a:r>
            <a:r>
              <a:rPr sz="2800" spc="-5" dirty="0">
                <a:solidFill>
                  <a:srgbClr val="FFFFFF"/>
                </a:solidFill>
                <a:latin typeface="Arial"/>
                <a:cs typeface="Arial"/>
              </a:rPr>
              <a:t>purpose</a:t>
            </a:r>
            <a:endParaRPr sz="2800">
              <a:latin typeface="Arial"/>
              <a:cs typeface="Arial"/>
            </a:endParaRPr>
          </a:p>
          <a:p>
            <a:pPr marL="469265" indent="-457200">
              <a:lnSpc>
                <a:spcPct val="100000"/>
              </a:lnSpc>
              <a:buFont typeface="Wingdings"/>
              <a:buChar char=""/>
              <a:tabLst>
                <a:tab pos="469265" algn="l"/>
                <a:tab pos="469900" algn="l"/>
              </a:tabLst>
            </a:pPr>
            <a:r>
              <a:rPr sz="2800" dirty="0">
                <a:solidFill>
                  <a:srgbClr val="FFFFFF"/>
                </a:solidFill>
                <a:latin typeface="Arial"/>
                <a:cs typeface="Arial"/>
              </a:rPr>
              <a:t>Infrequent</a:t>
            </a:r>
            <a:r>
              <a:rPr sz="2800" spc="-10" dirty="0">
                <a:solidFill>
                  <a:srgbClr val="FFFFFF"/>
                </a:solidFill>
                <a:latin typeface="Arial"/>
                <a:cs typeface="Arial"/>
              </a:rPr>
              <a:t> </a:t>
            </a:r>
            <a:r>
              <a:rPr sz="2800" dirty="0">
                <a:solidFill>
                  <a:srgbClr val="FFFFFF"/>
                </a:solidFill>
                <a:latin typeface="Arial"/>
                <a:cs typeface="Arial"/>
              </a:rPr>
              <a:t>access</a:t>
            </a:r>
            <a:endParaRPr sz="2800">
              <a:latin typeface="Arial"/>
              <a:cs typeface="Arial"/>
            </a:endParaRPr>
          </a:p>
          <a:p>
            <a:pPr marL="469265" indent="-457200">
              <a:lnSpc>
                <a:spcPct val="100000"/>
              </a:lnSpc>
              <a:buFont typeface="Wingdings"/>
              <a:buChar char=""/>
              <a:tabLst>
                <a:tab pos="469265" algn="l"/>
                <a:tab pos="469900" algn="l"/>
              </a:tabLst>
            </a:pPr>
            <a:r>
              <a:rPr sz="2800" spc="-5" dirty="0">
                <a:solidFill>
                  <a:srgbClr val="FFFFFF"/>
                </a:solidFill>
                <a:latin typeface="Arial"/>
                <a:cs typeface="Arial"/>
              </a:rPr>
              <a:t>Archive</a:t>
            </a:r>
            <a:endParaRPr sz="28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7978" y="1393901"/>
            <a:ext cx="9498965" cy="4293870"/>
          </a:xfrm>
          <a:prstGeom prst="rect">
            <a:avLst/>
          </a:prstGeom>
        </p:spPr>
        <p:txBody>
          <a:bodyPr vert="horz" wrap="square" lIns="0" tIns="12065" rIns="0" bIns="0" rtlCol="0">
            <a:spAutoFit/>
          </a:bodyPr>
          <a:lstStyle/>
          <a:p>
            <a:pPr marL="12700" marR="44450">
              <a:lnSpc>
                <a:spcPct val="100000"/>
              </a:lnSpc>
              <a:spcBef>
                <a:spcPts val="95"/>
              </a:spcBef>
            </a:pPr>
            <a:r>
              <a:rPr sz="2800" spc="-10" dirty="0">
                <a:solidFill>
                  <a:srgbClr val="FFFF00"/>
                </a:solidFill>
                <a:latin typeface="Arial"/>
                <a:cs typeface="Arial"/>
              </a:rPr>
              <a:t>USE </a:t>
            </a:r>
            <a:r>
              <a:rPr sz="2800" spc="-5" dirty="0">
                <a:solidFill>
                  <a:srgbClr val="FFFF00"/>
                </a:solidFill>
                <a:latin typeface="Arial"/>
                <a:cs typeface="Arial"/>
              </a:rPr>
              <a:t>CASE: </a:t>
            </a:r>
            <a:r>
              <a:rPr sz="2800" spc="-5" dirty="0">
                <a:solidFill>
                  <a:srgbClr val="FFFFFF"/>
                </a:solidFill>
                <a:latin typeface="Arial"/>
                <a:cs typeface="Arial"/>
              </a:rPr>
              <a:t>An </a:t>
            </a:r>
            <a:r>
              <a:rPr sz="2800" dirty="0">
                <a:solidFill>
                  <a:srgbClr val="FFFFFF"/>
                </a:solidFill>
                <a:latin typeface="Arial"/>
                <a:cs typeface="Arial"/>
              </a:rPr>
              <a:t>organization regularly backs </a:t>
            </a:r>
            <a:r>
              <a:rPr sz="2800" spc="-5" dirty="0">
                <a:solidFill>
                  <a:srgbClr val="FFFFFF"/>
                </a:solidFill>
                <a:latin typeface="Arial"/>
                <a:cs typeface="Arial"/>
              </a:rPr>
              <a:t>up </a:t>
            </a:r>
            <a:r>
              <a:rPr sz="2800" dirty="0">
                <a:solidFill>
                  <a:srgbClr val="FFFFFF"/>
                </a:solidFill>
                <a:latin typeface="Arial"/>
                <a:cs typeface="Arial"/>
              </a:rPr>
              <a:t>their  </a:t>
            </a:r>
            <a:r>
              <a:rPr sz="2800" spc="-5" dirty="0">
                <a:solidFill>
                  <a:srgbClr val="FFFFFF"/>
                </a:solidFill>
                <a:latin typeface="Arial"/>
                <a:cs typeface="Arial"/>
              </a:rPr>
              <a:t>application </a:t>
            </a:r>
            <a:r>
              <a:rPr sz="2800" dirty="0">
                <a:solidFill>
                  <a:srgbClr val="FFFFFF"/>
                </a:solidFill>
                <a:latin typeface="Arial"/>
                <a:cs typeface="Arial"/>
              </a:rPr>
              <a:t>data. </a:t>
            </a:r>
            <a:r>
              <a:rPr sz="2800" spc="-5" dirty="0">
                <a:solidFill>
                  <a:srgbClr val="FFFFFF"/>
                </a:solidFill>
                <a:latin typeface="Arial"/>
                <a:cs typeface="Arial"/>
              </a:rPr>
              <a:t>The application backups are </a:t>
            </a:r>
            <a:r>
              <a:rPr sz="2800" dirty="0">
                <a:solidFill>
                  <a:srgbClr val="FFFFFF"/>
                </a:solidFill>
                <a:latin typeface="Arial"/>
                <a:cs typeface="Arial"/>
              </a:rPr>
              <a:t>required </a:t>
            </a:r>
            <a:r>
              <a:rPr sz="2800" spc="-5" dirty="0">
                <a:solidFill>
                  <a:srgbClr val="FFFFFF"/>
                </a:solidFill>
                <a:latin typeface="Arial"/>
                <a:cs typeface="Arial"/>
              </a:rPr>
              <a:t>to be  stored on Amazon S3 </a:t>
            </a:r>
            <a:r>
              <a:rPr sz="2800" dirty="0">
                <a:solidFill>
                  <a:srgbClr val="FFFFFF"/>
                </a:solidFill>
                <a:latin typeface="Arial"/>
                <a:cs typeface="Arial"/>
              </a:rPr>
              <a:t>for </a:t>
            </a:r>
            <a:r>
              <a:rPr sz="2800" spc="-5" dirty="0">
                <a:solidFill>
                  <a:srgbClr val="FFFFFF"/>
                </a:solidFill>
                <a:latin typeface="Arial"/>
                <a:cs typeface="Arial"/>
              </a:rPr>
              <a:t>a </a:t>
            </a:r>
            <a:r>
              <a:rPr sz="2800" dirty="0">
                <a:solidFill>
                  <a:srgbClr val="FFFFFF"/>
                </a:solidFill>
                <a:latin typeface="Arial"/>
                <a:cs typeface="Arial"/>
              </a:rPr>
              <a:t>certain amount </a:t>
            </a:r>
            <a:r>
              <a:rPr sz="2800" spc="-5" dirty="0">
                <a:solidFill>
                  <a:srgbClr val="FFFFFF"/>
                </a:solidFill>
                <a:latin typeface="Arial"/>
                <a:cs typeface="Arial"/>
              </a:rPr>
              <a:t>of time </a:t>
            </a:r>
            <a:r>
              <a:rPr sz="2800" dirty="0">
                <a:solidFill>
                  <a:srgbClr val="FFFFFF"/>
                </a:solidFill>
                <a:latin typeface="Arial"/>
                <a:cs typeface="Arial"/>
              </a:rPr>
              <a:t>and need  </a:t>
            </a:r>
            <a:r>
              <a:rPr sz="2800" spc="-5" dirty="0">
                <a:solidFill>
                  <a:srgbClr val="FFFFFF"/>
                </a:solidFill>
                <a:latin typeface="Arial"/>
                <a:cs typeface="Arial"/>
              </a:rPr>
              <a:t>to be </a:t>
            </a:r>
            <a:r>
              <a:rPr sz="2800" dirty="0">
                <a:solidFill>
                  <a:srgbClr val="FFFFFF"/>
                </a:solidFill>
                <a:latin typeface="Arial"/>
                <a:cs typeface="Arial"/>
              </a:rPr>
              <a:t>accessed instantly </a:t>
            </a:r>
            <a:r>
              <a:rPr sz="2800" spc="-5" dirty="0">
                <a:solidFill>
                  <a:srgbClr val="FFFFFF"/>
                </a:solidFill>
                <a:latin typeface="Arial"/>
                <a:cs typeface="Arial"/>
              </a:rPr>
              <a:t>in </a:t>
            </a:r>
            <a:r>
              <a:rPr sz="2800" dirty="0">
                <a:solidFill>
                  <a:srgbClr val="FFFFFF"/>
                </a:solidFill>
                <a:latin typeface="Arial"/>
                <a:cs typeface="Arial"/>
              </a:rPr>
              <a:t>the event </a:t>
            </a:r>
            <a:r>
              <a:rPr sz="2800" spc="-5" dirty="0">
                <a:solidFill>
                  <a:srgbClr val="FFFFFF"/>
                </a:solidFill>
                <a:latin typeface="Arial"/>
                <a:cs typeface="Arial"/>
              </a:rPr>
              <a:t>of a </a:t>
            </a:r>
            <a:r>
              <a:rPr sz="2800" dirty="0">
                <a:solidFill>
                  <a:srgbClr val="FFFFFF"/>
                </a:solidFill>
                <a:latin typeface="Arial"/>
                <a:cs typeface="Arial"/>
              </a:rPr>
              <a:t>disaster</a:t>
            </a:r>
            <a:r>
              <a:rPr sz="2800" spc="-15" dirty="0">
                <a:solidFill>
                  <a:srgbClr val="FFFFFF"/>
                </a:solidFill>
                <a:latin typeface="Arial"/>
                <a:cs typeface="Arial"/>
              </a:rPr>
              <a:t> recovery.</a:t>
            </a:r>
            <a:endParaRPr sz="2800">
              <a:latin typeface="Arial"/>
              <a:cs typeface="Arial"/>
            </a:endParaRPr>
          </a:p>
          <a:p>
            <a:pPr>
              <a:lnSpc>
                <a:spcPct val="100000"/>
              </a:lnSpc>
              <a:spcBef>
                <a:spcPts val="30"/>
              </a:spcBef>
            </a:pPr>
            <a:endParaRPr sz="2900">
              <a:latin typeface="Times New Roman"/>
              <a:cs typeface="Times New Roman"/>
            </a:endParaRPr>
          </a:p>
          <a:p>
            <a:pPr marL="12700" marR="5080">
              <a:lnSpc>
                <a:spcPct val="100000"/>
              </a:lnSpc>
            </a:pPr>
            <a:r>
              <a:rPr sz="2800" spc="-5" dirty="0">
                <a:solidFill>
                  <a:srgbClr val="FFFFFF"/>
                </a:solidFill>
                <a:latin typeface="Arial"/>
                <a:cs typeface="Arial"/>
              </a:rPr>
              <a:t>Which of the following Amazon S3 </a:t>
            </a:r>
            <a:r>
              <a:rPr sz="2800" dirty="0">
                <a:solidFill>
                  <a:srgbClr val="FFFFFF"/>
                </a:solidFill>
                <a:latin typeface="Arial"/>
                <a:cs typeface="Arial"/>
              </a:rPr>
              <a:t>storage </a:t>
            </a:r>
            <a:r>
              <a:rPr sz="2800" spc="-5" dirty="0">
                <a:solidFill>
                  <a:srgbClr val="FFFFFF"/>
                </a:solidFill>
                <a:latin typeface="Arial"/>
                <a:cs typeface="Arial"/>
              </a:rPr>
              <a:t>classes would be  the MOST cost-effective option </a:t>
            </a:r>
            <a:r>
              <a:rPr sz="2800" dirty="0">
                <a:solidFill>
                  <a:srgbClr val="FFFFFF"/>
                </a:solidFill>
                <a:latin typeface="Arial"/>
                <a:cs typeface="Arial"/>
              </a:rPr>
              <a:t>to </a:t>
            </a:r>
            <a:r>
              <a:rPr sz="2800" spc="-5" dirty="0">
                <a:solidFill>
                  <a:srgbClr val="FFFFFF"/>
                </a:solidFill>
                <a:latin typeface="Arial"/>
                <a:cs typeface="Arial"/>
              </a:rPr>
              <a:t>meet the </a:t>
            </a:r>
            <a:r>
              <a:rPr sz="2800" dirty="0">
                <a:solidFill>
                  <a:srgbClr val="FFFFFF"/>
                </a:solidFill>
                <a:latin typeface="Arial"/>
                <a:cs typeface="Arial"/>
              </a:rPr>
              <a:t>needs </a:t>
            </a:r>
            <a:r>
              <a:rPr sz="2800" spc="-5" dirty="0">
                <a:solidFill>
                  <a:srgbClr val="FFFFFF"/>
                </a:solidFill>
                <a:latin typeface="Arial"/>
                <a:cs typeface="Arial"/>
              </a:rPr>
              <a:t>of this  </a:t>
            </a:r>
            <a:r>
              <a:rPr sz="2800" dirty="0">
                <a:solidFill>
                  <a:srgbClr val="FFFFFF"/>
                </a:solidFill>
                <a:latin typeface="Arial"/>
                <a:cs typeface="Arial"/>
              </a:rPr>
              <a:t>scenario?</a:t>
            </a:r>
            <a:endParaRPr sz="2800">
              <a:latin typeface="Arial"/>
              <a:cs typeface="Arial"/>
            </a:endParaRPr>
          </a:p>
          <a:p>
            <a:pPr>
              <a:lnSpc>
                <a:spcPct val="100000"/>
              </a:lnSpc>
              <a:spcBef>
                <a:spcPts val="30"/>
              </a:spcBef>
            </a:pPr>
            <a:endParaRPr sz="2900">
              <a:latin typeface="Times New Roman"/>
              <a:cs typeface="Times New Roman"/>
            </a:endParaRPr>
          </a:p>
          <a:p>
            <a:pPr marL="12700">
              <a:lnSpc>
                <a:spcPct val="100000"/>
              </a:lnSpc>
            </a:pPr>
            <a:r>
              <a:rPr sz="2800" b="1" spc="-5" dirty="0">
                <a:solidFill>
                  <a:srgbClr val="FFFF00"/>
                </a:solidFill>
                <a:latin typeface="Arial"/>
                <a:cs typeface="Arial"/>
              </a:rPr>
              <a:t>Solution: Standard – Infrequent Access (IA</a:t>
            </a:r>
            <a:r>
              <a:rPr sz="2800" b="1" spc="-70" dirty="0">
                <a:solidFill>
                  <a:srgbClr val="FFFF00"/>
                </a:solidFill>
                <a:latin typeface="Arial"/>
                <a:cs typeface="Arial"/>
              </a:rPr>
              <a:t> </a:t>
            </a:r>
            <a:r>
              <a:rPr sz="2800" b="1" spc="-5" dirty="0">
                <a:solidFill>
                  <a:srgbClr val="FFFF00"/>
                </a:solidFill>
                <a:latin typeface="Arial"/>
                <a:cs typeface="Arial"/>
              </a:rPr>
              <a:t>)</a:t>
            </a:r>
            <a:endParaRPr sz="2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4582858" cy="61213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694432" y="2769107"/>
            <a:ext cx="682752" cy="7086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694432" y="5417820"/>
            <a:ext cx="723899" cy="75133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694432" y="4114800"/>
            <a:ext cx="615695" cy="66598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628894" y="2396489"/>
            <a:ext cx="64769" cy="3773804"/>
          </a:xfrm>
          <a:custGeom>
            <a:avLst/>
            <a:gdLst/>
            <a:ahLst/>
            <a:cxnLst/>
            <a:rect l="l" t="t" r="r" b="b"/>
            <a:pathLst>
              <a:path w="64770" h="3773804">
                <a:moveTo>
                  <a:pt x="0" y="0"/>
                </a:moveTo>
                <a:lnTo>
                  <a:pt x="64388" y="3773512"/>
                </a:lnTo>
              </a:path>
            </a:pathLst>
          </a:custGeom>
          <a:ln w="28956">
            <a:solidFill>
              <a:srgbClr val="41ADBC"/>
            </a:solidFill>
          </a:ln>
        </p:spPr>
        <p:txBody>
          <a:bodyPr wrap="square" lIns="0" tIns="0" rIns="0" bIns="0" rtlCol="0"/>
          <a:lstStyle/>
          <a:p>
            <a:endParaRPr/>
          </a:p>
        </p:txBody>
      </p:sp>
      <p:sp>
        <p:nvSpPr>
          <p:cNvPr id="7" name="object 7"/>
          <p:cNvSpPr/>
          <p:nvPr/>
        </p:nvSpPr>
        <p:spPr>
          <a:xfrm>
            <a:off x="8010143" y="5277611"/>
            <a:ext cx="838200" cy="89153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865364" y="2494788"/>
            <a:ext cx="982979" cy="98298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943088" y="3982211"/>
            <a:ext cx="845820" cy="845819"/>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378333"/>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56942" y="675726"/>
            <a:ext cx="381406"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60701" y="378333"/>
            <a:ext cx="6648323"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77062" y="1415796"/>
            <a:ext cx="69037" cy="6908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03338" y="1345057"/>
            <a:ext cx="1597621" cy="20650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620898" y="1465900"/>
            <a:ext cx="155105" cy="1974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5718" y="1345057"/>
            <a:ext cx="9537153" cy="73113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77062" y="2246376"/>
            <a:ext cx="69037" cy="6908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3338" y="2175636"/>
            <a:ext cx="315810" cy="206501"/>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451102" y="2179066"/>
            <a:ext cx="238252" cy="19964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340992" y="2294117"/>
            <a:ext cx="75305" cy="2464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760092" y="2294117"/>
            <a:ext cx="75305" cy="2464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935157" y="2175636"/>
            <a:ext cx="763144" cy="210312"/>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2803779" y="2175636"/>
            <a:ext cx="3637467" cy="261747"/>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995718" y="2175636"/>
            <a:ext cx="9665169" cy="731138"/>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777062" y="3076955"/>
            <a:ext cx="69037" cy="69088"/>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012736" y="3006217"/>
            <a:ext cx="3789895" cy="261747"/>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4891659" y="3127060"/>
            <a:ext cx="155105" cy="19745"/>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000886" y="3006217"/>
            <a:ext cx="9358757" cy="496443"/>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777062" y="3674364"/>
            <a:ext cx="69037" cy="69087"/>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1004290" y="3603497"/>
            <a:ext cx="3522878" cy="258571"/>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777062" y="4035552"/>
            <a:ext cx="69037" cy="69087"/>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2266823" y="3968241"/>
            <a:ext cx="818769" cy="258318"/>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1016825" y="3968241"/>
            <a:ext cx="1169606" cy="258318"/>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777062" y="4396740"/>
            <a:ext cx="69037" cy="69087"/>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1005662" y="4326001"/>
            <a:ext cx="874318" cy="206375"/>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1953386" y="4446844"/>
            <a:ext cx="155105" cy="19745"/>
          </a:xfrm>
          <a:prstGeom prst="rect">
            <a:avLst/>
          </a:prstGeom>
          <a:blipFill>
            <a:blip r:embed="rId28" cstate="print"/>
            <a:stretch>
              <a:fillRect/>
            </a:stretch>
          </a:blipFill>
        </p:spPr>
        <p:txBody>
          <a:bodyPr wrap="square" lIns="0" tIns="0" rIns="0" bIns="0" rtlCol="0"/>
          <a:lstStyle/>
          <a:p>
            <a:endParaRPr/>
          </a:p>
        </p:txBody>
      </p:sp>
      <p:sp>
        <p:nvSpPr>
          <p:cNvPr id="29" name="object 29"/>
          <p:cNvSpPr/>
          <p:nvPr/>
        </p:nvSpPr>
        <p:spPr>
          <a:xfrm>
            <a:off x="2188336" y="4326001"/>
            <a:ext cx="4695697" cy="261747"/>
          </a:xfrm>
          <a:prstGeom prst="rect">
            <a:avLst/>
          </a:prstGeom>
          <a:blipFill>
            <a:blip r:embed="rId29" cstate="print"/>
            <a:stretch>
              <a:fillRect/>
            </a:stretch>
          </a:blipFill>
        </p:spPr>
        <p:txBody>
          <a:bodyPr wrap="square" lIns="0" tIns="0" rIns="0" bIns="0" rtlCol="0"/>
          <a:lstStyle/>
          <a:p>
            <a:endParaRPr/>
          </a:p>
        </p:txBody>
      </p:sp>
      <p:sp>
        <p:nvSpPr>
          <p:cNvPr id="30" name="object 30"/>
          <p:cNvSpPr/>
          <p:nvPr/>
        </p:nvSpPr>
        <p:spPr>
          <a:xfrm>
            <a:off x="1232230" y="4689221"/>
            <a:ext cx="59613" cy="59562"/>
          </a:xfrm>
          <a:prstGeom prst="rect">
            <a:avLst/>
          </a:prstGeom>
          <a:blipFill>
            <a:blip r:embed="rId30" cstate="print"/>
            <a:stretch>
              <a:fillRect/>
            </a:stretch>
          </a:blipFill>
        </p:spPr>
        <p:txBody>
          <a:bodyPr wrap="square" lIns="0" tIns="0" rIns="0" bIns="0" rtlCol="0"/>
          <a:lstStyle/>
          <a:p>
            <a:endParaRPr/>
          </a:p>
        </p:txBody>
      </p:sp>
      <p:sp>
        <p:nvSpPr>
          <p:cNvPr id="31" name="object 31"/>
          <p:cNvSpPr/>
          <p:nvPr/>
        </p:nvSpPr>
        <p:spPr>
          <a:xfrm>
            <a:off x="1458086" y="4630292"/>
            <a:ext cx="112903" cy="176149"/>
          </a:xfrm>
          <a:prstGeom prst="rect">
            <a:avLst/>
          </a:prstGeom>
          <a:blipFill>
            <a:blip r:embed="rId31" cstate="print"/>
            <a:stretch>
              <a:fillRect/>
            </a:stretch>
          </a:blipFill>
        </p:spPr>
        <p:txBody>
          <a:bodyPr wrap="square" lIns="0" tIns="0" rIns="0" bIns="0" rtlCol="0"/>
          <a:lstStyle/>
          <a:p>
            <a:endParaRPr/>
          </a:p>
        </p:txBody>
      </p:sp>
      <p:sp>
        <p:nvSpPr>
          <p:cNvPr id="32" name="object 32"/>
          <p:cNvSpPr/>
          <p:nvPr/>
        </p:nvSpPr>
        <p:spPr>
          <a:xfrm>
            <a:off x="1648714" y="4732370"/>
            <a:ext cx="133921" cy="17048"/>
          </a:xfrm>
          <a:prstGeom prst="rect">
            <a:avLst/>
          </a:prstGeom>
          <a:blipFill>
            <a:blip r:embed="rId32" cstate="print"/>
            <a:stretch>
              <a:fillRect/>
            </a:stretch>
          </a:blipFill>
        </p:spPr>
        <p:txBody>
          <a:bodyPr wrap="square" lIns="0" tIns="0" rIns="0" bIns="0" rtlCol="0"/>
          <a:lstStyle/>
          <a:p>
            <a:endParaRPr/>
          </a:p>
        </p:txBody>
      </p:sp>
      <p:sp>
        <p:nvSpPr>
          <p:cNvPr id="33" name="object 33"/>
          <p:cNvSpPr/>
          <p:nvPr/>
        </p:nvSpPr>
        <p:spPr>
          <a:xfrm>
            <a:off x="1861820" y="4628007"/>
            <a:ext cx="1940559" cy="226060"/>
          </a:xfrm>
          <a:prstGeom prst="rect">
            <a:avLst/>
          </a:prstGeom>
          <a:blipFill>
            <a:blip r:embed="rId33" cstate="print"/>
            <a:stretch>
              <a:fillRect/>
            </a:stretch>
          </a:blipFill>
        </p:spPr>
        <p:txBody>
          <a:bodyPr wrap="square" lIns="0" tIns="0" rIns="0" bIns="0" rtlCol="0"/>
          <a:lstStyle/>
          <a:p>
            <a:endParaRPr/>
          </a:p>
        </p:txBody>
      </p:sp>
      <p:sp>
        <p:nvSpPr>
          <p:cNvPr id="34" name="object 34"/>
          <p:cNvSpPr/>
          <p:nvPr/>
        </p:nvSpPr>
        <p:spPr>
          <a:xfrm>
            <a:off x="1232230" y="4955921"/>
            <a:ext cx="59613" cy="59562"/>
          </a:xfrm>
          <a:prstGeom prst="rect">
            <a:avLst/>
          </a:prstGeom>
          <a:blipFill>
            <a:blip r:embed="rId34" cstate="print"/>
            <a:stretch>
              <a:fillRect/>
            </a:stretch>
          </a:blipFill>
        </p:spPr>
        <p:txBody>
          <a:bodyPr wrap="square" lIns="0" tIns="0" rIns="0" bIns="0" rtlCol="0"/>
          <a:lstStyle/>
          <a:p>
            <a:endParaRPr/>
          </a:p>
        </p:txBody>
      </p:sp>
      <p:sp>
        <p:nvSpPr>
          <p:cNvPr id="35" name="object 35"/>
          <p:cNvSpPr/>
          <p:nvPr/>
        </p:nvSpPr>
        <p:spPr>
          <a:xfrm>
            <a:off x="1474216" y="4896992"/>
            <a:ext cx="63500" cy="172974"/>
          </a:xfrm>
          <a:prstGeom prst="rect">
            <a:avLst/>
          </a:prstGeom>
          <a:blipFill>
            <a:blip r:embed="rId35" cstate="print"/>
            <a:stretch>
              <a:fillRect/>
            </a:stretch>
          </a:blipFill>
        </p:spPr>
        <p:txBody>
          <a:bodyPr wrap="square" lIns="0" tIns="0" rIns="0" bIns="0" rtlCol="0"/>
          <a:lstStyle/>
          <a:p>
            <a:endParaRPr/>
          </a:p>
        </p:txBody>
      </p:sp>
      <p:sp>
        <p:nvSpPr>
          <p:cNvPr id="36" name="object 36"/>
          <p:cNvSpPr/>
          <p:nvPr/>
        </p:nvSpPr>
        <p:spPr>
          <a:xfrm>
            <a:off x="1648714" y="4999070"/>
            <a:ext cx="133921" cy="17048"/>
          </a:xfrm>
          <a:prstGeom prst="rect">
            <a:avLst/>
          </a:prstGeom>
          <a:blipFill>
            <a:blip r:embed="rId36" cstate="print"/>
            <a:stretch>
              <a:fillRect/>
            </a:stretch>
          </a:blipFill>
        </p:spPr>
        <p:txBody>
          <a:bodyPr wrap="square" lIns="0" tIns="0" rIns="0" bIns="0" rtlCol="0"/>
          <a:lstStyle/>
          <a:p>
            <a:endParaRPr/>
          </a:p>
        </p:txBody>
      </p:sp>
      <p:sp>
        <p:nvSpPr>
          <p:cNvPr id="37" name="object 37"/>
          <p:cNvSpPr/>
          <p:nvPr/>
        </p:nvSpPr>
        <p:spPr>
          <a:xfrm>
            <a:off x="1861820" y="4894707"/>
            <a:ext cx="2382520" cy="226060"/>
          </a:xfrm>
          <a:prstGeom prst="rect">
            <a:avLst/>
          </a:prstGeom>
          <a:blipFill>
            <a:blip r:embed="rId37" cstate="print"/>
            <a:stretch>
              <a:fillRect/>
            </a:stretch>
          </a:blipFill>
        </p:spPr>
        <p:txBody>
          <a:bodyPr wrap="square" lIns="0" tIns="0" rIns="0" bIns="0" rtlCol="0"/>
          <a:lstStyle/>
          <a:p>
            <a:endParaRPr/>
          </a:p>
        </p:txBody>
      </p:sp>
      <p:sp>
        <p:nvSpPr>
          <p:cNvPr id="38" name="object 38"/>
          <p:cNvSpPr/>
          <p:nvPr/>
        </p:nvSpPr>
        <p:spPr>
          <a:xfrm>
            <a:off x="1232230" y="5221096"/>
            <a:ext cx="59613" cy="59562"/>
          </a:xfrm>
          <a:prstGeom prst="rect">
            <a:avLst/>
          </a:prstGeom>
          <a:blipFill>
            <a:blip r:embed="rId38" cstate="print"/>
            <a:stretch>
              <a:fillRect/>
            </a:stretch>
          </a:blipFill>
        </p:spPr>
        <p:txBody>
          <a:bodyPr wrap="square" lIns="0" tIns="0" rIns="0" bIns="0" rtlCol="0"/>
          <a:lstStyle/>
          <a:p>
            <a:endParaRPr/>
          </a:p>
        </p:txBody>
      </p:sp>
      <p:sp>
        <p:nvSpPr>
          <p:cNvPr id="39" name="object 39"/>
          <p:cNvSpPr/>
          <p:nvPr/>
        </p:nvSpPr>
        <p:spPr>
          <a:xfrm>
            <a:off x="1457960" y="5165216"/>
            <a:ext cx="114300" cy="172973"/>
          </a:xfrm>
          <a:prstGeom prst="rect">
            <a:avLst/>
          </a:prstGeom>
          <a:blipFill>
            <a:blip r:embed="rId39" cstate="print"/>
            <a:stretch>
              <a:fillRect/>
            </a:stretch>
          </a:blipFill>
        </p:spPr>
        <p:txBody>
          <a:bodyPr wrap="square" lIns="0" tIns="0" rIns="0" bIns="0" rtlCol="0"/>
          <a:lstStyle/>
          <a:p>
            <a:endParaRPr/>
          </a:p>
        </p:txBody>
      </p:sp>
      <p:sp>
        <p:nvSpPr>
          <p:cNvPr id="40" name="object 40"/>
          <p:cNvSpPr/>
          <p:nvPr/>
        </p:nvSpPr>
        <p:spPr>
          <a:xfrm>
            <a:off x="1648714" y="5264246"/>
            <a:ext cx="133921" cy="17048"/>
          </a:xfrm>
          <a:prstGeom prst="rect">
            <a:avLst/>
          </a:prstGeom>
          <a:blipFill>
            <a:blip r:embed="rId40" cstate="print"/>
            <a:stretch>
              <a:fillRect/>
            </a:stretch>
          </a:blipFill>
        </p:spPr>
        <p:txBody>
          <a:bodyPr wrap="square" lIns="0" tIns="0" rIns="0" bIns="0" rtlCol="0"/>
          <a:lstStyle/>
          <a:p>
            <a:endParaRPr/>
          </a:p>
        </p:txBody>
      </p:sp>
      <p:sp>
        <p:nvSpPr>
          <p:cNvPr id="41" name="object 41"/>
          <p:cNvSpPr/>
          <p:nvPr/>
        </p:nvSpPr>
        <p:spPr>
          <a:xfrm>
            <a:off x="1878076" y="5159883"/>
            <a:ext cx="4050791" cy="226060"/>
          </a:xfrm>
          <a:prstGeom prst="rect">
            <a:avLst/>
          </a:prstGeom>
          <a:blipFill>
            <a:blip r:embed="rId41" cstate="print"/>
            <a:stretch>
              <a:fillRect/>
            </a:stretch>
          </a:blipFill>
        </p:spPr>
        <p:txBody>
          <a:bodyPr wrap="square" lIns="0" tIns="0" rIns="0" bIns="0" rtlCol="0"/>
          <a:lstStyle/>
          <a:p>
            <a:endParaRPr/>
          </a:p>
        </p:txBody>
      </p:sp>
      <p:sp>
        <p:nvSpPr>
          <p:cNvPr id="42" name="object 42"/>
          <p:cNvSpPr/>
          <p:nvPr/>
        </p:nvSpPr>
        <p:spPr>
          <a:xfrm>
            <a:off x="1232230" y="5487796"/>
            <a:ext cx="59613" cy="59562"/>
          </a:xfrm>
          <a:prstGeom prst="rect">
            <a:avLst/>
          </a:prstGeom>
          <a:blipFill>
            <a:blip r:embed="rId42" cstate="print"/>
            <a:stretch>
              <a:fillRect/>
            </a:stretch>
          </a:blipFill>
        </p:spPr>
        <p:txBody>
          <a:bodyPr wrap="square" lIns="0" tIns="0" rIns="0" bIns="0" rtlCol="0"/>
          <a:lstStyle/>
          <a:p>
            <a:endParaRPr/>
          </a:p>
        </p:txBody>
      </p:sp>
      <p:sp>
        <p:nvSpPr>
          <p:cNvPr id="43" name="object 43"/>
          <p:cNvSpPr/>
          <p:nvPr/>
        </p:nvSpPr>
        <p:spPr>
          <a:xfrm>
            <a:off x="1458018" y="5428869"/>
            <a:ext cx="4327339" cy="223710"/>
          </a:xfrm>
          <a:prstGeom prst="rect">
            <a:avLst/>
          </a:prstGeom>
          <a:blipFill>
            <a:blip r:embed="rId4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9195" y="743458"/>
            <a:ext cx="10170261" cy="6436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30337" y="2343023"/>
            <a:ext cx="87922" cy="8801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7992" y="2252726"/>
            <a:ext cx="8516366" cy="33337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3322954"/>
            <a:ext cx="87922" cy="8801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68119" y="3232657"/>
            <a:ext cx="8968486" cy="33337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804672"/>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96105"/>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27732" y="813053"/>
            <a:ext cx="1447292" cy="63525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2650235"/>
            <a:ext cx="87922" cy="8788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68119" y="2560066"/>
            <a:ext cx="8882634" cy="3332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463675" y="2944114"/>
            <a:ext cx="3107436" cy="33324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30337" y="4056888"/>
            <a:ext cx="87922" cy="87884"/>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448308" y="3966717"/>
            <a:ext cx="2884169" cy="333248"/>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4470272" y="4036948"/>
            <a:ext cx="851280" cy="192405"/>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9868" y="743458"/>
            <a:ext cx="4188904" cy="6436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430768" y="1944623"/>
            <a:ext cx="2671572" cy="34107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083360" y="1969388"/>
            <a:ext cx="6861809" cy="3013075"/>
          </a:xfrm>
          <a:prstGeom prst="rect">
            <a:avLst/>
          </a:prstGeom>
        </p:spPr>
        <p:txBody>
          <a:bodyPr vert="horz" wrap="square" lIns="0" tIns="12065" rIns="0" bIns="0" rtlCol="0">
            <a:spAutoFit/>
          </a:bodyPr>
          <a:lstStyle/>
          <a:p>
            <a:pPr marL="12700" marR="5080" algn="just">
              <a:lnSpc>
                <a:spcPct val="100000"/>
              </a:lnSpc>
              <a:spcBef>
                <a:spcPts val="95"/>
              </a:spcBef>
            </a:pPr>
            <a:r>
              <a:rPr sz="2800" spc="-5" dirty="0">
                <a:solidFill>
                  <a:srgbClr val="FFFFFF"/>
                </a:solidFill>
                <a:latin typeface="Arial"/>
                <a:cs typeface="Arial"/>
              </a:rPr>
              <a:t>In Block storage, the data is stored in  </a:t>
            </a:r>
            <a:r>
              <a:rPr sz="2800" dirty="0">
                <a:solidFill>
                  <a:srgbClr val="FFFFFF"/>
                </a:solidFill>
                <a:latin typeface="Arial"/>
                <a:cs typeface="Arial"/>
              </a:rPr>
              <a:t>terms of blocks. </a:t>
            </a:r>
            <a:r>
              <a:rPr sz="2800" spc="-10" dirty="0">
                <a:solidFill>
                  <a:srgbClr val="FFFFFF"/>
                </a:solidFill>
                <a:latin typeface="Arial"/>
                <a:cs typeface="Arial"/>
              </a:rPr>
              <a:t>Each </a:t>
            </a:r>
            <a:r>
              <a:rPr sz="2800" spc="-5" dirty="0">
                <a:solidFill>
                  <a:srgbClr val="FFFFFF"/>
                </a:solidFill>
                <a:latin typeface="Arial"/>
                <a:cs typeface="Arial"/>
              </a:rPr>
              <a:t>block is assigned </a:t>
            </a:r>
            <a:r>
              <a:rPr sz="2800" dirty="0">
                <a:solidFill>
                  <a:srgbClr val="FFFFFF"/>
                </a:solidFill>
                <a:latin typeface="Arial"/>
                <a:cs typeface="Arial"/>
              </a:rPr>
              <a:t>an  arbitrary identifier </a:t>
            </a:r>
            <a:r>
              <a:rPr sz="2800" spc="-5" dirty="0">
                <a:solidFill>
                  <a:srgbClr val="FFFFFF"/>
                </a:solidFill>
                <a:latin typeface="Arial"/>
                <a:cs typeface="Arial"/>
              </a:rPr>
              <a:t>by which it can be </a:t>
            </a:r>
            <a:r>
              <a:rPr sz="2800" dirty="0">
                <a:solidFill>
                  <a:srgbClr val="FFFFFF"/>
                </a:solidFill>
                <a:latin typeface="Arial"/>
                <a:cs typeface="Arial"/>
              </a:rPr>
              <a:t>stored  and retrieved, but </a:t>
            </a:r>
            <a:r>
              <a:rPr sz="2800" spc="-5" dirty="0">
                <a:solidFill>
                  <a:srgbClr val="FFFFFF"/>
                </a:solidFill>
                <a:latin typeface="Arial"/>
                <a:cs typeface="Arial"/>
              </a:rPr>
              <a:t>no </a:t>
            </a:r>
            <a:r>
              <a:rPr sz="2800" dirty="0">
                <a:solidFill>
                  <a:srgbClr val="FFFFFF"/>
                </a:solidFill>
                <a:latin typeface="Arial"/>
                <a:cs typeface="Arial"/>
              </a:rPr>
              <a:t>metadata providing  further context. </a:t>
            </a:r>
            <a:r>
              <a:rPr sz="2800" spc="-5" dirty="0">
                <a:solidFill>
                  <a:srgbClr val="FFFFFF"/>
                </a:solidFill>
                <a:latin typeface="Arial"/>
                <a:cs typeface="Arial"/>
              </a:rPr>
              <a:t>Database </a:t>
            </a:r>
            <a:r>
              <a:rPr sz="2800" dirty="0">
                <a:solidFill>
                  <a:srgbClr val="FFFFFF"/>
                </a:solidFill>
                <a:latin typeface="Arial"/>
                <a:cs typeface="Arial"/>
              </a:rPr>
              <a:t>storage and  Operating </a:t>
            </a:r>
            <a:r>
              <a:rPr sz="2800" spc="-5" dirty="0">
                <a:solidFill>
                  <a:srgbClr val="FFFFFF"/>
                </a:solidFill>
                <a:latin typeface="Arial"/>
                <a:cs typeface="Arial"/>
              </a:rPr>
              <a:t>System is a common </a:t>
            </a:r>
            <a:r>
              <a:rPr sz="2800" dirty="0">
                <a:solidFill>
                  <a:srgbClr val="FFFFFF"/>
                </a:solidFill>
                <a:latin typeface="Arial"/>
                <a:cs typeface="Arial"/>
              </a:rPr>
              <a:t>use </a:t>
            </a:r>
            <a:r>
              <a:rPr sz="2800" spc="-5" dirty="0">
                <a:solidFill>
                  <a:srgbClr val="FFFFFF"/>
                </a:solidFill>
                <a:latin typeface="Arial"/>
                <a:cs typeface="Arial"/>
              </a:rPr>
              <a:t>for  block </a:t>
            </a:r>
            <a:r>
              <a:rPr sz="2800" dirty="0">
                <a:solidFill>
                  <a:srgbClr val="FFFFFF"/>
                </a:solidFill>
                <a:latin typeface="Arial"/>
                <a:cs typeface="Arial"/>
              </a:rPr>
              <a:t>storage.</a:t>
            </a:r>
            <a:endParaRPr sz="28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4417" y="743458"/>
            <a:ext cx="784339"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96820" y="1017788"/>
            <a:ext cx="184848" cy="940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27732" y="751840"/>
            <a:ext cx="2126742" cy="4989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2006219"/>
            <a:ext cx="87922" cy="8801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5927" y="1916048"/>
            <a:ext cx="760603" cy="26301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345689" y="1915922"/>
            <a:ext cx="243078" cy="2630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627629" y="1916048"/>
            <a:ext cx="5745861" cy="33324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30337" y="2516758"/>
            <a:ext cx="87922" cy="8801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69136" y="2426589"/>
            <a:ext cx="5740781" cy="33324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230337" y="3028823"/>
            <a:ext cx="87922" cy="8801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448308" y="2943098"/>
            <a:ext cx="4075938" cy="32880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230337" y="3539363"/>
            <a:ext cx="87922" cy="8801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69136" y="3453638"/>
            <a:ext cx="4153535" cy="25831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30337" y="4049903"/>
            <a:ext cx="87922" cy="88011"/>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456055" y="3959733"/>
            <a:ext cx="9469247" cy="329184"/>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451483" y="4348226"/>
            <a:ext cx="1193165" cy="328803"/>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230337" y="4946015"/>
            <a:ext cx="87922" cy="88011"/>
          </a:xfrm>
          <a:prstGeom prst="rect">
            <a:avLst/>
          </a:prstGeom>
          <a:blipFill>
            <a:blip r:embed="rId18" cstate="print"/>
            <a:stretch>
              <a:fillRect/>
            </a:stretch>
          </a:blipFill>
        </p:spPr>
        <p:txBody>
          <a:bodyPr wrap="square" lIns="0" tIns="0" rIns="0" bIns="0" rtlCol="0"/>
          <a:lstStyle/>
          <a:p>
            <a:endParaRPr/>
          </a:p>
        </p:txBody>
      </p:sp>
      <p:sp>
        <p:nvSpPr>
          <p:cNvPr id="19" name="object 19"/>
          <p:cNvSpPr txBox="1">
            <a:spLocks noGrp="1"/>
          </p:cNvSpPr>
          <p:nvPr>
            <p:ph type="title"/>
          </p:nvPr>
        </p:nvSpPr>
        <p:spPr>
          <a:xfrm>
            <a:off x="1427480" y="4747640"/>
            <a:ext cx="8020684" cy="835660"/>
          </a:xfrm>
          <a:prstGeom prst="rect">
            <a:avLst/>
          </a:prstGeom>
        </p:spPr>
        <p:txBody>
          <a:bodyPr vert="horz" wrap="square" lIns="0" tIns="60960" rIns="0" bIns="0" rtlCol="0">
            <a:spAutoFit/>
          </a:bodyPr>
          <a:lstStyle/>
          <a:p>
            <a:pPr marL="12700" marR="5080">
              <a:lnSpc>
                <a:spcPts val="3020"/>
              </a:lnSpc>
              <a:spcBef>
                <a:spcPts val="480"/>
              </a:spcBef>
            </a:pPr>
            <a:r>
              <a:rPr u="heavy" dirty="0">
                <a:solidFill>
                  <a:srgbClr val="FAC997"/>
                </a:solidFill>
                <a:uFill>
                  <a:solidFill>
                    <a:srgbClr val="FAC997"/>
                  </a:solidFill>
                </a:uFill>
                <a:latin typeface="Arial"/>
                <a:cs typeface="Arial"/>
                <a:hlinkClick r:id="rId19"/>
              </a:rPr>
              <a:t>https://s3-eu-west- </a:t>
            </a:r>
            <a:r>
              <a:rPr dirty="0">
                <a:solidFill>
                  <a:srgbClr val="FAC997"/>
                </a:solidFill>
                <a:latin typeface="Arial"/>
                <a:cs typeface="Arial"/>
                <a:hlinkClick r:id="rId19"/>
              </a:rPr>
              <a:t> </a:t>
            </a:r>
            <a:r>
              <a:rPr u="heavy" spc="-5" dirty="0">
                <a:solidFill>
                  <a:srgbClr val="FAC997"/>
                </a:solidFill>
                <a:uFill>
                  <a:solidFill>
                    <a:srgbClr val="FAC997"/>
                  </a:solidFill>
                </a:uFill>
                <a:latin typeface="Arial"/>
                <a:cs typeface="Arial"/>
                <a:hlinkClick r:id="rId19"/>
              </a:rPr>
              <a:t>1.</a:t>
            </a:r>
            <a:r>
              <a:rPr u="heavy" dirty="0">
                <a:solidFill>
                  <a:srgbClr val="FAC997"/>
                </a:solidFill>
                <a:uFill>
                  <a:solidFill>
                    <a:srgbClr val="FAC997"/>
                  </a:solidFill>
                </a:uFill>
                <a:latin typeface="Arial"/>
                <a:cs typeface="Arial"/>
                <a:hlinkClick r:id="rId19"/>
              </a:rPr>
              <a:t>a</a:t>
            </a:r>
            <a:r>
              <a:rPr u="heavy" spc="-5" dirty="0">
                <a:solidFill>
                  <a:srgbClr val="FAC997"/>
                </a:solidFill>
                <a:uFill>
                  <a:solidFill>
                    <a:srgbClr val="FAC997"/>
                  </a:solidFill>
                </a:uFill>
                <a:latin typeface="Arial"/>
                <a:cs typeface="Arial"/>
                <a:hlinkClick r:id="rId19"/>
              </a:rPr>
              <a:t>maz</a:t>
            </a:r>
            <a:r>
              <a:rPr u="heavy" dirty="0">
                <a:solidFill>
                  <a:srgbClr val="FAC997"/>
                </a:solidFill>
                <a:uFill>
                  <a:solidFill>
                    <a:srgbClr val="FAC997"/>
                  </a:solidFill>
                </a:uFill>
                <a:latin typeface="Arial"/>
                <a:cs typeface="Arial"/>
                <a:hlinkClick r:id="rId19"/>
              </a:rPr>
              <a:t>o</a:t>
            </a:r>
            <a:r>
              <a:rPr u="heavy" spc="-5" dirty="0">
                <a:solidFill>
                  <a:srgbClr val="FAC997"/>
                </a:solidFill>
                <a:uFill>
                  <a:solidFill>
                    <a:srgbClr val="FAC997"/>
                  </a:solidFill>
                </a:uFill>
                <a:latin typeface="Arial"/>
                <a:cs typeface="Arial"/>
                <a:hlinkClick r:id="rId19"/>
              </a:rPr>
              <a:t>naw</a:t>
            </a:r>
            <a:r>
              <a:rPr u="heavy" dirty="0">
                <a:solidFill>
                  <a:srgbClr val="FAC997"/>
                </a:solidFill>
                <a:uFill>
                  <a:solidFill>
                    <a:srgbClr val="FAC997"/>
                  </a:solidFill>
                </a:uFill>
                <a:latin typeface="Arial"/>
                <a:cs typeface="Arial"/>
                <a:hlinkClick r:id="rId19"/>
              </a:rPr>
              <a:t>s</a:t>
            </a:r>
            <a:r>
              <a:rPr u="heavy" spc="-5" dirty="0">
                <a:solidFill>
                  <a:srgbClr val="FAC997"/>
                </a:solidFill>
                <a:uFill>
                  <a:solidFill>
                    <a:srgbClr val="FAC997"/>
                  </a:solidFill>
                </a:uFill>
                <a:latin typeface="Arial"/>
                <a:cs typeface="Arial"/>
                <a:hlinkClick r:id="rId19"/>
              </a:rPr>
              <a:t>.c</a:t>
            </a:r>
            <a:r>
              <a:rPr u="heavy" dirty="0">
                <a:solidFill>
                  <a:srgbClr val="FAC997"/>
                </a:solidFill>
                <a:uFill>
                  <a:solidFill>
                    <a:srgbClr val="FAC997"/>
                  </a:solidFill>
                </a:uFill>
                <a:latin typeface="Arial"/>
                <a:cs typeface="Arial"/>
                <a:hlinkClick r:id="rId19"/>
              </a:rPr>
              <a:t>o</a:t>
            </a:r>
            <a:r>
              <a:rPr u="heavy" spc="-5" dirty="0">
                <a:solidFill>
                  <a:srgbClr val="FAC997"/>
                </a:solidFill>
                <a:uFill>
                  <a:solidFill>
                    <a:srgbClr val="FAC997"/>
                  </a:solidFill>
                </a:uFill>
                <a:latin typeface="Arial"/>
                <a:cs typeface="Arial"/>
                <a:hlinkClick r:id="rId19"/>
              </a:rPr>
              <a:t>m/nu</a:t>
            </a:r>
            <a:r>
              <a:rPr u="heavy" dirty="0">
                <a:solidFill>
                  <a:srgbClr val="FAC997"/>
                </a:solidFill>
                <a:uFill>
                  <a:solidFill>
                    <a:srgbClr val="FAC997"/>
                  </a:solidFill>
                </a:uFill>
                <a:latin typeface="Arial"/>
                <a:cs typeface="Arial"/>
                <a:hlinkClick r:id="rId19"/>
              </a:rPr>
              <a:t>a</a:t>
            </a:r>
            <a:r>
              <a:rPr u="heavy" spc="-5" dirty="0">
                <a:solidFill>
                  <a:srgbClr val="FAC997"/>
                </a:solidFill>
                <a:uFill>
                  <a:solidFill>
                    <a:srgbClr val="FAC997"/>
                  </a:solidFill>
                </a:uFill>
                <a:latin typeface="Arial"/>
                <a:cs typeface="Arial"/>
                <a:hlinkClick r:id="rId19"/>
              </a:rPr>
              <a:t>ge</a:t>
            </a:r>
            <a:r>
              <a:rPr u="heavy" dirty="0">
                <a:solidFill>
                  <a:srgbClr val="FAC997"/>
                </a:solidFill>
                <a:uFill>
                  <a:solidFill>
                    <a:srgbClr val="FAC997"/>
                  </a:solidFill>
                </a:uFill>
                <a:latin typeface="Arial"/>
                <a:cs typeface="Arial"/>
                <a:hlinkClick r:id="rId19"/>
              </a:rPr>
              <a:t>a</a:t>
            </a:r>
            <a:r>
              <a:rPr u="heavy" spc="-5" dirty="0">
                <a:solidFill>
                  <a:srgbClr val="FAC997"/>
                </a:solidFill>
                <a:uFill>
                  <a:solidFill>
                    <a:srgbClr val="FAC997"/>
                  </a:solidFill>
                </a:uFill>
                <a:latin typeface="Arial"/>
                <a:cs typeface="Arial"/>
                <a:hlinkClick r:id="rId19"/>
              </a:rPr>
              <a:t>c</a:t>
            </a:r>
            <a:r>
              <a:rPr u="heavy" dirty="0">
                <a:solidFill>
                  <a:srgbClr val="FAC997"/>
                </a:solidFill>
                <a:uFill>
                  <a:solidFill>
                    <a:srgbClr val="FAC997"/>
                  </a:solidFill>
                </a:uFill>
                <a:latin typeface="Arial"/>
                <a:cs typeface="Arial"/>
                <a:hlinkClick r:id="rId19"/>
              </a:rPr>
              <a:t>a</a:t>
            </a:r>
            <a:r>
              <a:rPr u="heavy" spc="-5" dirty="0">
                <a:solidFill>
                  <a:srgbClr val="FAC997"/>
                </a:solidFill>
                <a:uFill>
                  <a:solidFill>
                    <a:srgbClr val="FAC997"/>
                  </a:solidFill>
                </a:uFill>
                <a:latin typeface="Arial"/>
                <a:cs typeface="Arial"/>
                <a:hlinkClick r:id="rId19"/>
              </a:rPr>
              <a:t>dem</a:t>
            </a:r>
            <a:r>
              <a:rPr u="heavy" spc="30" dirty="0">
                <a:solidFill>
                  <a:srgbClr val="FAC997"/>
                </a:solidFill>
                <a:uFill>
                  <a:solidFill>
                    <a:srgbClr val="FAC997"/>
                  </a:solidFill>
                </a:uFill>
                <a:latin typeface="Arial"/>
                <a:cs typeface="Arial"/>
                <a:hlinkClick r:id="rId19"/>
              </a:rPr>
              <a:t>y</a:t>
            </a:r>
            <a:r>
              <a:rPr u="heavy" spc="-5" dirty="0">
                <a:solidFill>
                  <a:srgbClr val="FCD077"/>
                </a:solidFill>
                <a:uFill>
                  <a:solidFill>
                    <a:srgbClr val="FAC997"/>
                  </a:solidFill>
                </a:uFill>
                <a:latin typeface="Arial"/>
                <a:cs typeface="Arial"/>
              </a:rPr>
              <a:t>/b</a:t>
            </a:r>
            <a:r>
              <a:rPr u="heavy" dirty="0">
                <a:solidFill>
                  <a:srgbClr val="FCD077"/>
                </a:solidFill>
                <a:uFill>
                  <a:solidFill>
                    <a:srgbClr val="FAC997"/>
                  </a:solidFill>
                </a:uFill>
                <a:latin typeface="Arial"/>
                <a:cs typeface="Arial"/>
              </a:rPr>
              <a:t>a</a:t>
            </a:r>
            <a:r>
              <a:rPr u="heavy" spc="-5" dirty="0">
                <a:solidFill>
                  <a:srgbClr val="FCD077"/>
                </a:solidFill>
                <a:uFill>
                  <a:solidFill>
                    <a:srgbClr val="FAC997"/>
                  </a:solidFill>
                </a:uFill>
                <a:latin typeface="Arial"/>
                <a:cs typeface="Arial"/>
              </a:rPr>
              <a:t>la</a:t>
            </a:r>
            <a:r>
              <a:rPr u="heavy" dirty="0">
                <a:solidFill>
                  <a:srgbClr val="FCD077"/>
                </a:solidFill>
                <a:uFill>
                  <a:solidFill>
                    <a:srgbClr val="FAC997"/>
                  </a:solidFill>
                </a:uFill>
                <a:latin typeface="Arial"/>
                <a:cs typeface="Arial"/>
              </a:rPr>
              <a:t>/</a:t>
            </a:r>
            <a:r>
              <a:rPr u="heavy" spc="-5" dirty="0">
                <a:solidFill>
                  <a:srgbClr val="FCD077"/>
                </a:solidFill>
                <a:uFill>
                  <a:solidFill>
                    <a:srgbClr val="FAC997"/>
                  </a:solidFill>
                </a:uFill>
                <a:latin typeface="Arial"/>
                <a:cs typeface="Arial"/>
              </a:rPr>
              <a:t>in</a:t>
            </a:r>
            <a:r>
              <a:rPr u="heavy" dirty="0">
                <a:solidFill>
                  <a:srgbClr val="FCD077"/>
                </a:solidFill>
                <a:uFill>
                  <a:solidFill>
                    <a:srgbClr val="FAC997"/>
                  </a:solidFill>
                </a:uFill>
                <a:latin typeface="Arial"/>
                <a:cs typeface="Arial"/>
              </a:rPr>
              <a:t>d</a:t>
            </a:r>
            <a:r>
              <a:rPr u="heavy" spc="-5" dirty="0">
                <a:solidFill>
                  <a:srgbClr val="FCD077"/>
                </a:solidFill>
                <a:uFill>
                  <a:solidFill>
                    <a:srgbClr val="FAC997"/>
                  </a:solidFill>
                </a:uFill>
                <a:latin typeface="Arial"/>
                <a:cs typeface="Arial"/>
              </a:rPr>
              <a:t>e</a:t>
            </a:r>
            <a:r>
              <a:rPr u="heavy" dirty="0">
                <a:solidFill>
                  <a:srgbClr val="FCD077"/>
                </a:solidFill>
                <a:uFill>
                  <a:solidFill>
                    <a:srgbClr val="FAC997"/>
                  </a:solidFill>
                </a:uFill>
                <a:latin typeface="Arial"/>
                <a:cs typeface="Arial"/>
              </a:rPr>
              <a:t>x</a:t>
            </a:r>
            <a:r>
              <a:rPr u="heavy" spc="-5" dirty="0">
                <a:solidFill>
                  <a:srgbClr val="FCD077"/>
                </a:solidFill>
                <a:uFill>
                  <a:solidFill>
                    <a:srgbClr val="FAC997"/>
                  </a:solidFill>
                </a:uFill>
                <a:latin typeface="Arial"/>
                <a:cs typeface="Arial"/>
              </a:rPr>
              <a:t>.html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4417" y="743458"/>
            <a:ext cx="784339"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56942" y="1029879"/>
            <a:ext cx="381406" cy="7032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80132" y="743458"/>
            <a:ext cx="2556256"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187188" y="751840"/>
            <a:ext cx="1794764" cy="49898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048118" y="743458"/>
            <a:ext cx="170433" cy="643636"/>
          </a:xfrm>
          <a:prstGeom prst="rect">
            <a:avLst/>
          </a:prstGeom>
          <a:blipFill>
            <a:blip r:embed="rId6"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nvGraphicFramePr>
        <p:xfrm>
          <a:off x="586079" y="1684401"/>
          <a:ext cx="10938510" cy="4027473"/>
        </p:xfrm>
        <a:graphic>
          <a:graphicData uri="http://schemas.openxmlformats.org/drawingml/2006/table">
            <a:tbl>
              <a:tblPr firstRow="1" bandRow="1">
                <a:tableStyleId>{2D5ABB26-0587-4C30-8999-92F81FD0307C}</a:tableStyleId>
              </a:tblPr>
              <a:tblGrid>
                <a:gridCol w="5469255">
                  <a:extLst>
                    <a:ext uri="{9D8B030D-6E8A-4147-A177-3AD203B41FA5}">
                      <a16:colId xmlns:a16="http://schemas.microsoft.com/office/drawing/2014/main" val="20000"/>
                    </a:ext>
                  </a:extLst>
                </a:gridCol>
                <a:gridCol w="5469255">
                  <a:extLst>
                    <a:ext uri="{9D8B030D-6E8A-4147-A177-3AD203B41FA5}">
                      <a16:colId xmlns:a16="http://schemas.microsoft.com/office/drawing/2014/main" val="20001"/>
                    </a:ext>
                  </a:extLst>
                </a:gridCol>
              </a:tblGrid>
              <a:tr h="470662">
                <a:tc>
                  <a:txBody>
                    <a:bodyPr/>
                    <a:lstStyle/>
                    <a:p>
                      <a:pPr marL="91440">
                        <a:lnSpc>
                          <a:spcPct val="100000"/>
                        </a:lnSpc>
                        <a:spcBef>
                          <a:spcPts val="240"/>
                        </a:spcBef>
                      </a:pPr>
                      <a:r>
                        <a:rPr sz="1800" b="1" spc="-5" dirty="0">
                          <a:latin typeface="Corbel"/>
                          <a:cs typeface="Corbel"/>
                        </a:rPr>
                        <a:t>Built for </a:t>
                      </a:r>
                      <a:r>
                        <a:rPr sz="1800" b="1" dirty="0">
                          <a:latin typeface="Corbel"/>
                          <a:cs typeface="Corbel"/>
                        </a:rPr>
                        <a:t>99.99% </a:t>
                      </a:r>
                      <a:r>
                        <a:rPr sz="1800" b="1" spc="-5" dirty="0">
                          <a:latin typeface="Corbel"/>
                          <a:cs typeface="Corbel"/>
                        </a:rPr>
                        <a:t>availability for the S3</a:t>
                      </a:r>
                      <a:r>
                        <a:rPr sz="1800" b="1" spc="-50" dirty="0">
                          <a:latin typeface="Corbel"/>
                          <a:cs typeface="Corbel"/>
                        </a:rPr>
                        <a:t> </a:t>
                      </a:r>
                      <a:r>
                        <a:rPr sz="1800" b="1" spc="-5" dirty="0">
                          <a:latin typeface="Corbel"/>
                          <a:cs typeface="Corbel"/>
                        </a:rPr>
                        <a:t>Platform</a:t>
                      </a:r>
                      <a:endParaRPr sz="1800">
                        <a:latin typeface="Corbel"/>
                        <a:cs typeface="Corbe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AF7F9"/>
                    </a:solidFill>
                  </a:tcPr>
                </a:tc>
                <a:tc>
                  <a:txBody>
                    <a:bodyPr/>
                    <a:lstStyle/>
                    <a:p>
                      <a:pPr marL="92075">
                        <a:lnSpc>
                          <a:spcPct val="100000"/>
                        </a:lnSpc>
                        <a:spcBef>
                          <a:spcPts val="240"/>
                        </a:spcBef>
                      </a:pPr>
                      <a:r>
                        <a:rPr sz="1800" b="1" spc="-5" dirty="0">
                          <a:latin typeface="Corbel"/>
                          <a:cs typeface="Corbel"/>
                        </a:rPr>
                        <a:t>Encryption</a:t>
                      </a:r>
                      <a:endParaRPr sz="1800">
                        <a:latin typeface="Corbel"/>
                        <a:cs typeface="Corbe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AF7F9"/>
                    </a:solidFill>
                  </a:tcPr>
                </a:tc>
                <a:extLst>
                  <a:ext uri="{0D108BD9-81ED-4DB2-BD59-A6C34878D82A}">
                    <a16:rowId xmlns:a16="http://schemas.microsoft.com/office/drawing/2014/main" val="10000"/>
                  </a:ext>
                </a:extLst>
              </a:tr>
              <a:tr h="823849">
                <a:tc>
                  <a:txBody>
                    <a:bodyPr/>
                    <a:lstStyle/>
                    <a:p>
                      <a:pPr marL="91440">
                        <a:lnSpc>
                          <a:spcPct val="100000"/>
                        </a:lnSpc>
                        <a:spcBef>
                          <a:spcPts val="244"/>
                        </a:spcBef>
                      </a:pPr>
                      <a:r>
                        <a:rPr sz="1800" b="1" spc="-5" dirty="0">
                          <a:latin typeface="Corbel"/>
                          <a:cs typeface="Corbel"/>
                        </a:rPr>
                        <a:t>Amazon guarantee </a:t>
                      </a:r>
                      <a:r>
                        <a:rPr sz="1800" b="1" dirty="0">
                          <a:latin typeface="Corbel"/>
                          <a:cs typeface="Corbel"/>
                        </a:rPr>
                        <a:t>99.99%</a:t>
                      </a:r>
                      <a:r>
                        <a:rPr sz="1800" b="1" spc="355" dirty="0">
                          <a:latin typeface="Corbel"/>
                          <a:cs typeface="Corbel"/>
                        </a:rPr>
                        <a:t> </a:t>
                      </a:r>
                      <a:r>
                        <a:rPr sz="1800" b="1" spc="-5" dirty="0">
                          <a:latin typeface="Corbel"/>
                          <a:cs typeface="Corbel"/>
                        </a:rPr>
                        <a:t>availability</a:t>
                      </a:r>
                      <a:endParaRPr sz="1800">
                        <a:latin typeface="Corbel"/>
                        <a:cs typeface="Corbel"/>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E2E8"/>
                    </a:solidFill>
                  </a:tcPr>
                </a:tc>
                <a:tc>
                  <a:txBody>
                    <a:bodyPr/>
                    <a:lstStyle/>
                    <a:p>
                      <a:pPr marL="92075">
                        <a:lnSpc>
                          <a:spcPct val="100000"/>
                        </a:lnSpc>
                        <a:spcBef>
                          <a:spcPts val="244"/>
                        </a:spcBef>
                      </a:pPr>
                      <a:r>
                        <a:rPr sz="1800" b="1" spc="-5" dirty="0">
                          <a:latin typeface="Corbel"/>
                          <a:cs typeface="Corbel"/>
                        </a:rPr>
                        <a:t>Secure </a:t>
                      </a:r>
                      <a:r>
                        <a:rPr sz="1800" b="1" dirty="0">
                          <a:latin typeface="Corbel"/>
                          <a:cs typeface="Corbel"/>
                        </a:rPr>
                        <a:t>your data </a:t>
                      </a:r>
                      <a:r>
                        <a:rPr sz="1800" b="1" spc="-5" dirty="0">
                          <a:latin typeface="Corbel"/>
                          <a:cs typeface="Corbel"/>
                        </a:rPr>
                        <a:t>using ACL and </a:t>
                      </a:r>
                      <a:r>
                        <a:rPr sz="1800" b="1" spc="-10" dirty="0">
                          <a:latin typeface="Corbel"/>
                          <a:cs typeface="Corbel"/>
                        </a:rPr>
                        <a:t>Bucket</a:t>
                      </a:r>
                      <a:r>
                        <a:rPr sz="1800" b="1" spc="-100" dirty="0">
                          <a:latin typeface="Corbel"/>
                          <a:cs typeface="Corbel"/>
                        </a:rPr>
                        <a:t> </a:t>
                      </a:r>
                      <a:r>
                        <a:rPr sz="1800" b="1" spc="-15" dirty="0">
                          <a:latin typeface="Corbel"/>
                          <a:cs typeface="Corbel"/>
                        </a:rPr>
                        <a:t>Policies</a:t>
                      </a:r>
                      <a:endParaRPr sz="1800">
                        <a:latin typeface="Corbel"/>
                        <a:cs typeface="Corbel"/>
                      </a:endParaRPr>
                    </a:p>
                  </a:txBody>
                  <a:tcPr marL="0" marR="0" marT="3111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E2E8"/>
                    </a:solidFill>
                  </a:tcPr>
                </a:tc>
                <a:extLst>
                  <a:ext uri="{0D108BD9-81ED-4DB2-BD59-A6C34878D82A}">
                    <a16:rowId xmlns:a16="http://schemas.microsoft.com/office/drawing/2014/main" val="10001"/>
                  </a:ext>
                </a:extLst>
              </a:tr>
              <a:tr h="823849">
                <a:tc>
                  <a:txBody>
                    <a:bodyPr/>
                    <a:lstStyle/>
                    <a:p>
                      <a:pPr marL="91440">
                        <a:lnSpc>
                          <a:spcPct val="100000"/>
                        </a:lnSpc>
                        <a:spcBef>
                          <a:spcPts val="240"/>
                        </a:spcBef>
                      </a:pPr>
                      <a:r>
                        <a:rPr sz="1800" b="1" spc="-5" dirty="0">
                          <a:latin typeface="Corbel"/>
                          <a:cs typeface="Corbel"/>
                        </a:rPr>
                        <a:t>Amazon guarantees 99.999999999% durability for</a:t>
                      </a:r>
                      <a:r>
                        <a:rPr sz="1800" b="1" spc="-60" dirty="0">
                          <a:latin typeface="Corbel"/>
                          <a:cs typeface="Corbel"/>
                        </a:rPr>
                        <a:t> </a:t>
                      </a:r>
                      <a:r>
                        <a:rPr sz="1800" b="1" spc="-5" dirty="0">
                          <a:latin typeface="Corbel"/>
                          <a:cs typeface="Corbel"/>
                        </a:rPr>
                        <a:t>S3</a:t>
                      </a:r>
                      <a:endParaRPr sz="1800">
                        <a:latin typeface="Corbel"/>
                        <a:cs typeface="Corbel"/>
                      </a:endParaRPr>
                    </a:p>
                    <a:p>
                      <a:pPr marL="91440">
                        <a:lnSpc>
                          <a:spcPct val="100000"/>
                        </a:lnSpc>
                        <a:spcBef>
                          <a:spcPts val="5"/>
                        </a:spcBef>
                      </a:pPr>
                      <a:r>
                        <a:rPr sz="1800" b="1" spc="-10" dirty="0">
                          <a:latin typeface="Corbel"/>
                          <a:cs typeface="Corbel"/>
                        </a:rPr>
                        <a:t>information</a:t>
                      </a:r>
                      <a:endParaRPr sz="1800">
                        <a:latin typeface="Corbel"/>
                        <a:cs typeface="Corbe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tc>
                  <a:txBody>
                    <a:bodyPr/>
                    <a:lstStyle/>
                    <a:p>
                      <a:pPr marL="92075">
                        <a:lnSpc>
                          <a:spcPct val="100000"/>
                        </a:lnSpc>
                        <a:spcBef>
                          <a:spcPts val="240"/>
                        </a:spcBef>
                      </a:pPr>
                      <a:r>
                        <a:rPr sz="1800" b="1" spc="-35" dirty="0">
                          <a:latin typeface="Corbel"/>
                          <a:cs typeface="Corbel"/>
                        </a:rPr>
                        <a:t>MFA</a:t>
                      </a:r>
                      <a:r>
                        <a:rPr sz="1800" b="1" spc="-10" dirty="0">
                          <a:latin typeface="Corbel"/>
                          <a:cs typeface="Corbel"/>
                        </a:rPr>
                        <a:t> </a:t>
                      </a:r>
                      <a:r>
                        <a:rPr sz="1800" b="1" dirty="0">
                          <a:latin typeface="Corbel"/>
                          <a:cs typeface="Corbel"/>
                        </a:rPr>
                        <a:t>Delete</a:t>
                      </a:r>
                      <a:endParaRPr sz="1800">
                        <a:latin typeface="Corbel"/>
                        <a:cs typeface="Corbe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extLst>
                  <a:ext uri="{0D108BD9-81ED-4DB2-BD59-A6C34878D82A}">
                    <a16:rowId xmlns:a16="http://schemas.microsoft.com/office/drawing/2014/main" val="10002"/>
                  </a:ext>
                </a:extLst>
              </a:tr>
              <a:tr h="477265">
                <a:tc>
                  <a:txBody>
                    <a:bodyPr/>
                    <a:lstStyle/>
                    <a:p>
                      <a:pPr marL="91440">
                        <a:lnSpc>
                          <a:spcPct val="100000"/>
                        </a:lnSpc>
                        <a:spcBef>
                          <a:spcPts val="245"/>
                        </a:spcBef>
                      </a:pPr>
                      <a:r>
                        <a:rPr sz="1800" b="1" spc="-5" dirty="0">
                          <a:latin typeface="Corbel"/>
                          <a:cs typeface="Corbel"/>
                        </a:rPr>
                        <a:t>Tiered Storage</a:t>
                      </a:r>
                      <a:r>
                        <a:rPr sz="1800" b="1" spc="-35" dirty="0">
                          <a:latin typeface="Corbel"/>
                          <a:cs typeface="Corbel"/>
                        </a:rPr>
                        <a:t> </a:t>
                      </a:r>
                      <a:r>
                        <a:rPr sz="1800" b="1" spc="-5" dirty="0">
                          <a:latin typeface="Corbel"/>
                          <a:cs typeface="Corbel"/>
                        </a:rPr>
                        <a:t>available</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E2E8"/>
                    </a:solidFill>
                  </a:tcPr>
                </a:tc>
                <a:tc>
                  <a:txBody>
                    <a:bodyPr/>
                    <a:lstStyle/>
                    <a:p>
                      <a:pPr marL="92075">
                        <a:lnSpc>
                          <a:spcPct val="100000"/>
                        </a:lnSpc>
                        <a:spcBef>
                          <a:spcPts val="245"/>
                        </a:spcBef>
                      </a:pPr>
                      <a:r>
                        <a:rPr sz="1800" b="1" spc="-5" dirty="0">
                          <a:latin typeface="Corbel"/>
                          <a:cs typeface="Corbel"/>
                        </a:rPr>
                        <a:t>Pre-Signed</a:t>
                      </a:r>
                      <a:r>
                        <a:rPr sz="1800" b="1" spc="-50" dirty="0">
                          <a:latin typeface="Corbel"/>
                          <a:cs typeface="Corbel"/>
                        </a:rPr>
                        <a:t> </a:t>
                      </a:r>
                      <a:r>
                        <a:rPr sz="1800" b="1" spc="-5" dirty="0">
                          <a:latin typeface="Corbel"/>
                          <a:cs typeface="Corbel"/>
                        </a:rPr>
                        <a:t>URLs</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E2E8"/>
                    </a:solidFill>
                  </a:tcPr>
                </a:tc>
                <a:extLst>
                  <a:ext uri="{0D108BD9-81ED-4DB2-BD59-A6C34878D82A}">
                    <a16:rowId xmlns:a16="http://schemas.microsoft.com/office/drawing/2014/main" val="10003"/>
                  </a:ext>
                </a:extLst>
              </a:tr>
              <a:tr h="477266">
                <a:tc>
                  <a:txBody>
                    <a:bodyPr/>
                    <a:lstStyle/>
                    <a:p>
                      <a:pPr marL="91440">
                        <a:lnSpc>
                          <a:spcPct val="100000"/>
                        </a:lnSpc>
                        <a:spcBef>
                          <a:spcPts val="245"/>
                        </a:spcBef>
                      </a:pPr>
                      <a:r>
                        <a:rPr sz="1800" b="1" spc="-5" dirty="0">
                          <a:latin typeface="Corbel"/>
                          <a:cs typeface="Corbel"/>
                        </a:rPr>
                        <a:t>Lifecycle</a:t>
                      </a:r>
                      <a:r>
                        <a:rPr sz="1800" b="1" spc="-15" dirty="0">
                          <a:latin typeface="Corbel"/>
                          <a:cs typeface="Corbel"/>
                        </a:rPr>
                        <a:t> </a:t>
                      </a:r>
                      <a:r>
                        <a:rPr sz="1800" b="1" spc="-5" dirty="0">
                          <a:latin typeface="Corbel"/>
                          <a:cs typeface="Corbel"/>
                        </a:rPr>
                        <a:t>Management</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tc>
                  <a:txBody>
                    <a:bodyPr/>
                    <a:lstStyle/>
                    <a:p>
                      <a:pPr marL="92075">
                        <a:lnSpc>
                          <a:spcPct val="100000"/>
                        </a:lnSpc>
                        <a:spcBef>
                          <a:spcPts val="245"/>
                        </a:spcBef>
                      </a:pPr>
                      <a:r>
                        <a:rPr sz="1800" b="1" spc="-5" dirty="0">
                          <a:latin typeface="Corbel"/>
                          <a:cs typeface="Corbel"/>
                        </a:rPr>
                        <a:t>Multipart</a:t>
                      </a:r>
                      <a:r>
                        <a:rPr sz="1800" b="1" spc="-55" dirty="0">
                          <a:latin typeface="Corbel"/>
                          <a:cs typeface="Corbel"/>
                        </a:rPr>
                        <a:t> </a:t>
                      </a:r>
                      <a:r>
                        <a:rPr sz="1800" b="1" spc="-10" dirty="0">
                          <a:latin typeface="Corbel"/>
                          <a:cs typeface="Corbel"/>
                        </a:rPr>
                        <a:t>Upload</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extLst>
                  <a:ext uri="{0D108BD9-81ED-4DB2-BD59-A6C34878D82A}">
                    <a16:rowId xmlns:a16="http://schemas.microsoft.com/office/drawing/2014/main" val="10004"/>
                  </a:ext>
                </a:extLst>
              </a:tr>
              <a:tr h="477266">
                <a:tc>
                  <a:txBody>
                    <a:bodyPr/>
                    <a:lstStyle/>
                    <a:p>
                      <a:pPr marL="91440">
                        <a:lnSpc>
                          <a:spcPct val="100000"/>
                        </a:lnSpc>
                        <a:spcBef>
                          <a:spcPts val="245"/>
                        </a:spcBef>
                      </a:pPr>
                      <a:r>
                        <a:rPr sz="1800" b="1" spc="-15" dirty="0">
                          <a:latin typeface="Corbel"/>
                          <a:cs typeface="Corbel"/>
                        </a:rPr>
                        <a:t>Versioning</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E2E8"/>
                    </a:solidFill>
                  </a:tcPr>
                </a:tc>
                <a:tc>
                  <a:txBody>
                    <a:bodyPr/>
                    <a:lstStyle/>
                    <a:p>
                      <a:pPr marL="92075">
                        <a:lnSpc>
                          <a:spcPct val="100000"/>
                        </a:lnSpc>
                        <a:spcBef>
                          <a:spcPts val="245"/>
                        </a:spcBef>
                      </a:pPr>
                      <a:r>
                        <a:rPr sz="1800" b="1" spc="-5" dirty="0">
                          <a:latin typeface="Corbel"/>
                          <a:cs typeface="Corbel"/>
                        </a:rPr>
                        <a:t>Cross-Region</a:t>
                      </a:r>
                      <a:r>
                        <a:rPr sz="1800" b="1" spc="5" dirty="0">
                          <a:latin typeface="Corbel"/>
                          <a:cs typeface="Corbel"/>
                        </a:rPr>
                        <a:t> </a:t>
                      </a:r>
                      <a:r>
                        <a:rPr sz="1800" b="1" spc="-10" dirty="0">
                          <a:latin typeface="Corbel"/>
                          <a:cs typeface="Corbel"/>
                        </a:rPr>
                        <a:t>Replication</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E2E8"/>
                    </a:solidFill>
                  </a:tcPr>
                </a:tc>
                <a:extLst>
                  <a:ext uri="{0D108BD9-81ED-4DB2-BD59-A6C34878D82A}">
                    <a16:rowId xmlns:a16="http://schemas.microsoft.com/office/drawing/2014/main" val="10005"/>
                  </a:ext>
                </a:extLst>
              </a:tr>
              <a:tr h="477316">
                <a:tc>
                  <a:txBody>
                    <a:bodyPr/>
                    <a:lstStyle/>
                    <a:p>
                      <a:pPr marL="91440">
                        <a:lnSpc>
                          <a:spcPct val="100000"/>
                        </a:lnSpc>
                        <a:spcBef>
                          <a:spcPts val="245"/>
                        </a:spcBef>
                      </a:pPr>
                      <a:r>
                        <a:rPr sz="1800" b="1" spc="-5" dirty="0">
                          <a:latin typeface="Corbel"/>
                          <a:cs typeface="Corbel"/>
                        </a:rPr>
                        <a:t>Logging</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tc>
                  <a:txBody>
                    <a:bodyPr/>
                    <a:lstStyle/>
                    <a:p>
                      <a:pPr marL="92075">
                        <a:lnSpc>
                          <a:spcPct val="100000"/>
                        </a:lnSpc>
                        <a:spcBef>
                          <a:spcPts val="245"/>
                        </a:spcBef>
                      </a:pPr>
                      <a:r>
                        <a:rPr sz="1800" b="1" spc="-5" dirty="0">
                          <a:latin typeface="Corbel"/>
                          <a:cs typeface="Corbel"/>
                        </a:rPr>
                        <a:t>Event</a:t>
                      </a:r>
                      <a:r>
                        <a:rPr sz="1800" b="1" spc="5" dirty="0">
                          <a:latin typeface="Corbel"/>
                          <a:cs typeface="Corbel"/>
                        </a:rPr>
                        <a:t> </a:t>
                      </a:r>
                      <a:r>
                        <a:rPr sz="1800" b="1" spc="-5" dirty="0">
                          <a:latin typeface="Corbel"/>
                          <a:cs typeface="Corbel"/>
                        </a:rPr>
                        <a:t>Notifications</a:t>
                      </a:r>
                      <a:endParaRPr sz="1800">
                        <a:latin typeface="Corbel"/>
                        <a:cs typeface="Corbe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7724" y="68326"/>
            <a:ext cx="1569669" cy="4603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78632" y="68072"/>
            <a:ext cx="6745097" cy="58381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61082" y="332524"/>
            <a:ext cx="167894" cy="549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54405" y="740155"/>
            <a:ext cx="2150999" cy="583819"/>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87807" y="1351279"/>
            <a:ext cx="11396980" cy="4888230"/>
          </a:xfrm>
          <a:prstGeom prst="rect">
            <a:avLst/>
          </a:prstGeom>
        </p:spPr>
        <p:txBody>
          <a:bodyPr vert="horz" wrap="square" lIns="0" tIns="12700" rIns="0" bIns="0" rtlCol="0">
            <a:spAutoFit/>
          </a:bodyPr>
          <a:lstStyle/>
          <a:p>
            <a:pPr marL="12700" marR="5080" algn="just">
              <a:lnSpc>
                <a:spcPct val="100000"/>
              </a:lnSpc>
              <a:spcBef>
                <a:spcPts val="100"/>
              </a:spcBef>
            </a:pPr>
            <a:r>
              <a:rPr sz="2400" dirty="0">
                <a:solidFill>
                  <a:srgbClr val="FFFFFF"/>
                </a:solidFill>
                <a:latin typeface="Arial"/>
                <a:cs typeface="Arial"/>
              </a:rPr>
              <a:t>Cross-origin </a:t>
            </a:r>
            <a:r>
              <a:rPr sz="2400" spc="-5" dirty="0">
                <a:solidFill>
                  <a:srgbClr val="FFFFFF"/>
                </a:solidFill>
                <a:latin typeface="Arial"/>
                <a:cs typeface="Arial"/>
              </a:rPr>
              <a:t>resource sharing </a:t>
            </a:r>
            <a:r>
              <a:rPr sz="2400" dirty="0">
                <a:solidFill>
                  <a:srgbClr val="FFFFFF"/>
                </a:solidFill>
                <a:latin typeface="Arial"/>
                <a:cs typeface="Arial"/>
              </a:rPr>
              <a:t>(CORS) </a:t>
            </a:r>
            <a:r>
              <a:rPr sz="2400" spc="-5" dirty="0">
                <a:solidFill>
                  <a:srgbClr val="FFFFFF"/>
                </a:solidFill>
                <a:latin typeface="Arial"/>
                <a:cs typeface="Arial"/>
              </a:rPr>
              <a:t>defines a way for client web applications </a:t>
            </a:r>
            <a:r>
              <a:rPr sz="2400" dirty="0">
                <a:solidFill>
                  <a:srgbClr val="FFFFFF"/>
                </a:solidFill>
                <a:latin typeface="Arial"/>
                <a:cs typeface="Arial"/>
              </a:rPr>
              <a:t>that  are </a:t>
            </a:r>
            <a:r>
              <a:rPr sz="2400" spc="-5" dirty="0">
                <a:solidFill>
                  <a:srgbClr val="FFFFFF"/>
                </a:solidFill>
                <a:latin typeface="Arial"/>
                <a:cs typeface="Arial"/>
              </a:rPr>
              <a:t>loaded in one domain </a:t>
            </a:r>
            <a:r>
              <a:rPr sz="2400" dirty="0">
                <a:solidFill>
                  <a:srgbClr val="FFFFFF"/>
                </a:solidFill>
                <a:latin typeface="Arial"/>
                <a:cs typeface="Arial"/>
              </a:rPr>
              <a:t>to </a:t>
            </a:r>
            <a:r>
              <a:rPr sz="2400" spc="-5" dirty="0">
                <a:solidFill>
                  <a:srgbClr val="FFFFFF"/>
                </a:solidFill>
                <a:latin typeface="Arial"/>
                <a:cs typeface="Arial"/>
              </a:rPr>
              <a:t>interact with resources </a:t>
            </a:r>
            <a:r>
              <a:rPr sz="2400" dirty="0">
                <a:solidFill>
                  <a:srgbClr val="FFFFFF"/>
                </a:solidFill>
                <a:latin typeface="Arial"/>
                <a:cs typeface="Arial"/>
              </a:rPr>
              <a:t>in a </a:t>
            </a:r>
            <a:r>
              <a:rPr sz="2400" spc="-10" dirty="0">
                <a:solidFill>
                  <a:srgbClr val="FFFFFF"/>
                </a:solidFill>
                <a:latin typeface="Arial"/>
                <a:cs typeface="Arial"/>
              </a:rPr>
              <a:t>different </a:t>
            </a:r>
            <a:r>
              <a:rPr sz="2400" spc="-5" dirty="0">
                <a:solidFill>
                  <a:srgbClr val="FFFFFF"/>
                </a:solidFill>
                <a:latin typeface="Arial"/>
                <a:cs typeface="Arial"/>
              </a:rPr>
              <a:t>domain. With  CORS support in Amazon S3, </a:t>
            </a:r>
            <a:r>
              <a:rPr sz="2400" spc="-10" dirty="0">
                <a:solidFill>
                  <a:srgbClr val="FFFFFF"/>
                </a:solidFill>
                <a:latin typeface="Arial"/>
                <a:cs typeface="Arial"/>
              </a:rPr>
              <a:t>you </a:t>
            </a:r>
            <a:r>
              <a:rPr sz="2400" spc="-5" dirty="0">
                <a:solidFill>
                  <a:srgbClr val="FFFFFF"/>
                </a:solidFill>
                <a:latin typeface="Arial"/>
                <a:cs typeface="Arial"/>
              </a:rPr>
              <a:t>can </a:t>
            </a:r>
            <a:r>
              <a:rPr sz="2400" dirty="0">
                <a:solidFill>
                  <a:srgbClr val="FFFFFF"/>
                </a:solidFill>
                <a:latin typeface="Arial"/>
                <a:cs typeface="Arial"/>
              </a:rPr>
              <a:t>build </a:t>
            </a:r>
            <a:r>
              <a:rPr sz="2400" spc="-5" dirty="0">
                <a:solidFill>
                  <a:srgbClr val="FFFFFF"/>
                </a:solidFill>
                <a:latin typeface="Arial"/>
                <a:cs typeface="Arial"/>
              </a:rPr>
              <a:t>rich client-side web applications with  Amazon S3 and selectively allow cross-origin </a:t>
            </a:r>
            <a:r>
              <a:rPr sz="2400" dirty="0">
                <a:solidFill>
                  <a:srgbClr val="FFFFFF"/>
                </a:solidFill>
                <a:latin typeface="Arial"/>
                <a:cs typeface="Arial"/>
              </a:rPr>
              <a:t>access to </a:t>
            </a:r>
            <a:r>
              <a:rPr sz="2400" spc="-5" dirty="0">
                <a:solidFill>
                  <a:srgbClr val="FFFFFF"/>
                </a:solidFill>
                <a:latin typeface="Arial"/>
                <a:cs typeface="Arial"/>
              </a:rPr>
              <a:t>your Amazon S3</a:t>
            </a:r>
            <a:r>
              <a:rPr sz="2400" spc="105" dirty="0">
                <a:solidFill>
                  <a:srgbClr val="FFFFFF"/>
                </a:solidFill>
                <a:latin typeface="Arial"/>
                <a:cs typeface="Arial"/>
              </a:rPr>
              <a:t> </a:t>
            </a:r>
            <a:r>
              <a:rPr sz="2400" spc="-5" dirty="0">
                <a:solidFill>
                  <a:srgbClr val="FFFFFF"/>
                </a:solidFill>
                <a:latin typeface="Arial"/>
                <a:cs typeface="Arial"/>
              </a:rPr>
              <a:t>resources.</a:t>
            </a:r>
            <a:endParaRPr sz="2400">
              <a:latin typeface="Arial"/>
              <a:cs typeface="Arial"/>
            </a:endParaRPr>
          </a:p>
          <a:p>
            <a:pPr marL="12700" marR="116205" algn="just">
              <a:lnSpc>
                <a:spcPct val="100000"/>
              </a:lnSpc>
              <a:spcBef>
                <a:spcPts val="840"/>
              </a:spcBef>
            </a:pPr>
            <a:r>
              <a:rPr sz="2400" spc="-5" dirty="0">
                <a:solidFill>
                  <a:srgbClr val="FFFFFF"/>
                </a:solidFill>
                <a:latin typeface="Arial"/>
                <a:cs typeface="Arial"/>
              </a:rPr>
              <a:t>Scenario </a:t>
            </a:r>
            <a:r>
              <a:rPr sz="2400" dirty="0">
                <a:solidFill>
                  <a:srgbClr val="FFFFFF"/>
                </a:solidFill>
                <a:latin typeface="Arial"/>
                <a:cs typeface="Arial"/>
              </a:rPr>
              <a:t>: </a:t>
            </a:r>
            <a:r>
              <a:rPr sz="2400" spc="-5" dirty="0">
                <a:solidFill>
                  <a:srgbClr val="FFFFFF"/>
                </a:solidFill>
                <a:latin typeface="Arial"/>
                <a:cs typeface="Arial"/>
              </a:rPr>
              <a:t>Suppose </a:t>
            </a:r>
            <a:r>
              <a:rPr sz="2400" spc="-10" dirty="0">
                <a:solidFill>
                  <a:srgbClr val="FFFFFF"/>
                </a:solidFill>
                <a:latin typeface="Arial"/>
                <a:cs typeface="Arial"/>
              </a:rPr>
              <a:t>you </a:t>
            </a:r>
            <a:r>
              <a:rPr sz="2400" spc="-5" dirty="0">
                <a:solidFill>
                  <a:srgbClr val="FFFFFF"/>
                </a:solidFill>
                <a:latin typeface="Arial"/>
                <a:cs typeface="Arial"/>
              </a:rPr>
              <a:t>are hosting a website in an Amazon </a:t>
            </a:r>
            <a:r>
              <a:rPr sz="2400" dirty="0">
                <a:solidFill>
                  <a:srgbClr val="FFFFFF"/>
                </a:solidFill>
                <a:latin typeface="Arial"/>
                <a:cs typeface="Arial"/>
              </a:rPr>
              <a:t>S3 bucket </a:t>
            </a:r>
            <a:r>
              <a:rPr sz="2400" spc="-5" dirty="0">
                <a:solidFill>
                  <a:srgbClr val="FFFFFF"/>
                </a:solidFill>
                <a:latin typeface="Arial"/>
                <a:cs typeface="Arial"/>
              </a:rPr>
              <a:t>named  website as described in Hosting a </a:t>
            </a:r>
            <a:r>
              <a:rPr sz="2400" dirty="0">
                <a:solidFill>
                  <a:srgbClr val="FFFFFF"/>
                </a:solidFill>
                <a:latin typeface="Arial"/>
                <a:cs typeface="Arial"/>
              </a:rPr>
              <a:t>Static </a:t>
            </a:r>
            <a:r>
              <a:rPr sz="2400" spc="-10" dirty="0">
                <a:solidFill>
                  <a:srgbClr val="FFFFFF"/>
                </a:solidFill>
                <a:latin typeface="Arial"/>
                <a:cs typeface="Arial"/>
              </a:rPr>
              <a:t>Website </a:t>
            </a:r>
            <a:r>
              <a:rPr sz="2400" spc="-5" dirty="0">
                <a:solidFill>
                  <a:srgbClr val="FFFFFF"/>
                </a:solidFill>
                <a:latin typeface="Arial"/>
                <a:cs typeface="Arial"/>
              </a:rPr>
              <a:t>on Amazon </a:t>
            </a:r>
            <a:r>
              <a:rPr sz="2400" dirty="0">
                <a:solidFill>
                  <a:srgbClr val="FFFFFF"/>
                </a:solidFill>
                <a:latin typeface="Arial"/>
                <a:cs typeface="Arial"/>
              </a:rPr>
              <a:t>S3. </a:t>
            </a:r>
            <a:r>
              <a:rPr sz="2400" spc="-60" dirty="0">
                <a:solidFill>
                  <a:srgbClr val="FFFFFF"/>
                </a:solidFill>
                <a:latin typeface="Arial"/>
                <a:cs typeface="Arial"/>
              </a:rPr>
              <a:t>Your </a:t>
            </a:r>
            <a:r>
              <a:rPr sz="2400" spc="-5" dirty="0">
                <a:solidFill>
                  <a:srgbClr val="FFFFFF"/>
                </a:solidFill>
                <a:latin typeface="Arial"/>
                <a:cs typeface="Arial"/>
              </a:rPr>
              <a:t>users load  the website endpoint </a:t>
            </a:r>
            <a:r>
              <a:rPr sz="2400" spc="-5" dirty="0">
                <a:solidFill>
                  <a:srgbClr val="FFFFFF"/>
                </a:solidFill>
                <a:latin typeface="Arial"/>
                <a:cs typeface="Arial"/>
                <a:hlinkClick r:id="rId6"/>
              </a:rPr>
              <a:t>http://website.s3-website-us-east-1.amazonaws.com.</a:t>
            </a:r>
            <a:r>
              <a:rPr sz="2400" spc="-5" dirty="0">
                <a:solidFill>
                  <a:srgbClr val="FFFFFF"/>
                </a:solidFill>
                <a:latin typeface="Arial"/>
                <a:cs typeface="Arial"/>
              </a:rPr>
              <a:t> Now  you want to use JavaScript on the web pages </a:t>
            </a:r>
            <a:r>
              <a:rPr sz="2400" dirty="0">
                <a:solidFill>
                  <a:srgbClr val="FFFFFF"/>
                </a:solidFill>
                <a:latin typeface="Arial"/>
                <a:cs typeface="Arial"/>
              </a:rPr>
              <a:t>that </a:t>
            </a:r>
            <a:r>
              <a:rPr sz="2400" spc="-5" dirty="0">
                <a:solidFill>
                  <a:srgbClr val="FFFFFF"/>
                </a:solidFill>
                <a:latin typeface="Arial"/>
                <a:cs typeface="Arial"/>
              </a:rPr>
              <a:t>are stored in </a:t>
            </a:r>
            <a:r>
              <a:rPr sz="2400" dirty="0">
                <a:solidFill>
                  <a:srgbClr val="FFFFFF"/>
                </a:solidFill>
                <a:latin typeface="Arial"/>
                <a:cs typeface="Arial"/>
              </a:rPr>
              <a:t>this bucket to </a:t>
            </a:r>
            <a:r>
              <a:rPr sz="2400" spc="-10" dirty="0">
                <a:solidFill>
                  <a:srgbClr val="FFFFFF"/>
                </a:solidFill>
                <a:latin typeface="Arial"/>
                <a:cs typeface="Arial"/>
              </a:rPr>
              <a:t>be  </a:t>
            </a:r>
            <a:r>
              <a:rPr sz="2400" spc="-5" dirty="0">
                <a:solidFill>
                  <a:srgbClr val="FFFFFF"/>
                </a:solidFill>
                <a:latin typeface="Arial"/>
                <a:cs typeface="Arial"/>
              </a:rPr>
              <a:t>able </a:t>
            </a:r>
            <a:r>
              <a:rPr sz="2400" dirty="0">
                <a:solidFill>
                  <a:srgbClr val="FFFFFF"/>
                </a:solidFill>
                <a:latin typeface="Arial"/>
                <a:cs typeface="Arial"/>
              </a:rPr>
              <a:t>to </a:t>
            </a:r>
            <a:r>
              <a:rPr sz="2400" spc="-5" dirty="0">
                <a:solidFill>
                  <a:srgbClr val="FFFFFF"/>
                </a:solidFill>
                <a:latin typeface="Arial"/>
                <a:cs typeface="Arial"/>
              </a:rPr>
              <a:t>make authenticated </a:t>
            </a:r>
            <a:r>
              <a:rPr sz="2400" dirty="0">
                <a:solidFill>
                  <a:srgbClr val="FFFFFF"/>
                </a:solidFill>
                <a:latin typeface="Arial"/>
                <a:cs typeface="Arial"/>
              </a:rPr>
              <a:t>GET </a:t>
            </a:r>
            <a:r>
              <a:rPr sz="2400" spc="-5" dirty="0">
                <a:solidFill>
                  <a:srgbClr val="FFFFFF"/>
                </a:solidFill>
                <a:latin typeface="Arial"/>
                <a:cs typeface="Arial"/>
              </a:rPr>
              <a:t>and PUT requests against </a:t>
            </a:r>
            <a:r>
              <a:rPr sz="2400" dirty="0">
                <a:solidFill>
                  <a:srgbClr val="FFFFFF"/>
                </a:solidFill>
                <a:latin typeface="Arial"/>
                <a:cs typeface="Arial"/>
              </a:rPr>
              <a:t>the </a:t>
            </a:r>
            <a:r>
              <a:rPr sz="2400" spc="-5" dirty="0">
                <a:solidFill>
                  <a:srgbClr val="FFFFFF"/>
                </a:solidFill>
                <a:latin typeface="Arial"/>
                <a:cs typeface="Arial"/>
              </a:rPr>
              <a:t>same </a:t>
            </a:r>
            <a:r>
              <a:rPr sz="2400" dirty="0">
                <a:solidFill>
                  <a:srgbClr val="FFFFFF"/>
                </a:solidFill>
                <a:latin typeface="Arial"/>
                <a:cs typeface="Arial"/>
              </a:rPr>
              <a:t>bucket </a:t>
            </a:r>
            <a:r>
              <a:rPr sz="2400" spc="-10" dirty="0">
                <a:solidFill>
                  <a:srgbClr val="FFFFFF"/>
                </a:solidFill>
                <a:latin typeface="Arial"/>
                <a:cs typeface="Arial"/>
              </a:rPr>
              <a:t>by  </a:t>
            </a:r>
            <a:r>
              <a:rPr sz="2400" spc="-5" dirty="0">
                <a:solidFill>
                  <a:srgbClr val="FFFFFF"/>
                </a:solidFill>
                <a:latin typeface="Arial"/>
                <a:cs typeface="Arial"/>
              </a:rPr>
              <a:t>using </a:t>
            </a:r>
            <a:r>
              <a:rPr sz="2400" dirty="0">
                <a:solidFill>
                  <a:srgbClr val="FFFFFF"/>
                </a:solidFill>
                <a:latin typeface="Arial"/>
                <a:cs typeface="Arial"/>
              </a:rPr>
              <a:t>the </a:t>
            </a:r>
            <a:r>
              <a:rPr sz="2400" spc="-5" dirty="0">
                <a:solidFill>
                  <a:srgbClr val="FFFFFF"/>
                </a:solidFill>
                <a:latin typeface="Arial"/>
                <a:cs typeface="Arial"/>
              </a:rPr>
              <a:t>Amazon </a:t>
            </a:r>
            <a:r>
              <a:rPr sz="2400" dirty="0">
                <a:solidFill>
                  <a:srgbClr val="FFFFFF"/>
                </a:solidFill>
                <a:latin typeface="Arial"/>
                <a:cs typeface="Arial"/>
              </a:rPr>
              <a:t>S3's </a:t>
            </a:r>
            <a:r>
              <a:rPr sz="2400" spc="-5" dirty="0">
                <a:solidFill>
                  <a:srgbClr val="FFFFFF"/>
                </a:solidFill>
                <a:latin typeface="Arial"/>
                <a:cs typeface="Arial"/>
              </a:rPr>
              <a:t>API endpoint </a:t>
            </a:r>
            <a:r>
              <a:rPr sz="2400" dirty="0">
                <a:solidFill>
                  <a:srgbClr val="FFFFFF"/>
                </a:solidFill>
                <a:latin typeface="Arial"/>
                <a:cs typeface="Arial"/>
              </a:rPr>
              <a:t>for the bucket, </a:t>
            </a:r>
            <a:r>
              <a:rPr sz="2400" spc="-5" dirty="0">
                <a:solidFill>
                  <a:srgbClr val="FFFFFF"/>
                </a:solidFill>
                <a:latin typeface="Arial"/>
                <a:cs typeface="Arial"/>
              </a:rPr>
              <a:t>website.s3.amazonaws.com. </a:t>
            </a:r>
            <a:r>
              <a:rPr sz="2400" dirty="0">
                <a:solidFill>
                  <a:srgbClr val="FFFFFF"/>
                </a:solidFill>
                <a:latin typeface="Arial"/>
                <a:cs typeface="Arial"/>
              </a:rPr>
              <a:t>A  </a:t>
            </a:r>
            <a:r>
              <a:rPr sz="2400" spc="-5" dirty="0">
                <a:solidFill>
                  <a:srgbClr val="FFFFFF"/>
                </a:solidFill>
                <a:latin typeface="Arial"/>
                <a:cs typeface="Arial"/>
              </a:rPr>
              <a:t>browser </a:t>
            </a:r>
            <a:r>
              <a:rPr sz="2400" dirty="0">
                <a:solidFill>
                  <a:srgbClr val="FFFFFF"/>
                </a:solidFill>
                <a:latin typeface="Arial"/>
                <a:cs typeface="Arial"/>
              </a:rPr>
              <a:t>would normally </a:t>
            </a:r>
            <a:r>
              <a:rPr sz="2400" spc="-5" dirty="0">
                <a:solidFill>
                  <a:srgbClr val="FFFFFF"/>
                </a:solidFill>
                <a:latin typeface="Arial"/>
                <a:cs typeface="Arial"/>
              </a:rPr>
              <a:t>block JavaScript </a:t>
            </a:r>
            <a:r>
              <a:rPr sz="2400" dirty="0">
                <a:solidFill>
                  <a:srgbClr val="FFFFFF"/>
                </a:solidFill>
                <a:latin typeface="Arial"/>
                <a:cs typeface="Arial"/>
              </a:rPr>
              <a:t>from </a:t>
            </a:r>
            <a:r>
              <a:rPr sz="2400" spc="-5" dirty="0">
                <a:solidFill>
                  <a:srgbClr val="FFFFFF"/>
                </a:solidFill>
                <a:latin typeface="Arial"/>
                <a:cs typeface="Arial"/>
              </a:rPr>
              <a:t>allowing those </a:t>
            </a:r>
            <a:r>
              <a:rPr sz="2400" dirty="0">
                <a:solidFill>
                  <a:srgbClr val="FFFFFF"/>
                </a:solidFill>
                <a:latin typeface="Arial"/>
                <a:cs typeface="Arial"/>
              </a:rPr>
              <a:t>requests, </a:t>
            </a:r>
            <a:r>
              <a:rPr sz="2400" spc="-5" dirty="0">
                <a:solidFill>
                  <a:srgbClr val="FFFFFF"/>
                </a:solidFill>
                <a:latin typeface="Arial"/>
                <a:cs typeface="Arial"/>
              </a:rPr>
              <a:t>but with  CORS, you can configure your </a:t>
            </a:r>
            <a:r>
              <a:rPr sz="2400" dirty="0">
                <a:solidFill>
                  <a:srgbClr val="FFFFFF"/>
                </a:solidFill>
                <a:latin typeface="Arial"/>
                <a:cs typeface="Arial"/>
              </a:rPr>
              <a:t>bucket to </a:t>
            </a:r>
            <a:r>
              <a:rPr sz="2400" spc="-5" dirty="0">
                <a:solidFill>
                  <a:srgbClr val="FFFFFF"/>
                </a:solidFill>
                <a:latin typeface="Arial"/>
                <a:cs typeface="Arial"/>
              </a:rPr>
              <a:t>explicitly </a:t>
            </a:r>
            <a:r>
              <a:rPr sz="2400" dirty="0">
                <a:solidFill>
                  <a:srgbClr val="FFFFFF"/>
                </a:solidFill>
                <a:latin typeface="Arial"/>
                <a:cs typeface="Arial"/>
              </a:rPr>
              <a:t>enable cross-origin requests  from</a:t>
            </a:r>
            <a:r>
              <a:rPr sz="2400" spc="-15" dirty="0">
                <a:solidFill>
                  <a:srgbClr val="FFFFFF"/>
                </a:solidFill>
                <a:latin typeface="Arial"/>
                <a:cs typeface="Arial"/>
              </a:rPr>
              <a:t> </a:t>
            </a:r>
            <a:r>
              <a:rPr sz="2400" spc="-5" dirty="0">
                <a:solidFill>
                  <a:srgbClr val="FFFFFF"/>
                </a:solidFill>
                <a:latin typeface="Arial"/>
                <a:cs typeface="Arial"/>
              </a:rPr>
              <a:t>website.s3-website-us-east-1.amazonaws.com.</a:t>
            </a:r>
            <a:endParaRPr sz="24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2548" y="464947"/>
            <a:ext cx="985824" cy="4989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18157" y="747998"/>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246122" y="464947"/>
            <a:ext cx="3536315" cy="63525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68807" y="1429639"/>
            <a:ext cx="10478135" cy="5147310"/>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FFFFFF"/>
                </a:solidFill>
                <a:latin typeface="Arial"/>
                <a:cs typeface="Arial"/>
              </a:rPr>
              <a:t>All objects by default are </a:t>
            </a:r>
            <a:r>
              <a:rPr sz="2400" dirty="0">
                <a:solidFill>
                  <a:srgbClr val="FFFFFF"/>
                </a:solidFill>
                <a:latin typeface="Arial"/>
                <a:cs typeface="Arial"/>
              </a:rPr>
              <a:t>private. Only </a:t>
            </a:r>
            <a:r>
              <a:rPr sz="2400" spc="-5" dirty="0">
                <a:solidFill>
                  <a:srgbClr val="FFFFFF"/>
                </a:solidFill>
                <a:latin typeface="Arial"/>
                <a:cs typeface="Arial"/>
              </a:rPr>
              <a:t>the object owner has </a:t>
            </a:r>
            <a:r>
              <a:rPr sz="2400" dirty="0">
                <a:solidFill>
                  <a:srgbClr val="FFFFFF"/>
                </a:solidFill>
                <a:latin typeface="Arial"/>
                <a:cs typeface="Arial"/>
              </a:rPr>
              <a:t>permission to  access these objects. </a:t>
            </a:r>
            <a:r>
              <a:rPr sz="2400" spc="-20" dirty="0">
                <a:solidFill>
                  <a:srgbClr val="FFFFFF"/>
                </a:solidFill>
                <a:latin typeface="Arial"/>
                <a:cs typeface="Arial"/>
              </a:rPr>
              <a:t>However, </a:t>
            </a:r>
            <a:r>
              <a:rPr sz="2400" dirty="0">
                <a:solidFill>
                  <a:srgbClr val="FFFFFF"/>
                </a:solidFill>
                <a:latin typeface="Arial"/>
                <a:cs typeface="Arial"/>
              </a:rPr>
              <a:t>the </a:t>
            </a:r>
            <a:r>
              <a:rPr sz="2400" spc="-5" dirty="0">
                <a:solidFill>
                  <a:srgbClr val="FFFFFF"/>
                </a:solidFill>
                <a:latin typeface="Arial"/>
                <a:cs typeface="Arial"/>
              </a:rPr>
              <a:t>object owner can optionally share </a:t>
            </a:r>
            <a:r>
              <a:rPr sz="2400" dirty="0">
                <a:solidFill>
                  <a:srgbClr val="FFFFFF"/>
                </a:solidFill>
                <a:latin typeface="Arial"/>
                <a:cs typeface="Arial"/>
              </a:rPr>
              <a:t>objects  </a:t>
            </a:r>
            <a:r>
              <a:rPr sz="2400" spc="-5" dirty="0">
                <a:solidFill>
                  <a:srgbClr val="FFFFFF"/>
                </a:solidFill>
                <a:latin typeface="Arial"/>
                <a:cs typeface="Arial"/>
              </a:rPr>
              <a:t>with </a:t>
            </a:r>
            <a:r>
              <a:rPr sz="2400" dirty="0">
                <a:solidFill>
                  <a:srgbClr val="FFFFFF"/>
                </a:solidFill>
                <a:latin typeface="Arial"/>
                <a:cs typeface="Arial"/>
              </a:rPr>
              <a:t>others by creating a </a:t>
            </a:r>
            <a:r>
              <a:rPr sz="2400" spc="-5" dirty="0">
                <a:solidFill>
                  <a:srgbClr val="FFFFFF"/>
                </a:solidFill>
                <a:latin typeface="Arial"/>
                <a:cs typeface="Arial"/>
              </a:rPr>
              <a:t>pre-signed URL, using their own security  credentials, </a:t>
            </a:r>
            <a:r>
              <a:rPr sz="2400" dirty="0">
                <a:solidFill>
                  <a:srgbClr val="FFFFFF"/>
                </a:solidFill>
                <a:latin typeface="Arial"/>
                <a:cs typeface="Arial"/>
              </a:rPr>
              <a:t>to </a:t>
            </a:r>
            <a:r>
              <a:rPr sz="2400" spc="-5" dirty="0">
                <a:solidFill>
                  <a:srgbClr val="FFFFFF"/>
                </a:solidFill>
                <a:latin typeface="Arial"/>
                <a:cs typeface="Arial"/>
              </a:rPr>
              <a:t>grant time-limited permission </a:t>
            </a:r>
            <a:r>
              <a:rPr sz="2400" dirty="0">
                <a:solidFill>
                  <a:srgbClr val="FFFFFF"/>
                </a:solidFill>
                <a:latin typeface="Arial"/>
                <a:cs typeface="Arial"/>
              </a:rPr>
              <a:t>to </a:t>
            </a:r>
            <a:r>
              <a:rPr sz="2400" spc="-5" dirty="0">
                <a:solidFill>
                  <a:srgbClr val="FFFFFF"/>
                </a:solidFill>
                <a:latin typeface="Arial"/>
                <a:cs typeface="Arial"/>
              </a:rPr>
              <a:t>download </a:t>
            </a:r>
            <a:r>
              <a:rPr sz="2400" dirty="0">
                <a:solidFill>
                  <a:srgbClr val="FFFFFF"/>
                </a:solidFill>
                <a:latin typeface="Arial"/>
                <a:cs typeface="Arial"/>
              </a:rPr>
              <a:t>the</a:t>
            </a:r>
            <a:r>
              <a:rPr sz="2400" spc="130" dirty="0">
                <a:solidFill>
                  <a:srgbClr val="FFFFFF"/>
                </a:solidFill>
                <a:latin typeface="Arial"/>
                <a:cs typeface="Arial"/>
              </a:rPr>
              <a:t> </a:t>
            </a:r>
            <a:r>
              <a:rPr sz="2400" dirty="0">
                <a:solidFill>
                  <a:srgbClr val="FFFFFF"/>
                </a:solidFill>
                <a:latin typeface="Arial"/>
                <a:cs typeface="Arial"/>
              </a:rPr>
              <a:t>objects.</a:t>
            </a:r>
            <a:endParaRPr sz="2400">
              <a:latin typeface="Arial"/>
              <a:cs typeface="Arial"/>
            </a:endParaRPr>
          </a:p>
          <a:p>
            <a:pPr>
              <a:lnSpc>
                <a:spcPct val="100000"/>
              </a:lnSpc>
              <a:spcBef>
                <a:spcPts val="5"/>
              </a:spcBef>
            </a:pPr>
            <a:endParaRPr sz="2500">
              <a:latin typeface="Times New Roman"/>
              <a:cs typeface="Times New Roman"/>
            </a:endParaRPr>
          </a:p>
          <a:p>
            <a:pPr marL="12700" marR="146685">
              <a:lnSpc>
                <a:spcPct val="100000"/>
              </a:lnSpc>
            </a:pPr>
            <a:r>
              <a:rPr sz="2400" spc="-5" dirty="0">
                <a:solidFill>
                  <a:srgbClr val="FFFFFF"/>
                </a:solidFill>
                <a:latin typeface="Arial"/>
                <a:cs typeface="Arial"/>
              </a:rPr>
              <a:t>When you </a:t>
            </a:r>
            <a:r>
              <a:rPr sz="2400" dirty="0">
                <a:solidFill>
                  <a:srgbClr val="FFFFFF"/>
                </a:solidFill>
                <a:latin typeface="Arial"/>
                <a:cs typeface="Arial"/>
              </a:rPr>
              <a:t>create </a:t>
            </a:r>
            <a:r>
              <a:rPr sz="2400" spc="-5" dirty="0">
                <a:solidFill>
                  <a:srgbClr val="FFFFFF"/>
                </a:solidFill>
                <a:latin typeface="Arial"/>
                <a:cs typeface="Arial"/>
              </a:rPr>
              <a:t>a pre-signed URL </a:t>
            </a:r>
            <a:r>
              <a:rPr sz="2400" dirty="0">
                <a:solidFill>
                  <a:srgbClr val="FFFFFF"/>
                </a:solidFill>
                <a:latin typeface="Arial"/>
                <a:cs typeface="Arial"/>
              </a:rPr>
              <a:t>for </a:t>
            </a:r>
            <a:r>
              <a:rPr sz="2400" spc="-5" dirty="0">
                <a:solidFill>
                  <a:srgbClr val="FFFFFF"/>
                </a:solidFill>
                <a:latin typeface="Arial"/>
                <a:cs typeface="Arial"/>
              </a:rPr>
              <a:t>your object, you </a:t>
            </a:r>
            <a:r>
              <a:rPr sz="2400" dirty="0">
                <a:solidFill>
                  <a:srgbClr val="FFFFFF"/>
                </a:solidFill>
                <a:latin typeface="Arial"/>
                <a:cs typeface="Arial"/>
              </a:rPr>
              <a:t>must </a:t>
            </a:r>
            <a:r>
              <a:rPr sz="2400" spc="-5" dirty="0">
                <a:solidFill>
                  <a:srgbClr val="FFFFFF"/>
                </a:solidFill>
                <a:latin typeface="Arial"/>
                <a:cs typeface="Arial"/>
              </a:rPr>
              <a:t>provide your  </a:t>
            </a:r>
            <a:r>
              <a:rPr sz="2400" dirty="0">
                <a:solidFill>
                  <a:srgbClr val="FFFFFF"/>
                </a:solidFill>
                <a:latin typeface="Arial"/>
                <a:cs typeface="Arial"/>
              </a:rPr>
              <a:t>security credentials, specify a bucket name, an object </a:t>
            </a:r>
            <a:r>
              <a:rPr sz="2400" spc="-45" dirty="0">
                <a:solidFill>
                  <a:srgbClr val="FFFFFF"/>
                </a:solidFill>
                <a:latin typeface="Arial"/>
                <a:cs typeface="Arial"/>
              </a:rPr>
              <a:t>key, </a:t>
            </a:r>
            <a:r>
              <a:rPr sz="2400" spc="-5" dirty="0">
                <a:solidFill>
                  <a:srgbClr val="FFFFFF"/>
                </a:solidFill>
                <a:latin typeface="Arial"/>
                <a:cs typeface="Arial"/>
              </a:rPr>
              <a:t>specify </a:t>
            </a:r>
            <a:r>
              <a:rPr sz="2400" dirty="0">
                <a:solidFill>
                  <a:srgbClr val="FFFFFF"/>
                </a:solidFill>
                <a:latin typeface="Arial"/>
                <a:cs typeface="Arial"/>
              </a:rPr>
              <a:t>the </a:t>
            </a:r>
            <a:r>
              <a:rPr sz="2400" spc="-5" dirty="0">
                <a:solidFill>
                  <a:srgbClr val="FFFFFF"/>
                </a:solidFill>
                <a:latin typeface="Arial"/>
                <a:cs typeface="Arial"/>
              </a:rPr>
              <a:t>HTTP  method </a:t>
            </a:r>
            <a:r>
              <a:rPr sz="2400" dirty="0">
                <a:solidFill>
                  <a:srgbClr val="FFFFFF"/>
                </a:solidFill>
                <a:latin typeface="Arial"/>
                <a:cs typeface="Arial"/>
              </a:rPr>
              <a:t>(GET to </a:t>
            </a:r>
            <a:r>
              <a:rPr sz="2400" spc="-5" dirty="0">
                <a:solidFill>
                  <a:srgbClr val="FFFFFF"/>
                </a:solidFill>
                <a:latin typeface="Arial"/>
                <a:cs typeface="Arial"/>
              </a:rPr>
              <a:t>download </a:t>
            </a:r>
            <a:r>
              <a:rPr sz="2400" dirty="0">
                <a:solidFill>
                  <a:srgbClr val="FFFFFF"/>
                </a:solidFill>
                <a:latin typeface="Arial"/>
                <a:cs typeface="Arial"/>
              </a:rPr>
              <a:t>the </a:t>
            </a:r>
            <a:r>
              <a:rPr sz="2400" spc="-5" dirty="0">
                <a:solidFill>
                  <a:srgbClr val="FFFFFF"/>
                </a:solidFill>
                <a:latin typeface="Arial"/>
                <a:cs typeface="Arial"/>
              </a:rPr>
              <a:t>object) and expiration date and </a:t>
            </a:r>
            <a:r>
              <a:rPr sz="2400" dirty="0">
                <a:solidFill>
                  <a:srgbClr val="FFFFFF"/>
                </a:solidFill>
                <a:latin typeface="Arial"/>
                <a:cs typeface="Arial"/>
              </a:rPr>
              <a:t>time. The </a:t>
            </a:r>
            <a:r>
              <a:rPr sz="2400" spc="-20" dirty="0">
                <a:solidFill>
                  <a:srgbClr val="FFFFFF"/>
                </a:solidFill>
                <a:latin typeface="Arial"/>
                <a:cs typeface="Arial"/>
              </a:rPr>
              <a:t>pre-  </a:t>
            </a:r>
            <a:r>
              <a:rPr sz="2400" spc="-5" dirty="0">
                <a:solidFill>
                  <a:srgbClr val="FFFFFF"/>
                </a:solidFill>
                <a:latin typeface="Arial"/>
                <a:cs typeface="Arial"/>
              </a:rPr>
              <a:t>signed URLs are valid only </a:t>
            </a:r>
            <a:r>
              <a:rPr sz="2400" dirty="0">
                <a:solidFill>
                  <a:srgbClr val="FFFFFF"/>
                </a:solidFill>
                <a:latin typeface="Arial"/>
                <a:cs typeface="Arial"/>
              </a:rPr>
              <a:t>for the </a:t>
            </a:r>
            <a:r>
              <a:rPr sz="2400" spc="-5" dirty="0">
                <a:solidFill>
                  <a:srgbClr val="FFFFFF"/>
                </a:solidFill>
                <a:latin typeface="Arial"/>
                <a:cs typeface="Arial"/>
              </a:rPr>
              <a:t>specified</a:t>
            </a:r>
            <a:r>
              <a:rPr sz="2400" spc="105" dirty="0">
                <a:solidFill>
                  <a:srgbClr val="FFFFFF"/>
                </a:solidFill>
                <a:latin typeface="Arial"/>
                <a:cs typeface="Arial"/>
              </a:rPr>
              <a:t> </a:t>
            </a:r>
            <a:r>
              <a:rPr sz="2400" dirty="0">
                <a:solidFill>
                  <a:srgbClr val="FFFFFF"/>
                </a:solidFill>
                <a:latin typeface="Arial"/>
                <a:cs typeface="Arial"/>
              </a:rPr>
              <a:t>duration.</a:t>
            </a:r>
            <a:endParaRPr sz="2400">
              <a:latin typeface="Arial"/>
              <a:cs typeface="Arial"/>
            </a:endParaRPr>
          </a:p>
          <a:p>
            <a:pPr>
              <a:lnSpc>
                <a:spcPct val="100000"/>
              </a:lnSpc>
              <a:spcBef>
                <a:spcPts val="10"/>
              </a:spcBef>
            </a:pPr>
            <a:endParaRPr sz="2500">
              <a:latin typeface="Times New Roman"/>
              <a:cs typeface="Times New Roman"/>
            </a:endParaRPr>
          </a:p>
          <a:p>
            <a:pPr marL="12700" marR="337185">
              <a:lnSpc>
                <a:spcPct val="100000"/>
              </a:lnSpc>
            </a:pPr>
            <a:r>
              <a:rPr sz="2400" dirty="0">
                <a:solidFill>
                  <a:srgbClr val="FFFFFF"/>
                </a:solidFill>
                <a:latin typeface="Arial"/>
                <a:cs typeface="Arial"/>
              </a:rPr>
              <a:t>Anyone who receives the </a:t>
            </a:r>
            <a:r>
              <a:rPr sz="2400" spc="-5" dirty="0">
                <a:solidFill>
                  <a:srgbClr val="FFFFFF"/>
                </a:solidFill>
                <a:latin typeface="Arial"/>
                <a:cs typeface="Arial"/>
              </a:rPr>
              <a:t>pre-signed URL </a:t>
            </a:r>
            <a:r>
              <a:rPr sz="2400" dirty="0">
                <a:solidFill>
                  <a:srgbClr val="FFFFFF"/>
                </a:solidFill>
                <a:latin typeface="Arial"/>
                <a:cs typeface="Arial"/>
              </a:rPr>
              <a:t>can </a:t>
            </a:r>
            <a:r>
              <a:rPr sz="2400" spc="-5" dirty="0">
                <a:solidFill>
                  <a:srgbClr val="FFFFFF"/>
                </a:solidFill>
                <a:latin typeface="Arial"/>
                <a:cs typeface="Arial"/>
              </a:rPr>
              <a:t>then access </a:t>
            </a:r>
            <a:r>
              <a:rPr sz="2400" dirty="0">
                <a:solidFill>
                  <a:srgbClr val="FFFFFF"/>
                </a:solidFill>
                <a:latin typeface="Arial"/>
                <a:cs typeface="Arial"/>
              </a:rPr>
              <a:t>the </a:t>
            </a:r>
            <a:r>
              <a:rPr sz="2400" spc="-5" dirty="0">
                <a:solidFill>
                  <a:srgbClr val="FFFFFF"/>
                </a:solidFill>
                <a:latin typeface="Arial"/>
                <a:cs typeface="Arial"/>
              </a:rPr>
              <a:t>object. For  example, </a:t>
            </a:r>
            <a:r>
              <a:rPr sz="2400" dirty="0">
                <a:solidFill>
                  <a:srgbClr val="FFFFFF"/>
                </a:solidFill>
                <a:latin typeface="Arial"/>
                <a:cs typeface="Arial"/>
              </a:rPr>
              <a:t>if </a:t>
            </a:r>
            <a:r>
              <a:rPr sz="2400" spc="-5" dirty="0">
                <a:solidFill>
                  <a:srgbClr val="FFFFFF"/>
                </a:solidFill>
                <a:latin typeface="Arial"/>
                <a:cs typeface="Arial"/>
              </a:rPr>
              <a:t>you </a:t>
            </a:r>
            <a:r>
              <a:rPr sz="2400" dirty="0">
                <a:solidFill>
                  <a:srgbClr val="FFFFFF"/>
                </a:solidFill>
                <a:latin typeface="Arial"/>
                <a:cs typeface="Arial"/>
              </a:rPr>
              <a:t>have </a:t>
            </a:r>
            <a:r>
              <a:rPr sz="2400" spc="-5" dirty="0">
                <a:solidFill>
                  <a:srgbClr val="FFFFFF"/>
                </a:solidFill>
                <a:latin typeface="Arial"/>
                <a:cs typeface="Arial"/>
              </a:rPr>
              <a:t>a video in your </a:t>
            </a:r>
            <a:r>
              <a:rPr sz="2400" dirty="0">
                <a:solidFill>
                  <a:srgbClr val="FFFFFF"/>
                </a:solidFill>
                <a:latin typeface="Arial"/>
                <a:cs typeface="Arial"/>
              </a:rPr>
              <a:t>bucket </a:t>
            </a:r>
            <a:r>
              <a:rPr sz="2400" spc="-5" dirty="0">
                <a:solidFill>
                  <a:srgbClr val="FFFFFF"/>
                </a:solidFill>
                <a:latin typeface="Arial"/>
                <a:cs typeface="Arial"/>
              </a:rPr>
              <a:t>and </a:t>
            </a:r>
            <a:r>
              <a:rPr sz="2400" dirty="0">
                <a:solidFill>
                  <a:srgbClr val="FFFFFF"/>
                </a:solidFill>
                <a:latin typeface="Arial"/>
                <a:cs typeface="Arial"/>
              </a:rPr>
              <a:t>both the bucket </a:t>
            </a:r>
            <a:r>
              <a:rPr sz="2400" spc="-5" dirty="0">
                <a:solidFill>
                  <a:srgbClr val="FFFFFF"/>
                </a:solidFill>
                <a:latin typeface="Arial"/>
                <a:cs typeface="Arial"/>
              </a:rPr>
              <a:t>and </a:t>
            </a:r>
            <a:r>
              <a:rPr sz="2400" dirty="0">
                <a:solidFill>
                  <a:srgbClr val="FFFFFF"/>
                </a:solidFill>
                <a:latin typeface="Arial"/>
                <a:cs typeface="Arial"/>
              </a:rPr>
              <a:t>the  </a:t>
            </a:r>
            <a:r>
              <a:rPr sz="2400" spc="-5" dirty="0">
                <a:solidFill>
                  <a:srgbClr val="FFFFFF"/>
                </a:solidFill>
                <a:latin typeface="Arial"/>
                <a:cs typeface="Arial"/>
              </a:rPr>
              <a:t>object are </a:t>
            </a:r>
            <a:r>
              <a:rPr sz="2400" dirty="0">
                <a:solidFill>
                  <a:srgbClr val="FFFFFF"/>
                </a:solidFill>
                <a:latin typeface="Arial"/>
                <a:cs typeface="Arial"/>
              </a:rPr>
              <a:t>private, </a:t>
            </a:r>
            <a:r>
              <a:rPr sz="2400" spc="-5" dirty="0">
                <a:solidFill>
                  <a:srgbClr val="FFFFFF"/>
                </a:solidFill>
                <a:latin typeface="Arial"/>
                <a:cs typeface="Arial"/>
              </a:rPr>
              <a:t>you can share </a:t>
            </a:r>
            <a:r>
              <a:rPr sz="2400" dirty="0">
                <a:solidFill>
                  <a:srgbClr val="FFFFFF"/>
                </a:solidFill>
                <a:latin typeface="Arial"/>
                <a:cs typeface="Arial"/>
              </a:rPr>
              <a:t>the </a:t>
            </a:r>
            <a:r>
              <a:rPr sz="2400" spc="-5" dirty="0">
                <a:solidFill>
                  <a:srgbClr val="FFFFFF"/>
                </a:solidFill>
                <a:latin typeface="Arial"/>
                <a:cs typeface="Arial"/>
              </a:rPr>
              <a:t>video with </a:t>
            </a:r>
            <a:r>
              <a:rPr sz="2400" dirty="0">
                <a:solidFill>
                  <a:srgbClr val="FFFFFF"/>
                </a:solidFill>
                <a:latin typeface="Arial"/>
                <a:cs typeface="Arial"/>
              </a:rPr>
              <a:t>others </a:t>
            </a:r>
            <a:r>
              <a:rPr sz="2400" spc="-5" dirty="0">
                <a:solidFill>
                  <a:srgbClr val="FFFFFF"/>
                </a:solidFill>
                <a:latin typeface="Arial"/>
                <a:cs typeface="Arial"/>
              </a:rPr>
              <a:t>by </a:t>
            </a:r>
            <a:r>
              <a:rPr sz="2400" dirty="0">
                <a:solidFill>
                  <a:srgbClr val="FFFFFF"/>
                </a:solidFill>
                <a:latin typeface="Arial"/>
                <a:cs typeface="Arial"/>
              </a:rPr>
              <a:t>generating </a:t>
            </a:r>
            <a:r>
              <a:rPr sz="2400" spc="-5" dirty="0">
                <a:solidFill>
                  <a:srgbClr val="FFFFFF"/>
                </a:solidFill>
                <a:latin typeface="Arial"/>
                <a:cs typeface="Arial"/>
              </a:rPr>
              <a:t>a </a:t>
            </a:r>
            <a:r>
              <a:rPr sz="2400" spc="-20" dirty="0">
                <a:solidFill>
                  <a:srgbClr val="FFFFFF"/>
                </a:solidFill>
                <a:latin typeface="Arial"/>
                <a:cs typeface="Arial"/>
              </a:rPr>
              <a:t>pre-  </a:t>
            </a:r>
            <a:r>
              <a:rPr sz="2400" spc="-5" dirty="0">
                <a:solidFill>
                  <a:srgbClr val="FFFFFF"/>
                </a:solidFill>
                <a:latin typeface="Arial"/>
                <a:cs typeface="Arial"/>
              </a:rPr>
              <a:t>signed</a:t>
            </a:r>
            <a:r>
              <a:rPr sz="2400" spc="15" dirty="0">
                <a:solidFill>
                  <a:srgbClr val="FFFFFF"/>
                </a:solidFill>
                <a:latin typeface="Arial"/>
                <a:cs typeface="Arial"/>
              </a:rPr>
              <a:t> </a:t>
            </a:r>
            <a:r>
              <a:rPr sz="2400" spc="-5" dirty="0">
                <a:solidFill>
                  <a:srgbClr val="FFFFFF"/>
                </a:solidFill>
                <a:latin typeface="Arial"/>
                <a:cs typeface="Arial"/>
              </a:rPr>
              <a:t>URL.</a:t>
            </a:r>
            <a:endParaRPr sz="24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6934123" cy="6436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2305" y="1921636"/>
            <a:ext cx="675386" cy="21297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97826" y="1921636"/>
            <a:ext cx="196049" cy="20955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217166" y="1926335"/>
            <a:ext cx="225932" cy="20827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567685" y="1921636"/>
            <a:ext cx="627633" cy="21297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3323716" y="1926335"/>
            <a:ext cx="1086866" cy="262889"/>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532757" y="1918080"/>
            <a:ext cx="342518" cy="21653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4990210" y="1975992"/>
            <a:ext cx="886460" cy="15862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001258" y="1926335"/>
            <a:ext cx="227456" cy="20827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352921" y="1975992"/>
            <a:ext cx="567562" cy="216662"/>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076565" y="1975992"/>
            <a:ext cx="444753" cy="21666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7042404" y="1921636"/>
            <a:ext cx="895730" cy="25095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660765" y="1975992"/>
            <a:ext cx="440562" cy="158623"/>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9240773" y="1921636"/>
            <a:ext cx="851534" cy="212978"/>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223627" y="1975992"/>
            <a:ext cx="887983" cy="15862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089253" y="2447417"/>
            <a:ext cx="903249" cy="271018"/>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2038985" y="2627678"/>
            <a:ext cx="29288" cy="29288"/>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2290064" y="2447417"/>
            <a:ext cx="621030" cy="212979"/>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4204334" y="2447417"/>
            <a:ext cx="351536" cy="271018"/>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3114167" y="2501773"/>
            <a:ext cx="887983" cy="158623"/>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4768469" y="2447417"/>
            <a:ext cx="785494" cy="212979"/>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5766942" y="2447417"/>
            <a:ext cx="1072896" cy="267588"/>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7033259" y="2447417"/>
            <a:ext cx="823087" cy="212979"/>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8050403" y="2447417"/>
            <a:ext cx="717803" cy="212979"/>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8954134" y="2501773"/>
            <a:ext cx="139700" cy="158623"/>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9289288" y="2447417"/>
            <a:ext cx="740536" cy="271018"/>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10225151" y="2501773"/>
            <a:ext cx="886459" cy="158623"/>
          </a:xfrm>
          <a:prstGeom prst="rect">
            <a:avLst/>
          </a:prstGeom>
          <a:blipFill>
            <a:blip r:embed="rId28" cstate="print"/>
            <a:stretch>
              <a:fillRect/>
            </a:stretch>
          </a:blipFill>
        </p:spPr>
        <p:txBody>
          <a:bodyPr wrap="square" lIns="0" tIns="0" rIns="0" bIns="0" rtlCol="0"/>
          <a:lstStyle/>
          <a:p>
            <a:endParaRPr/>
          </a:p>
        </p:txBody>
      </p:sp>
      <p:sp>
        <p:nvSpPr>
          <p:cNvPr id="29" name="object 29"/>
          <p:cNvSpPr/>
          <p:nvPr/>
        </p:nvSpPr>
        <p:spPr>
          <a:xfrm>
            <a:off x="1089545" y="2977895"/>
            <a:ext cx="1008621" cy="262889"/>
          </a:xfrm>
          <a:prstGeom prst="rect">
            <a:avLst/>
          </a:prstGeom>
          <a:blipFill>
            <a:blip r:embed="rId29" cstate="print"/>
            <a:stretch>
              <a:fillRect/>
            </a:stretch>
          </a:blipFill>
        </p:spPr>
        <p:txBody>
          <a:bodyPr wrap="square" lIns="0" tIns="0" rIns="0" bIns="0" rtlCol="0"/>
          <a:lstStyle/>
          <a:p>
            <a:endParaRPr/>
          </a:p>
        </p:txBody>
      </p:sp>
      <p:sp>
        <p:nvSpPr>
          <p:cNvPr id="30" name="object 30"/>
          <p:cNvSpPr/>
          <p:nvPr/>
        </p:nvSpPr>
        <p:spPr>
          <a:xfrm>
            <a:off x="2259076" y="2973197"/>
            <a:ext cx="588010" cy="212851"/>
          </a:xfrm>
          <a:prstGeom prst="rect">
            <a:avLst/>
          </a:prstGeom>
          <a:blipFill>
            <a:blip r:embed="rId30" cstate="print"/>
            <a:stretch>
              <a:fillRect/>
            </a:stretch>
          </a:blipFill>
        </p:spPr>
        <p:txBody>
          <a:bodyPr wrap="square" lIns="0" tIns="0" rIns="0" bIns="0" rtlCol="0"/>
          <a:lstStyle/>
          <a:p>
            <a:endParaRPr/>
          </a:p>
        </p:txBody>
      </p:sp>
      <p:sp>
        <p:nvSpPr>
          <p:cNvPr id="31" name="object 31"/>
          <p:cNvSpPr/>
          <p:nvPr/>
        </p:nvSpPr>
        <p:spPr>
          <a:xfrm>
            <a:off x="3004439" y="3027552"/>
            <a:ext cx="287527" cy="158496"/>
          </a:xfrm>
          <a:prstGeom prst="rect">
            <a:avLst/>
          </a:prstGeom>
          <a:blipFill>
            <a:blip r:embed="rId31" cstate="print"/>
            <a:stretch>
              <a:fillRect/>
            </a:stretch>
          </a:blipFill>
        </p:spPr>
        <p:txBody>
          <a:bodyPr wrap="square" lIns="0" tIns="0" rIns="0" bIns="0" rtlCol="0"/>
          <a:lstStyle/>
          <a:p>
            <a:endParaRPr/>
          </a:p>
        </p:txBody>
      </p:sp>
      <p:sp>
        <p:nvSpPr>
          <p:cNvPr id="32" name="object 32"/>
          <p:cNvSpPr/>
          <p:nvPr/>
        </p:nvSpPr>
        <p:spPr>
          <a:xfrm>
            <a:off x="3434841" y="2973197"/>
            <a:ext cx="387731" cy="212851"/>
          </a:xfrm>
          <a:prstGeom prst="rect">
            <a:avLst/>
          </a:prstGeom>
          <a:blipFill>
            <a:blip r:embed="rId32" cstate="print"/>
            <a:stretch>
              <a:fillRect/>
            </a:stretch>
          </a:blipFill>
        </p:spPr>
        <p:txBody>
          <a:bodyPr wrap="square" lIns="0" tIns="0" rIns="0" bIns="0" rtlCol="0"/>
          <a:lstStyle/>
          <a:p>
            <a:endParaRPr/>
          </a:p>
        </p:txBody>
      </p:sp>
      <p:sp>
        <p:nvSpPr>
          <p:cNvPr id="33" name="object 33"/>
          <p:cNvSpPr/>
          <p:nvPr/>
        </p:nvSpPr>
        <p:spPr>
          <a:xfrm>
            <a:off x="3980560" y="2977895"/>
            <a:ext cx="1250950" cy="262889"/>
          </a:xfrm>
          <a:prstGeom prst="rect">
            <a:avLst/>
          </a:prstGeom>
          <a:blipFill>
            <a:blip r:embed="rId33" cstate="print"/>
            <a:stretch>
              <a:fillRect/>
            </a:stretch>
          </a:blipFill>
        </p:spPr>
        <p:txBody>
          <a:bodyPr wrap="square" lIns="0" tIns="0" rIns="0" bIns="0" rtlCol="0"/>
          <a:lstStyle/>
          <a:p>
            <a:endParaRPr/>
          </a:p>
        </p:txBody>
      </p:sp>
      <p:sp>
        <p:nvSpPr>
          <p:cNvPr id="34" name="object 34"/>
          <p:cNvSpPr/>
          <p:nvPr/>
        </p:nvSpPr>
        <p:spPr>
          <a:xfrm>
            <a:off x="5402579" y="2973197"/>
            <a:ext cx="838835" cy="212851"/>
          </a:xfrm>
          <a:prstGeom prst="rect">
            <a:avLst/>
          </a:prstGeom>
          <a:blipFill>
            <a:blip r:embed="rId34" cstate="print"/>
            <a:stretch>
              <a:fillRect/>
            </a:stretch>
          </a:blipFill>
        </p:spPr>
        <p:txBody>
          <a:bodyPr wrap="square" lIns="0" tIns="0" rIns="0" bIns="0" rtlCol="0"/>
          <a:lstStyle/>
          <a:p>
            <a:endParaRPr/>
          </a:p>
        </p:txBody>
      </p:sp>
      <p:sp>
        <p:nvSpPr>
          <p:cNvPr id="35" name="object 35"/>
          <p:cNvSpPr/>
          <p:nvPr/>
        </p:nvSpPr>
        <p:spPr>
          <a:xfrm>
            <a:off x="6388734" y="3027552"/>
            <a:ext cx="764539" cy="196596"/>
          </a:xfrm>
          <a:prstGeom prst="rect">
            <a:avLst/>
          </a:prstGeom>
          <a:blipFill>
            <a:blip r:embed="rId35" cstate="print"/>
            <a:stretch>
              <a:fillRect/>
            </a:stretch>
          </a:blipFill>
        </p:spPr>
        <p:txBody>
          <a:bodyPr wrap="square" lIns="0" tIns="0" rIns="0" bIns="0" rtlCol="0"/>
          <a:lstStyle/>
          <a:p>
            <a:endParaRPr/>
          </a:p>
        </p:txBody>
      </p:sp>
      <p:sp>
        <p:nvSpPr>
          <p:cNvPr id="36" name="object 36"/>
          <p:cNvSpPr/>
          <p:nvPr/>
        </p:nvSpPr>
        <p:spPr>
          <a:xfrm>
            <a:off x="7324217" y="2977895"/>
            <a:ext cx="953261" cy="262889"/>
          </a:xfrm>
          <a:prstGeom prst="rect">
            <a:avLst/>
          </a:prstGeom>
          <a:blipFill>
            <a:blip r:embed="rId36" cstate="print"/>
            <a:stretch>
              <a:fillRect/>
            </a:stretch>
          </a:blipFill>
        </p:spPr>
        <p:txBody>
          <a:bodyPr wrap="square" lIns="0" tIns="0" rIns="0" bIns="0" rtlCol="0"/>
          <a:lstStyle/>
          <a:p>
            <a:endParaRPr/>
          </a:p>
        </p:txBody>
      </p:sp>
      <p:sp>
        <p:nvSpPr>
          <p:cNvPr id="37" name="object 37"/>
          <p:cNvSpPr/>
          <p:nvPr/>
        </p:nvSpPr>
        <p:spPr>
          <a:xfrm>
            <a:off x="8410702" y="2973197"/>
            <a:ext cx="601852" cy="250951"/>
          </a:xfrm>
          <a:prstGeom prst="rect">
            <a:avLst/>
          </a:prstGeom>
          <a:blipFill>
            <a:blip r:embed="rId37" cstate="print"/>
            <a:stretch>
              <a:fillRect/>
            </a:stretch>
          </a:blipFill>
        </p:spPr>
        <p:txBody>
          <a:bodyPr wrap="square" lIns="0" tIns="0" rIns="0" bIns="0" rtlCol="0"/>
          <a:lstStyle/>
          <a:p>
            <a:endParaRPr/>
          </a:p>
        </p:txBody>
      </p:sp>
      <p:sp>
        <p:nvSpPr>
          <p:cNvPr id="38" name="object 38"/>
          <p:cNvSpPr/>
          <p:nvPr/>
        </p:nvSpPr>
        <p:spPr>
          <a:xfrm>
            <a:off x="9183496" y="2977895"/>
            <a:ext cx="950213" cy="262889"/>
          </a:xfrm>
          <a:prstGeom prst="rect">
            <a:avLst/>
          </a:prstGeom>
          <a:blipFill>
            <a:blip r:embed="rId38" cstate="print"/>
            <a:stretch>
              <a:fillRect/>
            </a:stretch>
          </a:blipFill>
        </p:spPr>
        <p:txBody>
          <a:bodyPr wrap="square" lIns="0" tIns="0" rIns="0" bIns="0" rtlCol="0"/>
          <a:lstStyle/>
          <a:p>
            <a:endParaRPr/>
          </a:p>
        </p:txBody>
      </p:sp>
      <p:sp>
        <p:nvSpPr>
          <p:cNvPr id="39" name="object 39"/>
          <p:cNvSpPr/>
          <p:nvPr/>
        </p:nvSpPr>
        <p:spPr>
          <a:xfrm>
            <a:off x="10272394" y="2973197"/>
            <a:ext cx="824991" cy="250951"/>
          </a:xfrm>
          <a:prstGeom prst="rect">
            <a:avLst/>
          </a:prstGeom>
          <a:blipFill>
            <a:blip r:embed="rId39" cstate="print"/>
            <a:stretch>
              <a:fillRect/>
            </a:stretch>
          </a:blipFill>
        </p:spPr>
        <p:txBody>
          <a:bodyPr wrap="square" lIns="0" tIns="0" rIns="0" bIns="0" rtlCol="0"/>
          <a:lstStyle/>
          <a:p>
            <a:endParaRPr/>
          </a:p>
        </p:txBody>
      </p:sp>
      <p:sp>
        <p:nvSpPr>
          <p:cNvPr id="40" name="object 40"/>
          <p:cNvSpPr/>
          <p:nvPr/>
        </p:nvSpPr>
        <p:spPr>
          <a:xfrm>
            <a:off x="1089545" y="3553333"/>
            <a:ext cx="1167879" cy="213232"/>
          </a:xfrm>
          <a:prstGeom prst="rect">
            <a:avLst/>
          </a:prstGeom>
          <a:blipFill>
            <a:blip r:embed="rId40" cstate="print"/>
            <a:stretch>
              <a:fillRect/>
            </a:stretch>
          </a:blipFill>
        </p:spPr>
        <p:txBody>
          <a:bodyPr wrap="square" lIns="0" tIns="0" rIns="0" bIns="0" rtlCol="0"/>
          <a:lstStyle/>
          <a:p>
            <a:endParaRPr/>
          </a:p>
        </p:txBody>
      </p:sp>
      <p:sp>
        <p:nvSpPr>
          <p:cNvPr id="41" name="object 41"/>
          <p:cNvSpPr/>
          <p:nvPr/>
        </p:nvSpPr>
        <p:spPr>
          <a:xfrm>
            <a:off x="2374900" y="3503676"/>
            <a:ext cx="825119" cy="246253"/>
          </a:xfrm>
          <a:prstGeom prst="rect">
            <a:avLst/>
          </a:prstGeom>
          <a:blipFill>
            <a:blip r:embed="rId41" cstate="print"/>
            <a:stretch>
              <a:fillRect/>
            </a:stretch>
          </a:blipFill>
        </p:spPr>
        <p:txBody>
          <a:bodyPr wrap="square" lIns="0" tIns="0" rIns="0" bIns="0" rtlCol="0"/>
          <a:lstStyle/>
          <a:p>
            <a:endParaRPr/>
          </a:p>
        </p:txBody>
      </p:sp>
      <p:sp>
        <p:nvSpPr>
          <p:cNvPr id="42" name="object 42"/>
          <p:cNvSpPr/>
          <p:nvPr/>
        </p:nvSpPr>
        <p:spPr>
          <a:xfrm>
            <a:off x="3332098" y="3498977"/>
            <a:ext cx="455549" cy="212979"/>
          </a:xfrm>
          <a:prstGeom prst="rect">
            <a:avLst/>
          </a:prstGeom>
          <a:blipFill>
            <a:blip r:embed="rId42" cstate="print"/>
            <a:stretch>
              <a:fillRect/>
            </a:stretch>
          </a:blipFill>
        </p:spPr>
        <p:txBody>
          <a:bodyPr wrap="square" lIns="0" tIns="0" rIns="0" bIns="0" rtlCol="0"/>
          <a:lstStyle/>
          <a:p>
            <a:endParaRPr/>
          </a:p>
        </p:txBody>
      </p:sp>
      <p:sp>
        <p:nvSpPr>
          <p:cNvPr id="43" name="object 43"/>
          <p:cNvSpPr/>
          <p:nvPr/>
        </p:nvSpPr>
        <p:spPr>
          <a:xfrm>
            <a:off x="3915917" y="3553333"/>
            <a:ext cx="608838" cy="158622"/>
          </a:xfrm>
          <a:prstGeom prst="rect">
            <a:avLst/>
          </a:prstGeom>
          <a:blipFill>
            <a:blip r:embed="rId43" cstate="print"/>
            <a:stretch>
              <a:fillRect/>
            </a:stretch>
          </a:blipFill>
        </p:spPr>
        <p:txBody>
          <a:bodyPr wrap="square" lIns="0" tIns="0" rIns="0" bIns="0" rtlCol="0"/>
          <a:lstStyle/>
          <a:p>
            <a:endParaRPr/>
          </a:p>
        </p:txBody>
      </p:sp>
      <p:sp>
        <p:nvSpPr>
          <p:cNvPr id="44" name="object 44"/>
          <p:cNvSpPr/>
          <p:nvPr/>
        </p:nvSpPr>
        <p:spPr>
          <a:xfrm>
            <a:off x="4628260" y="3498977"/>
            <a:ext cx="676401" cy="250952"/>
          </a:xfrm>
          <a:prstGeom prst="rect">
            <a:avLst/>
          </a:prstGeom>
          <a:blipFill>
            <a:blip r:embed="rId44" cstate="print"/>
            <a:stretch>
              <a:fillRect/>
            </a:stretch>
          </a:blipFill>
        </p:spPr>
        <p:txBody>
          <a:bodyPr wrap="square" lIns="0" tIns="0" rIns="0" bIns="0" rtlCol="0"/>
          <a:lstStyle/>
          <a:p>
            <a:endParaRPr/>
          </a:p>
        </p:txBody>
      </p:sp>
      <p:sp>
        <p:nvSpPr>
          <p:cNvPr id="45" name="object 45"/>
          <p:cNvSpPr/>
          <p:nvPr/>
        </p:nvSpPr>
        <p:spPr>
          <a:xfrm>
            <a:off x="5445505" y="3495421"/>
            <a:ext cx="137541" cy="212978"/>
          </a:xfrm>
          <a:prstGeom prst="rect">
            <a:avLst/>
          </a:prstGeom>
          <a:blipFill>
            <a:blip r:embed="rId45" cstate="print"/>
            <a:stretch>
              <a:fillRect/>
            </a:stretch>
          </a:blipFill>
        </p:spPr>
        <p:txBody>
          <a:bodyPr wrap="square" lIns="0" tIns="0" rIns="0" bIns="0" rtlCol="0"/>
          <a:lstStyle/>
          <a:p>
            <a:endParaRPr/>
          </a:p>
        </p:txBody>
      </p:sp>
      <p:sp>
        <p:nvSpPr>
          <p:cNvPr id="46" name="object 46"/>
          <p:cNvSpPr/>
          <p:nvPr/>
        </p:nvSpPr>
        <p:spPr>
          <a:xfrm>
            <a:off x="5677534" y="3553333"/>
            <a:ext cx="496394" cy="216661"/>
          </a:xfrm>
          <a:prstGeom prst="rect">
            <a:avLst/>
          </a:prstGeom>
          <a:blipFill>
            <a:blip r:embed="rId46" cstate="print"/>
            <a:stretch>
              <a:fillRect/>
            </a:stretch>
          </a:blipFill>
        </p:spPr>
        <p:txBody>
          <a:bodyPr wrap="square" lIns="0" tIns="0" rIns="0" bIns="0" rtlCol="0"/>
          <a:lstStyle/>
          <a:p>
            <a:endParaRPr/>
          </a:p>
        </p:txBody>
      </p:sp>
      <p:sp>
        <p:nvSpPr>
          <p:cNvPr id="47" name="object 47"/>
          <p:cNvSpPr/>
          <p:nvPr/>
        </p:nvSpPr>
        <p:spPr>
          <a:xfrm>
            <a:off x="6294373" y="3498977"/>
            <a:ext cx="929512" cy="212979"/>
          </a:xfrm>
          <a:prstGeom prst="rect">
            <a:avLst/>
          </a:prstGeom>
          <a:blipFill>
            <a:blip r:embed="rId47" cstate="print"/>
            <a:stretch>
              <a:fillRect/>
            </a:stretch>
          </a:blipFill>
        </p:spPr>
        <p:txBody>
          <a:bodyPr wrap="square" lIns="0" tIns="0" rIns="0" bIns="0" rtlCol="0"/>
          <a:lstStyle/>
          <a:p>
            <a:endParaRPr/>
          </a:p>
        </p:txBody>
      </p:sp>
      <p:sp>
        <p:nvSpPr>
          <p:cNvPr id="48" name="object 48"/>
          <p:cNvSpPr/>
          <p:nvPr/>
        </p:nvSpPr>
        <p:spPr>
          <a:xfrm>
            <a:off x="7349870" y="3498977"/>
            <a:ext cx="353059" cy="271018"/>
          </a:xfrm>
          <a:prstGeom prst="rect">
            <a:avLst/>
          </a:prstGeom>
          <a:blipFill>
            <a:blip r:embed="rId48" cstate="print"/>
            <a:stretch>
              <a:fillRect/>
            </a:stretch>
          </a:blipFill>
        </p:spPr>
        <p:txBody>
          <a:bodyPr wrap="square" lIns="0" tIns="0" rIns="0" bIns="0" rtlCol="0"/>
          <a:lstStyle/>
          <a:p>
            <a:endParaRPr/>
          </a:p>
        </p:txBody>
      </p:sp>
      <p:sp>
        <p:nvSpPr>
          <p:cNvPr id="49" name="object 49"/>
          <p:cNvSpPr/>
          <p:nvPr/>
        </p:nvSpPr>
        <p:spPr>
          <a:xfrm>
            <a:off x="7838185" y="3495421"/>
            <a:ext cx="1401826" cy="216534"/>
          </a:xfrm>
          <a:prstGeom prst="rect">
            <a:avLst/>
          </a:prstGeom>
          <a:blipFill>
            <a:blip r:embed="rId49" cstate="print"/>
            <a:stretch>
              <a:fillRect/>
            </a:stretch>
          </a:blipFill>
        </p:spPr>
        <p:txBody>
          <a:bodyPr wrap="square" lIns="0" tIns="0" rIns="0" bIns="0" rtlCol="0"/>
          <a:lstStyle/>
          <a:p>
            <a:endParaRPr/>
          </a:p>
        </p:txBody>
      </p:sp>
      <p:sp>
        <p:nvSpPr>
          <p:cNvPr id="50" name="object 50"/>
          <p:cNvSpPr/>
          <p:nvPr/>
        </p:nvSpPr>
        <p:spPr>
          <a:xfrm>
            <a:off x="9367901" y="3553333"/>
            <a:ext cx="437515" cy="158622"/>
          </a:xfrm>
          <a:prstGeom prst="rect">
            <a:avLst/>
          </a:prstGeom>
          <a:blipFill>
            <a:blip r:embed="rId50" cstate="print"/>
            <a:stretch>
              <a:fillRect/>
            </a:stretch>
          </a:blipFill>
        </p:spPr>
        <p:txBody>
          <a:bodyPr wrap="square" lIns="0" tIns="0" rIns="0" bIns="0" rtlCol="0"/>
          <a:lstStyle/>
          <a:p>
            <a:endParaRPr/>
          </a:p>
        </p:txBody>
      </p:sp>
      <p:sp>
        <p:nvSpPr>
          <p:cNvPr id="51" name="object 51"/>
          <p:cNvSpPr/>
          <p:nvPr/>
        </p:nvSpPr>
        <p:spPr>
          <a:xfrm>
            <a:off x="9941052" y="3498977"/>
            <a:ext cx="292989" cy="212979"/>
          </a:xfrm>
          <a:prstGeom prst="rect">
            <a:avLst/>
          </a:prstGeom>
          <a:blipFill>
            <a:blip r:embed="rId51" cstate="print"/>
            <a:stretch>
              <a:fillRect/>
            </a:stretch>
          </a:blipFill>
        </p:spPr>
        <p:txBody>
          <a:bodyPr wrap="square" lIns="0" tIns="0" rIns="0" bIns="0" rtlCol="0"/>
          <a:lstStyle/>
          <a:p>
            <a:endParaRPr/>
          </a:p>
        </p:txBody>
      </p:sp>
      <p:sp>
        <p:nvSpPr>
          <p:cNvPr id="52" name="object 52"/>
          <p:cNvSpPr/>
          <p:nvPr/>
        </p:nvSpPr>
        <p:spPr>
          <a:xfrm>
            <a:off x="10361294" y="3495421"/>
            <a:ext cx="738885" cy="216534"/>
          </a:xfrm>
          <a:prstGeom prst="rect">
            <a:avLst/>
          </a:prstGeom>
          <a:blipFill>
            <a:blip r:embed="rId52" cstate="print"/>
            <a:stretch>
              <a:fillRect/>
            </a:stretch>
          </a:blipFill>
        </p:spPr>
        <p:txBody>
          <a:bodyPr wrap="square" lIns="0" tIns="0" rIns="0" bIns="0" rtlCol="0"/>
          <a:lstStyle/>
          <a:p>
            <a:endParaRPr/>
          </a:p>
        </p:txBody>
      </p:sp>
      <p:sp>
        <p:nvSpPr>
          <p:cNvPr id="53" name="object 53"/>
          <p:cNvSpPr/>
          <p:nvPr/>
        </p:nvSpPr>
        <p:spPr>
          <a:xfrm>
            <a:off x="1089964" y="4024757"/>
            <a:ext cx="188671" cy="209550"/>
          </a:xfrm>
          <a:prstGeom prst="rect">
            <a:avLst/>
          </a:prstGeom>
          <a:blipFill>
            <a:blip r:embed="rId53" cstate="print"/>
            <a:stretch>
              <a:fillRect/>
            </a:stretch>
          </a:blipFill>
        </p:spPr>
        <p:txBody>
          <a:bodyPr wrap="square" lIns="0" tIns="0" rIns="0" bIns="0" rtlCol="0"/>
          <a:lstStyle/>
          <a:p>
            <a:endParaRPr/>
          </a:p>
        </p:txBody>
      </p:sp>
      <p:sp>
        <p:nvSpPr>
          <p:cNvPr id="54" name="object 54"/>
          <p:cNvSpPr/>
          <p:nvPr/>
        </p:nvSpPr>
        <p:spPr>
          <a:xfrm>
            <a:off x="1402588" y="4024757"/>
            <a:ext cx="994282" cy="271018"/>
          </a:xfrm>
          <a:prstGeom prst="rect">
            <a:avLst/>
          </a:prstGeom>
          <a:blipFill>
            <a:blip r:embed="rId54" cstate="print"/>
            <a:stretch>
              <a:fillRect/>
            </a:stretch>
          </a:blipFill>
        </p:spPr>
        <p:txBody>
          <a:bodyPr wrap="square" lIns="0" tIns="0" rIns="0" bIns="0" rtlCol="0"/>
          <a:lstStyle/>
          <a:p>
            <a:endParaRPr/>
          </a:p>
        </p:txBody>
      </p:sp>
      <p:sp>
        <p:nvSpPr>
          <p:cNvPr id="55" name="object 55"/>
          <p:cNvSpPr/>
          <p:nvPr/>
        </p:nvSpPr>
        <p:spPr>
          <a:xfrm>
            <a:off x="2503042" y="4024757"/>
            <a:ext cx="455549" cy="212979"/>
          </a:xfrm>
          <a:prstGeom prst="rect">
            <a:avLst/>
          </a:prstGeom>
          <a:blipFill>
            <a:blip r:embed="rId55" cstate="print"/>
            <a:stretch>
              <a:fillRect/>
            </a:stretch>
          </a:blipFill>
        </p:spPr>
        <p:txBody>
          <a:bodyPr wrap="square" lIns="0" tIns="0" rIns="0" bIns="0" rtlCol="0"/>
          <a:lstStyle/>
          <a:p>
            <a:endParaRPr/>
          </a:p>
        </p:txBody>
      </p:sp>
      <p:sp>
        <p:nvSpPr>
          <p:cNvPr id="56" name="object 56"/>
          <p:cNvSpPr/>
          <p:nvPr/>
        </p:nvSpPr>
        <p:spPr>
          <a:xfrm>
            <a:off x="3083686" y="4079113"/>
            <a:ext cx="887984" cy="158623"/>
          </a:xfrm>
          <a:prstGeom prst="rect">
            <a:avLst/>
          </a:prstGeom>
          <a:blipFill>
            <a:blip r:embed="rId56" cstate="print"/>
            <a:stretch>
              <a:fillRect/>
            </a:stretch>
          </a:blipFill>
        </p:spPr>
        <p:txBody>
          <a:bodyPr wrap="square" lIns="0" tIns="0" rIns="0" bIns="0" rtlCol="0"/>
          <a:lstStyle/>
          <a:p>
            <a:endParaRPr/>
          </a:p>
        </p:txBody>
      </p:sp>
      <p:sp>
        <p:nvSpPr>
          <p:cNvPr id="57" name="object 57"/>
          <p:cNvSpPr/>
          <p:nvPr/>
        </p:nvSpPr>
        <p:spPr>
          <a:xfrm>
            <a:off x="4086478" y="4024757"/>
            <a:ext cx="758444" cy="212979"/>
          </a:xfrm>
          <a:prstGeom prst="rect">
            <a:avLst/>
          </a:prstGeom>
          <a:blipFill>
            <a:blip r:embed="rId57" cstate="print"/>
            <a:stretch>
              <a:fillRect/>
            </a:stretch>
          </a:blipFill>
        </p:spPr>
        <p:txBody>
          <a:bodyPr wrap="square" lIns="0" tIns="0" rIns="0" bIns="0" rtlCol="0"/>
          <a:lstStyle/>
          <a:p>
            <a:endParaRPr/>
          </a:p>
        </p:txBody>
      </p:sp>
      <p:sp>
        <p:nvSpPr>
          <p:cNvPr id="58" name="object 58"/>
          <p:cNvSpPr/>
          <p:nvPr/>
        </p:nvSpPr>
        <p:spPr>
          <a:xfrm>
            <a:off x="4882769" y="4205016"/>
            <a:ext cx="29288" cy="29290"/>
          </a:xfrm>
          <a:prstGeom prst="rect">
            <a:avLst/>
          </a:prstGeom>
          <a:blipFill>
            <a:blip r:embed="rId58" cstate="print"/>
            <a:stretch>
              <a:fillRect/>
            </a:stretch>
          </a:blipFill>
        </p:spPr>
        <p:txBody>
          <a:bodyPr wrap="square" lIns="0" tIns="0" rIns="0" bIns="0" rtlCol="0"/>
          <a:lstStyle/>
          <a:p>
            <a:endParaRPr/>
          </a:p>
        </p:txBody>
      </p:sp>
      <p:sp>
        <p:nvSpPr>
          <p:cNvPr id="59" name="object 59"/>
          <p:cNvSpPr/>
          <p:nvPr/>
        </p:nvSpPr>
        <p:spPr>
          <a:xfrm>
            <a:off x="5058664" y="4024757"/>
            <a:ext cx="132714" cy="211455"/>
          </a:xfrm>
          <a:prstGeom prst="rect">
            <a:avLst/>
          </a:prstGeom>
          <a:blipFill>
            <a:blip r:embed="rId59" cstate="print"/>
            <a:stretch>
              <a:fillRect/>
            </a:stretch>
          </a:blipFill>
        </p:spPr>
        <p:txBody>
          <a:bodyPr wrap="square" lIns="0" tIns="0" rIns="0" bIns="0" rtlCol="0"/>
          <a:lstStyle/>
          <a:p>
            <a:endParaRPr/>
          </a:p>
        </p:txBody>
      </p:sp>
      <p:sp>
        <p:nvSpPr>
          <p:cNvPr id="60" name="object 60"/>
          <p:cNvSpPr/>
          <p:nvPr/>
        </p:nvSpPr>
        <p:spPr>
          <a:xfrm>
            <a:off x="5298821" y="4079113"/>
            <a:ext cx="439038" cy="158623"/>
          </a:xfrm>
          <a:prstGeom prst="rect">
            <a:avLst/>
          </a:prstGeom>
          <a:blipFill>
            <a:blip r:embed="rId60" cstate="print"/>
            <a:stretch>
              <a:fillRect/>
            </a:stretch>
          </a:blipFill>
        </p:spPr>
        <p:txBody>
          <a:bodyPr wrap="square" lIns="0" tIns="0" rIns="0" bIns="0" rtlCol="0"/>
          <a:lstStyle/>
          <a:p>
            <a:endParaRPr/>
          </a:p>
        </p:txBody>
      </p:sp>
      <p:sp>
        <p:nvSpPr>
          <p:cNvPr id="61" name="object 61"/>
          <p:cNvSpPr/>
          <p:nvPr/>
        </p:nvSpPr>
        <p:spPr>
          <a:xfrm>
            <a:off x="5863463" y="4024757"/>
            <a:ext cx="514603" cy="212979"/>
          </a:xfrm>
          <a:prstGeom prst="rect">
            <a:avLst/>
          </a:prstGeom>
          <a:blipFill>
            <a:blip r:embed="rId61" cstate="print"/>
            <a:stretch>
              <a:fillRect/>
            </a:stretch>
          </a:blipFill>
        </p:spPr>
        <p:txBody>
          <a:bodyPr wrap="square" lIns="0" tIns="0" rIns="0" bIns="0" rtlCol="0"/>
          <a:lstStyle/>
          <a:p>
            <a:endParaRPr/>
          </a:p>
        </p:txBody>
      </p:sp>
      <p:sp>
        <p:nvSpPr>
          <p:cNvPr id="62" name="object 62"/>
          <p:cNvSpPr/>
          <p:nvPr/>
        </p:nvSpPr>
        <p:spPr>
          <a:xfrm>
            <a:off x="6503034" y="4024757"/>
            <a:ext cx="520440" cy="267588"/>
          </a:xfrm>
          <a:prstGeom prst="rect">
            <a:avLst/>
          </a:prstGeom>
          <a:blipFill>
            <a:blip r:embed="rId62" cstate="print"/>
            <a:stretch>
              <a:fillRect/>
            </a:stretch>
          </a:blipFill>
        </p:spPr>
        <p:txBody>
          <a:bodyPr wrap="square" lIns="0" tIns="0" rIns="0" bIns="0" rtlCol="0"/>
          <a:lstStyle/>
          <a:p>
            <a:endParaRPr/>
          </a:p>
        </p:txBody>
      </p:sp>
      <p:sp>
        <p:nvSpPr>
          <p:cNvPr id="63" name="object 63"/>
          <p:cNvSpPr/>
          <p:nvPr/>
        </p:nvSpPr>
        <p:spPr>
          <a:xfrm>
            <a:off x="7134732" y="4079113"/>
            <a:ext cx="444753" cy="216662"/>
          </a:xfrm>
          <a:prstGeom prst="rect">
            <a:avLst/>
          </a:prstGeom>
          <a:blipFill>
            <a:blip r:embed="rId63" cstate="print"/>
            <a:stretch>
              <a:fillRect/>
            </a:stretch>
          </a:blipFill>
        </p:spPr>
        <p:txBody>
          <a:bodyPr wrap="square" lIns="0" tIns="0" rIns="0" bIns="0" rtlCol="0"/>
          <a:lstStyle/>
          <a:p>
            <a:endParaRPr/>
          </a:p>
        </p:txBody>
      </p:sp>
      <p:sp>
        <p:nvSpPr>
          <p:cNvPr id="64" name="object 64"/>
          <p:cNvSpPr/>
          <p:nvPr/>
        </p:nvSpPr>
        <p:spPr>
          <a:xfrm>
            <a:off x="7714106" y="4024757"/>
            <a:ext cx="608457" cy="212979"/>
          </a:xfrm>
          <a:prstGeom prst="rect">
            <a:avLst/>
          </a:prstGeom>
          <a:blipFill>
            <a:blip r:embed="rId64" cstate="print"/>
            <a:stretch>
              <a:fillRect/>
            </a:stretch>
          </a:blipFill>
        </p:spPr>
        <p:txBody>
          <a:bodyPr wrap="square" lIns="0" tIns="0" rIns="0" bIns="0" rtlCol="0"/>
          <a:lstStyle/>
          <a:p>
            <a:endParaRPr/>
          </a:p>
        </p:txBody>
      </p:sp>
      <p:sp>
        <p:nvSpPr>
          <p:cNvPr id="65" name="object 65"/>
          <p:cNvSpPr/>
          <p:nvPr/>
        </p:nvSpPr>
        <p:spPr>
          <a:xfrm>
            <a:off x="8446643" y="4024757"/>
            <a:ext cx="717803" cy="212979"/>
          </a:xfrm>
          <a:prstGeom prst="rect">
            <a:avLst/>
          </a:prstGeom>
          <a:blipFill>
            <a:blip r:embed="rId65" cstate="print"/>
            <a:stretch>
              <a:fillRect/>
            </a:stretch>
          </a:blipFill>
        </p:spPr>
        <p:txBody>
          <a:bodyPr wrap="square" lIns="0" tIns="0" rIns="0" bIns="0" rtlCol="0"/>
          <a:lstStyle/>
          <a:p>
            <a:endParaRPr/>
          </a:p>
        </p:txBody>
      </p:sp>
      <p:sp>
        <p:nvSpPr>
          <p:cNvPr id="66" name="object 66"/>
          <p:cNvSpPr/>
          <p:nvPr/>
        </p:nvSpPr>
        <p:spPr>
          <a:xfrm>
            <a:off x="9265284" y="4079113"/>
            <a:ext cx="567563" cy="216662"/>
          </a:xfrm>
          <a:prstGeom prst="rect">
            <a:avLst/>
          </a:prstGeom>
          <a:blipFill>
            <a:blip r:embed="rId66" cstate="print"/>
            <a:stretch>
              <a:fillRect/>
            </a:stretch>
          </a:blipFill>
        </p:spPr>
        <p:txBody>
          <a:bodyPr wrap="square" lIns="0" tIns="0" rIns="0" bIns="0" rtlCol="0"/>
          <a:lstStyle/>
          <a:p>
            <a:endParaRPr/>
          </a:p>
        </p:txBody>
      </p:sp>
      <p:sp>
        <p:nvSpPr>
          <p:cNvPr id="67" name="object 67"/>
          <p:cNvSpPr/>
          <p:nvPr/>
        </p:nvSpPr>
        <p:spPr>
          <a:xfrm>
            <a:off x="9933305" y="4029455"/>
            <a:ext cx="1193419" cy="208280"/>
          </a:xfrm>
          <a:prstGeom prst="rect">
            <a:avLst/>
          </a:prstGeom>
          <a:blipFill>
            <a:blip r:embed="rId67" cstate="print"/>
            <a:stretch>
              <a:fillRect/>
            </a:stretch>
          </a:blipFill>
        </p:spPr>
        <p:txBody>
          <a:bodyPr wrap="square" lIns="0" tIns="0" rIns="0" bIns="0" rtlCol="0"/>
          <a:lstStyle/>
          <a:p>
            <a:endParaRPr/>
          </a:p>
        </p:txBody>
      </p:sp>
      <p:sp>
        <p:nvSpPr>
          <p:cNvPr id="68" name="object 68"/>
          <p:cNvSpPr/>
          <p:nvPr/>
        </p:nvSpPr>
        <p:spPr>
          <a:xfrm>
            <a:off x="1089685" y="4550536"/>
            <a:ext cx="603859" cy="212979"/>
          </a:xfrm>
          <a:prstGeom prst="rect">
            <a:avLst/>
          </a:prstGeom>
          <a:blipFill>
            <a:blip r:embed="rId68" cstate="print"/>
            <a:stretch>
              <a:fillRect/>
            </a:stretch>
          </a:blipFill>
        </p:spPr>
        <p:txBody>
          <a:bodyPr wrap="square" lIns="0" tIns="0" rIns="0" bIns="0" rtlCol="0"/>
          <a:lstStyle/>
          <a:p>
            <a:endParaRPr/>
          </a:p>
        </p:txBody>
      </p:sp>
      <p:sp>
        <p:nvSpPr>
          <p:cNvPr id="69" name="object 69"/>
          <p:cNvSpPr/>
          <p:nvPr/>
        </p:nvSpPr>
        <p:spPr>
          <a:xfrm>
            <a:off x="1794382" y="4550536"/>
            <a:ext cx="457073" cy="212979"/>
          </a:xfrm>
          <a:prstGeom prst="rect">
            <a:avLst/>
          </a:prstGeom>
          <a:blipFill>
            <a:blip r:embed="rId69" cstate="print"/>
            <a:stretch>
              <a:fillRect/>
            </a:stretch>
          </a:blipFill>
        </p:spPr>
        <p:txBody>
          <a:bodyPr wrap="square" lIns="0" tIns="0" rIns="0" bIns="0" rtlCol="0"/>
          <a:lstStyle/>
          <a:p>
            <a:endParaRPr/>
          </a:p>
        </p:txBody>
      </p:sp>
      <p:sp>
        <p:nvSpPr>
          <p:cNvPr id="70" name="object 70"/>
          <p:cNvSpPr/>
          <p:nvPr/>
        </p:nvSpPr>
        <p:spPr>
          <a:xfrm>
            <a:off x="2369439" y="4550536"/>
            <a:ext cx="1422781" cy="212979"/>
          </a:xfrm>
          <a:prstGeom prst="rect">
            <a:avLst/>
          </a:prstGeom>
          <a:blipFill>
            <a:blip r:embed="rId70" cstate="print"/>
            <a:stretch>
              <a:fillRect/>
            </a:stretch>
          </a:blipFill>
        </p:spPr>
        <p:txBody>
          <a:bodyPr wrap="square" lIns="0" tIns="0" rIns="0" bIns="0" rtlCol="0"/>
          <a:lstStyle/>
          <a:p>
            <a:endParaRPr/>
          </a:p>
        </p:txBody>
      </p:sp>
      <p:sp>
        <p:nvSpPr>
          <p:cNvPr id="71" name="object 71"/>
          <p:cNvSpPr/>
          <p:nvPr/>
        </p:nvSpPr>
        <p:spPr>
          <a:xfrm>
            <a:off x="3893184" y="4604892"/>
            <a:ext cx="569087" cy="216662"/>
          </a:xfrm>
          <a:prstGeom prst="rect">
            <a:avLst/>
          </a:prstGeom>
          <a:blipFill>
            <a:blip r:embed="rId71" cstate="print"/>
            <a:stretch>
              <a:fillRect/>
            </a:stretch>
          </a:blipFill>
        </p:spPr>
        <p:txBody>
          <a:bodyPr wrap="square" lIns="0" tIns="0" rIns="0" bIns="0" rtlCol="0"/>
          <a:lstStyle/>
          <a:p>
            <a:endParaRPr/>
          </a:p>
        </p:txBody>
      </p:sp>
      <p:sp>
        <p:nvSpPr>
          <p:cNvPr id="72" name="object 72"/>
          <p:cNvSpPr/>
          <p:nvPr/>
        </p:nvSpPr>
        <p:spPr>
          <a:xfrm>
            <a:off x="4518914" y="4550536"/>
            <a:ext cx="1054353" cy="212979"/>
          </a:xfrm>
          <a:prstGeom prst="rect">
            <a:avLst/>
          </a:prstGeom>
          <a:blipFill>
            <a:blip r:embed="rId72" cstate="print"/>
            <a:stretch>
              <a:fillRect/>
            </a:stretch>
          </a:blipFill>
        </p:spPr>
        <p:txBody>
          <a:bodyPr wrap="square" lIns="0" tIns="0" rIns="0" bIns="0" rtlCol="0"/>
          <a:lstStyle/>
          <a:p>
            <a:endParaRPr/>
          </a:p>
        </p:txBody>
      </p:sp>
      <p:sp>
        <p:nvSpPr>
          <p:cNvPr id="73" name="object 73"/>
          <p:cNvSpPr/>
          <p:nvPr/>
        </p:nvSpPr>
        <p:spPr>
          <a:xfrm>
            <a:off x="5684646" y="4546980"/>
            <a:ext cx="166750" cy="216662"/>
          </a:xfrm>
          <a:prstGeom prst="rect">
            <a:avLst/>
          </a:prstGeom>
          <a:blipFill>
            <a:blip r:embed="rId73" cstate="print"/>
            <a:stretch>
              <a:fillRect/>
            </a:stretch>
          </a:blipFill>
        </p:spPr>
        <p:txBody>
          <a:bodyPr wrap="square" lIns="0" tIns="0" rIns="0" bIns="0" rtlCol="0"/>
          <a:lstStyle/>
          <a:p>
            <a:endParaRPr/>
          </a:p>
        </p:txBody>
      </p:sp>
      <p:sp>
        <p:nvSpPr>
          <p:cNvPr id="74" name="object 74"/>
          <p:cNvSpPr/>
          <p:nvPr/>
        </p:nvSpPr>
        <p:spPr>
          <a:xfrm>
            <a:off x="5878829" y="4549775"/>
            <a:ext cx="137160" cy="213994"/>
          </a:xfrm>
          <a:prstGeom prst="rect">
            <a:avLst/>
          </a:prstGeom>
          <a:blipFill>
            <a:blip r:embed="rId74" cstate="print"/>
            <a:stretch>
              <a:fillRect/>
            </a:stretch>
          </a:blipFill>
        </p:spPr>
        <p:txBody>
          <a:bodyPr wrap="square" lIns="0" tIns="0" rIns="0" bIns="0" rtlCol="0"/>
          <a:lstStyle/>
          <a:p>
            <a:endParaRPr/>
          </a:p>
        </p:txBody>
      </p:sp>
      <p:sp>
        <p:nvSpPr>
          <p:cNvPr id="75" name="object 75"/>
          <p:cNvSpPr/>
          <p:nvPr/>
        </p:nvSpPr>
        <p:spPr>
          <a:xfrm>
            <a:off x="6128003" y="4550536"/>
            <a:ext cx="319405" cy="212979"/>
          </a:xfrm>
          <a:prstGeom prst="rect">
            <a:avLst/>
          </a:prstGeom>
          <a:blipFill>
            <a:blip r:embed="rId75" cstate="print"/>
            <a:stretch>
              <a:fillRect/>
            </a:stretch>
          </a:blipFill>
        </p:spPr>
        <p:txBody>
          <a:bodyPr wrap="square" lIns="0" tIns="0" rIns="0" bIns="0" rtlCol="0"/>
          <a:lstStyle/>
          <a:p>
            <a:endParaRPr/>
          </a:p>
        </p:txBody>
      </p:sp>
      <p:sp>
        <p:nvSpPr>
          <p:cNvPr id="76" name="object 76"/>
          <p:cNvSpPr/>
          <p:nvPr/>
        </p:nvSpPr>
        <p:spPr>
          <a:xfrm>
            <a:off x="6495160" y="4730796"/>
            <a:ext cx="29288" cy="29290"/>
          </a:xfrm>
          <a:prstGeom prst="rect">
            <a:avLst/>
          </a:prstGeom>
          <a:blipFill>
            <a:blip r:embed="rId76" cstate="print"/>
            <a:stretch>
              <a:fillRect/>
            </a:stretch>
          </a:blipFill>
        </p:spPr>
        <p:txBody>
          <a:bodyPr wrap="square" lIns="0" tIns="0" rIns="0" bIns="0" rtlCol="0"/>
          <a:lstStyle/>
          <a:p>
            <a:endParaRPr/>
          </a:p>
        </p:txBody>
      </p:sp>
      <p:sp>
        <p:nvSpPr>
          <p:cNvPr id="77" name="object 77"/>
          <p:cNvSpPr txBox="1">
            <a:spLocks noGrp="1"/>
          </p:cNvSpPr>
          <p:nvPr>
            <p:ph type="title"/>
          </p:nvPr>
        </p:nvSpPr>
        <p:spPr>
          <a:xfrm>
            <a:off x="1058062" y="5031994"/>
            <a:ext cx="10220960" cy="1366520"/>
          </a:xfrm>
          <a:prstGeom prst="rect">
            <a:avLst/>
          </a:prstGeom>
        </p:spPr>
        <p:txBody>
          <a:bodyPr vert="horz" wrap="square" lIns="0" tIns="12065" rIns="0" bIns="0" rtlCol="0">
            <a:spAutoFit/>
          </a:bodyPr>
          <a:lstStyle/>
          <a:p>
            <a:pPr marL="12700" marR="5080" algn="just">
              <a:lnSpc>
                <a:spcPct val="100000"/>
              </a:lnSpc>
              <a:spcBef>
                <a:spcPts val="95"/>
              </a:spcBef>
            </a:pPr>
            <a:r>
              <a:rPr sz="2200" b="1" spc="-10" dirty="0">
                <a:solidFill>
                  <a:srgbClr val="FFFF00"/>
                </a:solidFill>
                <a:latin typeface="Arial"/>
                <a:cs typeface="Arial"/>
              </a:rPr>
              <a:t>USECASE: </a:t>
            </a:r>
            <a:r>
              <a:rPr sz="2200" b="1" spc="-5" dirty="0">
                <a:latin typeface="Arial"/>
                <a:cs typeface="Arial"/>
              </a:rPr>
              <a:t>A large enterprise has </a:t>
            </a:r>
            <a:r>
              <a:rPr sz="2200" b="1" dirty="0">
                <a:latin typeface="Arial"/>
                <a:cs typeface="Arial"/>
              </a:rPr>
              <a:t>highly sensitive customer </a:t>
            </a:r>
            <a:r>
              <a:rPr sz="2200" b="1" spc="-5" dirty="0">
                <a:latin typeface="Arial"/>
                <a:cs typeface="Arial"/>
              </a:rPr>
              <a:t>data </a:t>
            </a:r>
            <a:r>
              <a:rPr sz="2200" b="1" dirty="0">
                <a:latin typeface="Arial"/>
                <a:cs typeface="Arial"/>
              </a:rPr>
              <a:t>which </a:t>
            </a:r>
            <a:r>
              <a:rPr sz="2200" b="1" spc="-5" dirty="0">
                <a:latin typeface="Arial"/>
                <a:cs typeface="Arial"/>
              </a:rPr>
              <a:t>is  stored </a:t>
            </a:r>
            <a:r>
              <a:rPr sz="2200" b="1" dirty="0">
                <a:latin typeface="Arial"/>
                <a:cs typeface="Arial"/>
              </a:rPr>
              <a:t>in </a:t>
            </a:r>
            <a:r>
              <a:rPr sz="2200" b="1" spc="-5" dirty="0">
                <a:latin typeface="Arial"/>
                <a:cs typeface="Arial"/>
              </a:rPr>
              <a:t>several Amazon S3 </a:t>
            </a:r>
            <a:r>
              <a:rPr sz="2200" b="1" dirty="0">
                <a:latin typeface="Arial"/>
                <a:cs typeface="Arial"/>
              </a:rPr>
              <a:t>buckets. Which </a:t>
            </a:r>
            <a:r>
              <a:rPr sz="2200" b="1" spc="-5" dirty="0">
                <a:latin typeface="Arial"/>
                <a:cs typeface="Arial"/>
              </a:rPr>
              <a:t>of the features </a:t>
            </a:r>
            <a:r>
              <a:rPr sz="2200" b="1" dirty="0">
                <a:latin typeface="Arial"/>
                <a:cs typeface="Arial"/>
              </a:rPr>
              <a:t>should </a:t>
            </a:r>
            <a:r>
              <a:rPr sz="2200" b="1" spc="-5" dirty="0">
                <a:latin typeface="Arial"/>
                <a:cs typeface="Arial"/>
              </a:rPr>
              <a:t>be  enabled to detect unauthorized access to the</a:t>
            </a:r>
            <a:r>
              <a:rPr sz="2200" b="1" spc="180" dirty="0">
                <a:latin typeface="Arial"/>
                <a:cs typeface="Arial"/>
              </a:rPr>
              <a:t> </a:t>
            </a:r>
            <a:r>
              <a:rPr sz="2200" b="1" spc="-5" dirty="0">
                <a:latin typeface="Arial"/>
                <a:cs typeface="Arial"/>
              </a:rPr>
              <a:t>buckets?</a:t>
            </a:r>
            <a:endParaRPr sz="2200">
              <a:latin typeface="Arial"/>
              <a:cs typeface="Arial"/>
            </a:endParaRPr>
          </a:p>
          <a:p>
            <a:pPr marL="12700" algn="just">
              <a:lnSpc>
                <a:spcPct val="100000"/>
              </a:lnSpc>
            </a:pPr>
            <a:r>
              <a:rPr sz="2200" b="1" spc="-5" dirty="0">
                <a:solidFill>
                  <a:srgbClr val="FFFF00"/>
                </a:solidFill>
                <a:latin typeface="Arial"/>
                <a:cs typeface="Arial"/>
              </a:rPr>
              <a:t>Solution : Enable Amazon </a:t>
            </a:r>
            <a:r>
              <a:rPr sz="2200" b="1" spc="-10" dirty="0">
                <a:solidFill>
                  <a:srgbClr val="FFFF00"/>
                </a:solidFill>
                <a:latin typeface="Arial"/>
                <a:cs typeface="Arial"/>
              </a:rPr>
              <a:t>S3 </a:t>
            </a:r>
            <a:r>
              <a:rPr sz="2200" b="1" spc="-5" dirty="0">
                <a:solidFill>
                  <a:srgbClr val="FFFF00"/>
                </a:solidFill>
                <a:latin typeface="Arial"/>
                <a:cs typeface="Arial"/>
              </a:rPr>
              <a:t>server access</a:t>
            </a:r>
            <a:r>
              <a:rPr sz="2200" b="1" spc="30" dirty="0">
                <a:solidFill>
                  <a:srgbClr val="FFFF00"/>
                </a:solidFill>
                <a:latin typeface="Arial"/>
                <a:cs typeface="Arial"/>
              </a:rPr>
              <a:t> </a:t>
            </a:r>
            <a:r>
              <a:rPr sz="2200" b="1" spc="-5" dirty="0">
                <a:solidFill>
                  <a:srgbClr val="FFFF00"/>
                </a:solidFill>
                <a:latin typeface="Arial"/>
                <a:cs typeface="Arial"/>
              </a:rPr>
              <a:t>logs</a:t>
            </a:r>
            <a:endParaRPr sz="22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3066973" cy="50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22070" y="1902566"/>
            <a:ext cx="9852025" cy="2768600"/>
          </a:xfrm>
          <a:prstGeom prst="rect">
            <a:avLst/>
          </a:prstGeom>
        </p:spPr>
        <p:txBody>
          <a:bodyPr vert="horz" wrap="square" lIns="0" tIns="12065" rIns="0" bIns="0" rtlCol="0">
            <a:spAutoFit/>
          </a:bodyPr>
          <a:lstStyle/>
          <a:p>
            <a:pPr marL="12700" marR="5080" algn="just">
              <a:lnSpc>
                <a:spcPct val="150000"/>
              </a:lnSpc>
              <a:spcBef>
                <a:spcPts val="95"/>
              </a:spcBef>
            </a:pPr>
            <a:r>
              <a:rPr sz="2400" spc="-5" dirty="0">
                <a:latin typeface="Arial"/>
                <a:cs typeface="Arial"/>
              </a:rPr>
              <a:t>The Amazon S3 notification feature enables you </a:t>
            </a:r>
            <a:r>
              <a:rPr sz="2400" dirty="0">
                <a:latin typeface="Arial"/>
                <a:cs typeface="Arial"/>
              </a:rPr>
              <a:t>to </a:t>
            </a:r>
            <a:r>
              <a:rPr sz="2400" spc="-5" dirty="0">
                <a:latin typeface="Arial"/>
                <a:cs typeface="Arial"/>
              </a:rPr>
              <a:t>receive notifications  </a:t>
            </a:r>
            <a:r>
              <a:rPr sz="2400" dirty="0">
                <a:latin typeface="Arial"/>
                <a:cs typeface="Arial"/>
              </a:rPr>
              <a:t>when certain </a:t>
            </a:r>
            <a:r>
              <a:rPr sz="2400" spc="-5" dirty="0">
                <a:latin typeface="Arial"/>
                <a:cs typeface="Arial"/>
              </a:rPr>
              <a:t>events happen in your bucket. </a:t>
            </a:r>
            <a:r>
              <a:rPr sz="2400" spc="-135" dirty="0">
                <a:latin typeface="Arial"/>
                <a:cs typeface="Arial"/>
              </a:rPr>
              <a:t>To </a:t>
            </a:r>
            <a:r>
              <a:rPr sz="2400" spc="-5" dirty="0">
                <a:latin typeface="Arial"/>
                <a:cs typeface="Arial"/>
              </a:rPr>
              <a:t>enable </a:t>
            </a:r>
            <a:r>
              <a:rPr sz="2400" dirty="0">
                <a:latin typeface="Arial"/>
                <a:cs typeface="Arial"/>
              </a:rPr>
              <a:t>notifications, you  must first </a:t>
            </a:r>
            <a:r>
              <a:rPr sz="2400" spc="-5" dirty="0">
                <a:latin typeface="Arial"/>
                <a:cs typeface="Arial"/>
              </a:rPr>
              <a:t>add a notification </a:t>
            </a:r>
            <a:r>
              <a:rPr sz="2400" dirty="0">
                <a:latin typeface="Arial"/>
                <a:cs typeface="Arial"/>
              </a:rPr>
              <a:t>configuration identifying the events </a:t>
            </a:r>
            <a:r>
              <a:rPr sz="2400" spc="-5" dirty="0">
                <a:latin typeface="Arial"/>
                <a:cs typeface="Arial"/>
              </a:rPr>
              <a:t>you want  Amazon S3 </a:t>
            </a:r>
            <a:r>
              <a:rPr sz="2400" dirty="0">
                <a:latin typeface="Arial"/>
                <a:cs typeface="Arial"/>
              </a:rPr>
              <a:t>to </a:t>
            </a:r>
            <a:r>
              <a:rPr sz="2400" spc="-5" dirty="0">
                <a:latin typeface="Arial"/>
                <a:cs typeface="Arial"/>
              </a:rPr>
              <a:t>publish, and </a:t>
            </a:r>
            <a:r>
              <a:rPr sz="2400" dirty="0">
                <a:latin typeface="Arial"/>
                <a:cs typeface="Arial"/>
              </a:rPr>
              <a:t>the destinations </a:t>
            </a:r>
            <a:r>
              <a:rPr sz="2400" spc="-5" dirty="0">
                <a:latin typeface="Arial"/>
                <a:cs typeface="Arial"/>
              </a:rPr>
              <a:t>where you want Amazon S3  </a:t>
            </a:r>
            <a:r>
              <a:rPr sz="2400" dirty="0">
                <a:latin typeface="Arial"/>
                <a:cs typeface="Arial"/>
              </a:rPr>
              <a:t>to </a:t>
            </a:r>
            <a:r>
              <a:rPr sz="2400" spc="-5" dirty="0">
                <a:latin typeface="Arial"/>
                <a:cs typeface="Arial"/>
              </a:rPr>
              <a:t>send </a:t>
            </a:r>
            <a:r>
              <a:rPr sz="2400" dirty="0">
                <a:latin typeface="Arial"/>
                <a:cs typeface="Arial"/>
              </a:rPr>
              <a:t>the </a:t>
            </a:r>
            <a:r>
              <a:rPr sz="2400" spc="-5" dirty="0">
                <a:latin typeface="Arial"/>
                <a:cs typeface="Arial"/>
              </a:rPr>
              <a:t>event notifications.</a:t>
            </a:r>
            <a:endParaRPr sz="24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0011" y="378333"/>
            <a:ext cx="6802755" cy="64363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87095" y="1028827"/>
            <a:ext cx="10303510" cy="1489075"/>
          </a:xfrm>
          <a:prstGeom prst="rect">
            <a:avLst/>
          </a:prstGeom>
        </p:spPr>
        <p:txBody>
          <a:bodyPr vert="horz" wrap="square" lIns="0" tIns="12700" rIns="0" bIns="0" rtlCol="0">
            <a:spAutoFit/>
          </a:bodyPr>
          <a:lstStyle/>
          <a:p>
            <a:pPr marL="12700" marR="280670">
              <a:lnSpc>
                <a:spcPct val="100000"/>
              </a:lnSpc>
              <a:spcBef>
                <a:spcPts val="100"/>
              </a:spcBef>
            </a:pPr>
            <a:r>
              <a:rPr sz="2400" spc="-5" dirty="0">
                <a:latin typeface="Arial"/>
                <a:cs typeface="Arial"/>
              </a:rPr>
              <a:t>Lifecycle configuration enables you </a:t>
            </a:r>
            <a:r>
              <a:rPr sz="2400" dirty="0">
                <a:latin typeface="Arial"/>
                <a:cs typeface="Arial"/>
              </a:rPr>
              <a:t>to </a:t>
            </a:r>
            <a:r>
              <a:rPr sz="2400" spc="-5" dirty="0">
                <a:latin typeface="Arial"/>
                <a:cs typeface="Arial"/>
              </a:rPr>
              <a:t>specify </a:t>
            </a:r>
            <a:r>
              <a:rPr sz="2400" dirty="0">
                <a:latin typeface="Arial"/>
                <a:cs typeface="Arial"/>
              </a:rPr>
              <a:t>the </a:t>
            </a:r>
            <a:r>
              <a:rPr sz="2400" spc="-5" dirty="0">
                <a:latin typeface="Arial"/>
                <a:cs typeface="Arial"/>
              </a:rPr>
              <a:t>lifecycle management </a:t>
            </a:r>
            <a:r>
              <a:rPr sz="2400" dirty="0">
                <a:latin typeface="Arial"/>
                <a:cs typeface="Arial"/>
              </a:rPr>
              <a:t>of  </a:t>
            </a:r>
            <a:r>
              <a:rPr sz="2400" spc="-5" dirty="0">
                <a:latin typeface="Arial"/>
                <a:cs typeface="Arial"/>
              </a:rPr>
              <a:t>objects in a </a:t>
            </a:r>
            <a:r>
              <a:rPr sz="2400" dirty="0">
                <a:latin typeface="Arial"/>
                <a:cs typeface="Arial"/>
              </a:rPr>
              <a:t>bucket. The </a:t>
            </a:r>
            <a:r>
              <a:rPr sz="2400" spc="-5" dirty="0">
                <a:latin typeface="Arial"/>
                <a:cs typeface="Arial"/>
              </a:rPr>
              <a:t>configuration is a </a:t>
            </a:r>
            <a:r>
              <a:rPr sz="2400" dirty="0">
                <a:latin typeface="Arial"/>
                <a:cs typeface="Arial"/>
              </a:rPr>
              <a:t>set of </a:t>
            </a:r>
            <a:r>
              <a:rPr sz="2400" spc="-5" dirty="0">
                <a:latin typeface="Arial"/>
                <a:cs typeface="Arial"/>
              </a:rPr>
              <a:t>one or </a:t>
            </a:r>
            <a:r>
              <a:rPr sz="2400" dirty="0">
                <a:latin typeface="Arial"/>
                <a:cs typeface="Arial"/>
              </a:rPr>
              <a:t>more </a:t>
            </a:r>
            <a:r>
              <a:rPr sz="2400" spc="-5" dirty="0">
                <a:latin typeface="Arial"/>
                <a:cs typeface="Arial"/>
              </a:rPr>
              <a:t>rules, where  each rule defines an action </a:t>
            </a:r>
            <a:r>
              <a:rPr sz="2400" dirty="0">
                <a:latin typeface="Arial"/>
                <a:cs typeface="Arial"/>
              </a:rPr>
              <a:t>for </a:t>
            </a:r>
            <a:r>
              <a:rPr sz="2400" spc="-5" dirty="0">
                <a:latin typeface="Arial"/>
                <a:cs typeface="Arial"/>
              </a:rPr>
              <a:t>Amazon S3 </a:t>
            </a:r>
            <a:r>
              <a:rPr sz="2400" dirty="0">
                <a:latin typeface="Arial"/>
                <a:cs typeface="Arial"/>
              </a:rPr>
              <a:t>to </a:t>
            </a:r>
            <a:r>
              <a:rPr sz="2400" spc="-5" dirty="0">
                <a:latin typeface="Arial"/>
                <a:cs typeface="Arial"/>
              </a:rPr>
              <a:t>apply </a:t>
            </a:r>
            <a:r>
              <a:rPr sz="2400" dirty="0">
                <a:latin typeface="Arial"/>
                <a:cs typeface="Arial"/>
              </a:rPr>
              <a:t>to </a:t>
            </a:r>
            <a:r>
              <a:rPr sz="2400" spc="-5" dirty="0">
                <a:latin typeface="Arial"/>
                <a:cs typeface="Arial"/>
              </a:rPr>
              <a:t>a group </a:t>
            </a:r>
            <a:r>
              <a:rPr sz="2400" dirty="0">
                <a:latin typeface="Arial"/>
                <a:cs typeface="Arial"/>
              </a:rPr>
              <a:t>of</a:t>
            </a:r>
            <a:r>
              <a:rPr sz="2400" spc="-40" dirty="0">
                <a:latin typeface="Arial"/>
                <a:cs typeface="Arial"/>
              </a:rPr>
              <a:t> </a:t>
            </a:r>
            <a:r>
              <a:rPr sz="2400" dirty="0">
                <a:latin typeface="Arial"/>
                <a:cs typeface="Arial"/>
              </a:rPr>
              <a:t>objects.</a:t>
            </a:r>
            <a:endParaRPr sz="2400">
              <a:latin typeface="Arial"/>
              <a:cs typeface="Arial"/>
            </a:endParaRPr>
          </a:p>
          <a:p>
            <a:pPr marL="12700">
              <a:lnSpc>
                <a:spcPct val="100000"/>
              </a:lnSpc>
            </a:pPr>
            <a:r>
              <a:rPr sz="2400" spc="-5" dirty="0">
                <a:latin typeface="Arial"/>
                <a:cs typeface="Arial"/>
              </a:rPr>
              <a:t>These actions can be classified as </a:t>
            </a:r>
            <a:r>
              <a:rPr sz="2400" spc="-10" dirty="0">
                <a:latin typeface="Arial"/>
                <a:cs typeface="Arial"/>
              </a:rPr>
              <a:t>Transition </a:t>
            </a:r>
            <a:r>
              <a:rPr sz="2400" spc="-5" dirty="0">
                <a:latin typeface="Arial"/>
                <a:cs typeface="Arial"/>
              </a:rPr>
              <a:t>actions and Expiration</a:t>
            </a:r>
            <a:r>
              <a:rPr sz="2400" spc="210" dirty="0">
                <a:latin typeface="Arial"/>
                <a:cs typeface="Arial"/>
              </a:rPr>
              <a:t> </a:t>
            </a:r>
            <a:r>
              <a:rPr sz="2400" dirty="0">
                <a:latin typeface="Arial"/>
                <a:cs typeface="Arial"/>
              </a:rPr>
              <a:t>actions.</a:t>
            </a:r>
            <a:endParaRPr sz="2400">
              <a:latin typeface="Arial"/>
              <a:cs typeface="Arial"/>
            </a:endParaRPr>
          </a:p>
        </p:txBody>
      </p:sp>
      <p:sp>
        <p:nvSpPr>
          <p:cNvPr id="4" name="object 4"/>
          <p:cNvSpPr txBox="1"/>
          <p:nvPr/>
        </p:nvSpPr>
        <p:spPr>
          <a:xfrm>
            <a:off x="787095" y="2598800"/>
            <a:ext cx="10958830" cy="4049395"/>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FFFFFF"/>
                </a:solidFill>
                <a:latin typeface="Arial"/>
                <a:cs typeface="Arial"/>
              </a:rPr>
              <a:t>Example:</a:t>
            </a:r>
            <a:endParaRPr sz="2200">
              <a:latin typeface="Arial"/>
              <a:cs typeface="Arial"/>
            </a:endParaRPr>
          </a:p>
          <a:p>
            <a:pPr marL="355600" marR="5080" indent="-342900" algn="just">
              <a:lnSpc>
                <a:spcPct val="100000"/>
              </a:lnSpc>
              <a:buChar char="•"/>
              <a:tabLst>
                <a:tab pos="355600" algn="l"/>
              </a:tabLst>
            </a:pPr>
            <a:r>
              <a:rPr sz="2200" spc="-5" dirty="0">
                <a:solidFill>
                  <a:srgbClr val="FFFFFF"/>
                </a:solidFill>
                <a:latin typeface="Arial"/>
                <a:cs typeface="Arial"/>
              </a:rPr>
              <a:t>If you are </a:t>
            </a:r>
            <a:r>
              <a:rPr sz="2200" dirty="0">
                <a:solidFill>
                  <a:srgbClr val="FFFFFF"/>
                </a:solidFill>
                <a:latin typeface="Arial"/>
                <a:cs typeface="Arial"/>
              </a:rPr>
              <a:t>uploading </a:t>
            </a:r>
            <a:r>
              <a:rPr sz="2200" spc="-5" dirty="0">
                <a:solidFill>
                  <a:srgbClr val="FFFFFF"/>
                </a:solidFill>
                <a:latin typeface="Arial"/>
                <a:cs typeface="Arial"/>
              </a:rPr>
              <a:t>periodic logs </a:t>
            </a:r>
            <a:r>
              <a:rPr sz="2200" spc="-10" dirty="0">
                <a:solidFill>
                  <a:srgbClr val="FFFFFF"/>
                </a:solidFill>
                <a:latin typeface="Arial"/>
                <a:cs typeface="Arial"/>
              </a:rPr>
              <a:t>to </a:t>
            </a:r>
            <a:r>
              <a:rPr sz="2200" spc="-5" dirty="0">
                <a:solidFill>
                  <a:srgbClr val="FFFFFF"/>
                </a:solidFill>
                <a:latin typeface="Arial"/>
                <a:cs typeface="Arial"/>
              </a:rPr>
              <a:t>your bucket, your </a:t>
            </a:r>
            <a:r>
              <a:rPr sz="2200" dirty="0">
                <a:solidFill>
                  <a:srgbClr val="FFFFFF"/>
                </a:solidFill>
                <a:latin typeface="Arial"/>
                <a:cs typeface="Arial"/>
              </a:rPr>
              <a:t>application </a:t>
            </a:r>
            <a:r>
              <a:rPr sz="2200" spc="-5" dirty="0">
                <a:solidFill>
                  <a:srgbClr val="FFFFFF"/>
                </a:solidFill>
                <a:latin typeface="Arial"/>
                <a:cs typeface="Arial"/>
              </a:rPr>
              <a:t>might need </a:t>
            </a:r>
            <a:r>
              <a:rPr sz="2200" dirty="0">
                <a:solidFill>
                  <a:srgbClr val="FFFFFF"/>
                </a:solidFill>
                <a:latin typeface="Arial"/>
                <a:cs typeface="Arial"/>
              </a:rPr>
              <a:t>these  </a:t>
            </a:r>
            <a:r>
              <a:rPr sz="2200" spc="-5" dirty="0">
                <a:solidFill>
                  <a:srgbClr val="FFFFFF"/>
                </a:solidFill>
                <a:latin typeface="Arial"/>
                <a:cs typeface="Arial"/>
              </a:rPr>
              <a:t>logs for a week </a:t>
            </a:r>
            <a:r>
              <a:rPr sz="2200" dirty="0">
                <a:solidFill>
                  <a:srgbClr val="FFFFFF"/>
                </a:solidFill>
                <a:latin typeface="Arial"/>
                <a:cs typeface="Arial"/>
              </a:rPr>
              <a:t>or </a:t>
            </a:r>
            <a:r>
              <a:rPr sz="2200" spc="-5" dirty="0">
                <a:solidFill>
                  <a:srgbClr val="FFFFFF"/>
                </a:solidFill>
                <a:latin typeface="Arial"/>
                <a:cs typeface="Arial"/>
              </a:rPr>
              <a:t>a month after creation, and after </a:t>
            </a:r>
            <a:r>
              <a:rPr sz="2200" dirty="0">
                <a:solidFill>
                  <a:srgbClr val="FFFFFF"/>
                </a:solidFill>
                <a:latin typeface="Arial"/>
                <a:cs typeface="Arial"/>
              </a:rPr>
              <a:t>that </a:t>
            </a:r>
            <a:r>
              <a:rPr sz="2200" spc="-5" dirty="0">
                <a:solidFill>
                  <a:srgbClr val="FFFFFF"/>
                </a:solidFill>
                <a:latin typeface="Arial"/>
                <a:cs typeface="Arial"/>
              </a:rPr>
              <a:t>you might want to </a:t>
            </a:r>
            <a:r>
              <a:rPr sz="2200" dirty="0">
                <a:solidFill>
                  <a:srgbClr val="FFFFFF"/>
                </a:solidFill>
                <a:latin typeface="Arial"/>
                <a:cs typeface="Arial"/>
              </a:rPr>
              <a:t>delete  </a:t>
            </a:r>
            <a:r>
              <a:rPr sz="2200" spc="-5" dirty="0">
                <a:solidFill>
                  <a:srgbClr val="FFFFFF"/>
                </a:solidFill>
                <a:latin typeface="Arial"/>
                <a:cs typeface="Arial"/>
              </a:rPr>
              <a:t>them.</a:t>
            </a:r>
            <a:endParaRPr sz="2200">
              <a:latin typeface="Arial"/>
              <a:cs typeface="Arial"/>
            </a:endParaRPr>
          </a:p>
          <a:p>
            <a:pPr marL="355600" marR="6350" indent="-342900" algn="just">
              <a:lnSpc>
                <a:spcPct val="100000"/>
              </a:lnSpc>
              <a:spcBef>
                <a:spcPts val="5"/>
              </a:spcBef>
              <a:buChar char="•"/>
              <a:tabLst>
                <a:tab pos="355600" algn="l"/>
              </a:tabLst>
            </a:pPr>
            <a:r>
              <a:rPr sz="2200" spc="-5" dirty="0">
                <a:solidFill>
                  <a:srgbClr val="FFFFFF"/>
                </a:solidFill>
                <a:latin typeface="Arial"/>
                <a:cs typeface="Arial"/>
              </a:rPr>
              <a:t>Some documents </a:t>
            </a:r>
            <a:r>
              <a:rPr sz="2200" dirty="0">
                <a:solidFill>
                  <a:srgbClr val="FFFFFF"/>
                </a:solidFill>
                <a:latin typeface="Arial"/>
                <a:cs typeface="Arial"/>
              </a:rPr>
              <a:t>are </a:t>
            </a:r>
            <a:r>
              <a:rPr sz="2200" spc="-5" dirty="0">
                <a:solidFill>
                  <a:srgbClr val="FFFFFF"/>
                </a:solidFill>
                <a:latin typeface="Arial"/>
                <a:cs typeface="Arial"/>
              </a:rPr>
              <a:t>frequently </a:t>
            </a:r>
            <a:r>
              <a:rPr sz="2200" dirty="0">
                <a:solidFill>
                  <a:srgbClr val="FFFFFF"/>
                </a:solidFill>
                <a:latin typeface="Arial"/>
                <a:cs typeface="Arial"/>
              </a:rPr>
              <a:t>accessed </a:t>
            </a:r>
            <a:r>
              <a:rPr sz="2200" spc="-5" dirty="0">
                <a:solidFill>
                  <a:srgbClr val="FFFFFF"/>
                </a:solidFill>
                <a:latin typeface="Arial"/>
                <a:cs typeface="Arial"/>
              </a:rPr>
              <a:t>for a limited </a:t>
            </a:r>
            <a:r>
              <a:rPr sz="2200" dirty="0">
                <a:solidFill>
                  <a:srgbClr val="FFFFFF"/>
                </a:solidFill>
                <a:latin typeface="Arial"/>
                <a:cs typeface="Arial"/>
              </a:rPr>
              <a:t>period </a:t>
            </a:r>
            <a:r>
              <a:rPr sz="2200" spc="-5" dirty="0">
                <a:solidFill>
                  <a:srgbClr val="FFFFFF"/>
                </a:solidFill>
                <a:latin typeface="Arial"/>
                <a:cs typeface="Arial"/>
              </a:rPr>
              <a:t>of </a:t>
            </a:r>
            <a:r>
              <a:rPr sz="2200" dirty="0">
                <a:solidFill>
                  <a:srgbClr val="FFFFFF"/>
                </a:solidFill>
                <a:latin typeface="Arial"/>
                <a:cs typeface="Arial"/>
              </a:rPr>
              <a:t>time. </a:t>
            </a:r>
            <a:r>
              <a:rPr sz="2200" spc="-5" dirty="0">
                <a:solidFill>
                  <a:srgbClr val="FFFFFF"/>
                </a:solidFill>
                <a:latin typeface="Arial"/>
                <a:cs typeface="Arial"/>
              </a:rPr>
              <a:t>After </a:t>
            </a:r>
            <a:r>
              <a:rPr sz="2200" dirty="0">
                <a:solidFill>
                  <a:srgbClr val="FFFFFF"/>
                </a:solidFill>
                <a:latin typeface="Arial"/>
                <a:cs typeface="Arial"/>
              </a:rPr>
              <a:t>that,  these </a:t>
            </a:r>
            <a:r>
              <a:rPr sz="2200" spc="-5" dirty="0">
                <a:solidFill>
                  <a:srgbClr val="FFFFFF"/>
                </a:solidFill>
                <a:latin typeface="Arial"/>
                <a:cs typeface="Arial"/>
              </a:rPr>
              <a:t>documents </a:t>
            </a:r>
            <a:r>
              <a:rPr sz="2200" dirty="0">
                <a:solidFill>
                  <a:srgbClr val="FFFFFF"/>
                </a:solidFill>
                <a:latin typeface="Arial"/>
                <a:cs typeface="Arial"/>
              </a:rPr>
              <a:t>are less </a:t>
            </a:r>
            <a:r>
              <a:rPr sz="2200" spc="-5" dirty="0">
                <a:solidFill>
                  <a:srgbClr val="FFFFFF"/>
                </a:solidFill>
                <a:latin typeface="Arial"/>
                <a:cs typeface="Arial"/>
              </a:rPr>
              <a:t>frequently accessed. Over </a:t>
            </a:r>
            <a:r>
              <a:rPr sz="2200" dirty="0">
                <a:solidFill>
                  <a:srgbClr val="FFFFFF"/>
                </a:solidFill>
                <a:latin typeface="Arial"/>
                <a:cs typeface="Arial"/>
              </a:rPr>
              <a:t>time, </a:t>
            </a:r>
            <a:r>
              <a:rPr sz="2200" spc="-5" dirty="0">
                <a:solidFill>
                  <a:srgbClr val="FFFFFF"/>
                </a:solidFill>
                <a:latin typeface="Arial"/>
                <a:cs typeface="Arial"/>
              </a:rPr>
              <a:t>you </a:t>
            </a:r>
            <a:r>
              <a:rPr sz="2200" dirty="0">
                <a:solidFill>
                  <a:srgbClr val="FFFFFF"/>
                </a:solidFill>
                <a:latin typeface="Arial"/>
                <a:cs typeface="Arial"/>
              </a:rPr>
              <a:t>might </a:t>
            </a:r>
            <a:r>
              <a:rPr sz="2200" spc="-5" dirty="0">
                <a:solidFill>
                  <a:srgbClr val="FFFFFF"/>
                </a:solidFill>
                <a:latin typeface="Arial"/>
                <a:cs typeface="Arial"/>
              </a:rPr>
              <a:t>not need </a:t>
            </a:r>
            <a:r>
              <a:rPr sz="2200" dirty="0">
                <a:solidFill>
                  <a:srgbClr val="FFFFFF"/>
                </a:solidFill>
                <a:latin typeface="Arial"/>
                <a:cs typeface="Arial"/>
              </a:rPr>
              <a:t>real-  </a:t>
            </a:r>
            <a:r>
              <a:rPr sz="2200" spc="-5" dirty="0">
                <a:solidFill>
                  <a:srgbClr val="FFFFFF"/>
                </a:solidFill>
                <a:latin typeface="Arial"/>
                <a:cs typeface="Arial"/>
              </a:rPr>
              <a:t>time access to these objects, but your organization or regulations might require you  to archive them for a longer period </a:t>
            </a:r>
            <a:r>
              <a:rPr sz="2200" dirty="0">
                <a:solidFill>
                  <a:srgbClr val="FFFFFF"/>
                </a:solidFill>
                <a:latin typeface="Arial"/>
                <a:cs typeface="Arial"/>
              </a:rPr>
              <a:t>and </a:t>
            </a:r>
            <a:r>
              <a:rPr sz="2200" spc="-5" dirty="0">
                <a:solidFill>
                  <a:srgbClr val="FFFFFF"/>
                </a:solidFill>
                <a:latin typeface="Arial"/>
                <a:cs typeface="Arial"/>
              </a:rPr>
              <a:t>then optionally delete them</a:t>
            </a:r>
            <a:r>
              <a:rPr sz="2200" spc="200" dirty="0">
                <a:solidFill>
                  <a:srgbClr val="FFFFFF"/>
                </a:solidFill>
                <a:latin typeface="Arial"/>
                <a:cs typeface="Arial"/>
              </a:rPr>
              <a:t> </a:t>
            </a:r>
            <a:r>
              <a:rPr sz="2200" spc="-25" dirty="0">
                <a:solidFill>
                  <a:srgbClr val="FFFFFF"/>
                </a:solidFill>
                <a:latin typeface="Arial"/>
                <a:cs typeface="Arial"/>
              </a:rPr>
              <a:t>later.</a:t>
            </a:r>
            <a:endParaRPr sz="2200">
              <a:latin typeface="Arial"/>
              <a:cs typeface="Arial"/>
            </a:endParaRPr>
          </a:p>
          <a:p>
            <a:pPr marL="355600" marR="5080" indent="-342900" algn="just">
              <a:lnSpc>
                <a:spcPct val="100000"/>
              </a:lnSpc>
              <a:buChar char="•"/>
              <a:tabLst>
                <a:tab pos="355600" algn="l"/>
              </a:tabLst>
            </a:pPr>
            <a:r>
              <a:rPr sz="2200" spc="-75" dirty="0">
                <a:solidFill>
                  <a:srgbClr val="FFFFFF"/>
                </a:solidFill>
                <a:latin typeface="Arial"/>
                <a:cs typeface="Arial"/>
              </a:rPr>
              <a:t>You </a:t>
            </a:r>
            <a:r>
              <a:rPr sz="2200" spc="-5" dirty="0">
                <a:solidFill>
                  <a:srgbClr val="FFFFFF"/>
                </a:solidFill>
                <a:latin typeface="Arial"/>
                <a:cs typeface="Arial"/>
              </a:rPr>
              <a:t>might also </a:t>
            </a:r>
            <a:r>
              <a:rPr sz="2200" dirty="0">
                <a:solidFill>
                  <a:srgbClr val="FFFFFF"/>
                </a:solidFill>
                <a:latin typeface="Arial"/>
                <a:cs typeface="Arial"/>
              </a:rPr>
              <a:t>upload </a:t>
            </a:r>
            <a:r>
              <a:rPr sz="2200" spc="-5" dirty="0">
                <a:solidFill>
                  <a:srgbClr val="FFFFFF"/>
                </a:solidFill>
                <a:latin typeface="Arial"/>
                <a:cs typeface="Arial"/>
              </a:rPr>
              <a:t>some </a:t>
            </a:r>
            <a:r>
              <a:rPr sz="2200" dirty="0">
                <a:solidFill>
                  <a:srgbClr val="FFFFFF"/>
                </a:solidFill>
                <a:latin typeface="Arial"/>
                <a:cs typeface="Arial"/>
              </a:rPr>
              <a:t>types </a:t>
            </a:r>
            <a:r>
              <a:rPr sz="2200" spc="-5" dirty="0">
                <a:solidFill>
                  <a:srgbClr val="FFFFFF"/>
                </a:solidFill>
                <a:latin typeface="Arial"/>
                <a:cs typeface="Arial"/>
              </a:rPr>
              <a:t>of data to Amazon </a:t>
            </a:r>
            <a:r>
              <a:rPr sz="2200" spc="-10" dirty="0">
                <a:solidFill>
                  <a:srgbClr val="FFFFFF"/>
                </a:solidFill>
                <a:latin typeface="Arial"/>
                <a:cs typeface="Arial"/>
              </a:rPr>
              <a:t>S3 </a:t>
            </a:r>
            <a:r>
              <a:rPr sz="2200" spc="-5" dirty="0">
                <a:solidFill>
                  <a:srgbClr val="FFFFFF"/>
                </a:solidFill>
                <a:latin typeface="Arial"/>
                <a:cs typeface="Arial"/>
              </a:rPr>
              <a:t>primarily for archival  </a:t>
            </a:r>
            <a:r>
              <a:rPr sz="2200" dirty="0">
                <a:solidFill>
                  <a:srgbClr val="FFFFFF"/>
                </a:solidFill>
                <a:latin typeface="Arial"/>
                <a:cs typeface="Arial"/>
              </a:rPr>
              <a:t>purposes, for </a:t>
            </a:r>
            <a:r>
              <a:rPr sz="2200" spc="-5" dirty="0">
                <a:solidFill>
                  <a:srgbClr val="FFFFFF"/>
                </a:solidFill>
                <a:latin typeface="Arial"/>
                <a:cs typeface="Arial"/>
              </a:rPr>
              <a:t>example digital media archives, financial and </a:t>
            </a:r>
            <a:r>
              <a:rPr sz="2200" dirty="0">
                <a:solidFill>
                  <a:srgbClr val="FFFFFF"/>
                </a:solidFill>
                <a:latin typeface="Arial"/>
                <a:cs typeface="Arial"/>
              </a:rPr>
              <a:t>healthcare </a:t>
            </a:r>
            <a:r>
              <a:rPr sz="2200" spc="-5" dirty="0">
                <a:solidFill>
                  <a:srgbClr val="FFFFFF"/>
                </a:solidFill>
                <a:latin typeface="Arial"/>
                <a:cs typeface="Arial"/>
              </a:rPr>
              <a:t>records, </a:t>
            </a:r>
            <a:r>
              <a:rPr sz="2200" dirty="0">
                <a:solidFill>
                  <a:srgbClr val="FFFFFF"/>
                </a:solidFill>
                <a:latin typeface="Arial"/>
                <a:cs typeface="Arial"/>
              </a:rPr>
              <a:t>raw  genomics sequence </a:t>
            </a:r>
            <a:r>
              <a:rPr sz="2200" spc="-5" dirty="0">
                <a:solidFill>
                  <a:srgbClr val="FFFFFF"/>
                </a:solidFill>
                <a:latin typeface="Arial"/>
                <a:cs typeface="Arial"/>
              </a:rPr>
              <a:t>data, long-term </a:t>
            </a:r>
            <a:r>
              <a:rPr sz="2200" dirty="0">
                <a:solidFill>
                  <a:srgbClr val="FFFFFF"/>
                </a:solidFill>
                <a:latin typeface="Arial"/>
                <a:cs typeface="Arial"/>
              </a:rPr>
              <a:t>database backups, </a:t>
            </a:r>
            <a:r>
              <a:rPr sz="2200" spc="-5" dirty="0">
                <a:solidFill>
                  <a:srgbClr val="FFFFFF"/>
                </a:solidFill>
                <a:latin typeface="Arial"/>
                <a:cs typeface="Arial"/>
              </a:rPr>
              <a:t>and data </a:t>
            </a:r>
            <a:r>
              <a:rPr sz="2200" dirty="0">
                <a:solidFill>
                  <a:srgbClr val="FFFFFF"/>
                </a:solidFill>
                <a:latin typeface="Arial"/>
                <a:cs typeface="Arial"/>
              </a:rPr>
              <a:t>that </a:t>
            </a:r>
            <a:r>
              <a:rPr sz="2200" spc="-5" dirty="0">
                <a:solidFill>
                  <a:srgbClr val="FFFFFF"/>
                </a:solidFill>
                <a:latin typeface="Arial"/>
                <a:cs typeface="Arial"/>
              </a:rPr>
              <a:t>must </a:t>
            </a:r>
            <a:r>
              <a:rPr sz="2200" spc="5" dirty="0">
                <a:solidFill>
                  <a:srgbClr val="FFFFFF"/>
                </a:solidFill>
                <a:latin typeface="Arial"/>
                <a:cs typeface="Arial"/>
              </a:rPr>
              <a:t>be  </a:t>
            </a:r>
            <a:r>
              <a:rPr sz="2200" spc="-5" dirty="0">
                <a:solidFill>
                  <a:srgbClr val="FFFFFF"/>
                </a:solidFill>
                <a:latin typeface="Arial"/>
                <a:cs typeface="Arial"/>
              </a:rPr>
              <a:t>retained for regulatory</a:t>
            </a:r>
            <a:r>
              <a:rPr sz="2200" spc="60" dirty="0">
                <a:solidFill>
                  <a:srgbClr val="FFFFFF"/>
                </a:solidFill>
                <a:latin typeface="Arial"/>
                <a:cs typeface="Arial"/>
              </a:rPr>
              <a:t> </a:t>
            </a:r>
            <a:r>
              <a:rPr sz="2200" spc="-5" dirty="0">
                <a:solidFill>
                  <a:srgbClr val="FFFFFF"/>
                </a:solidFill>
                <a:latin typeface="Arial"/>
                <a:cs typeface="Arial"/>
              </a:rPr>
              <a:t>compliance.</a:t>
            </a:r>
            <a:endParaRPr sz="22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41448" y="751840"/>
            <a:ext cx="2749423" cy="63525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109268" y="1716404"/>
            <a:ext cx="9282430" cy="4415790"/>
          </a:xfrm>
          <a:prstGeom prst="rect">
            <a:avLst/>
          </a:prstGeom>
        </p:spPr>
        <p:txBody>
          <a:bodyPr vert="horz" wrap="square" lIns="0" tIns="12700" rIns="0" bIns="0" rtlCol="0">
            <a:spAutoFit/>
          </a:bodyPr>
          <a:lstStyle/>
          <a:p>
            <a:pPr marL="299085" indent="-287020">
              <a:lnSpc>
                <a:spcPct val="100000"/>
              </a:lnSpc>
              <a:spcBef>
                <a:spcPts val="100"/>
              </a:spcBef>
              <a:buChar char="•"/>
              <a:tabLst>
                <a:tab pos="299085" algn="l"/>
                <a:tab pos="299720" algn="l"/>
              </a:tabLst>
            </a:pPr>
            <a:r>
              <a:rPr sz="2400" spc="-5" dirty="0">
                <a:solidFill>
                  <a:srgbClr val="FFFFFF"/>
                </a:solidFill>
                <a:latin typeface="Arial"/>
                <a:cs typeface="Arial"/>
              </a:rPr>
              <a:t>S3 inventory helps </a:t>
            </a:r>
            <a:r>
              <a:rPr sz="2400" dirty="0">
                <a:solidFill>
                  <a:srgbClr val="FFFFFF"/>
                </a:solidFill>
                <a:latin typeface="Arial"/>
                <a:cs typeface="Arial"/>
              </a:rPr>
              <a:t>to </a:t>
            </a:r>
            <a:r>
              <a:rPr sz="2400" spc="-5" dirty="0">
                <a:solidFill>
                  <a:srgbClr val="FFFFFF"/>
                </a:solidFill>
                <a:latin typeface="Arial"/>
                <a:cs typeface="Arial"/>
              </a:rPr>
              <a:t>manage your S3</a:t>
            </a:r>
            <a:r>
              <a:rPr sz="2400" spc="50" dirty="0">
                <a:solidFill>
                  <a:srgbClr val="FFFFFF"/>
                </a:solidFill>
                <a:latin typeface="Arial"/>
                <a:cs typeface="Arial"/>
              </a:rPr>
              <a:t> </a:t>
            </a:r>
            <a:r>
              <a:rPr sz="2400" spc="-5" dirty="0">
                <a:solidFill>
                  <a:srgbClr val="FFFFFF"/>
                </a:solidFill>
                <a:latin typeface="Arial"/>
                <a:cs typeface="Arial"/>
              </a:rPr>
              <a:t>Storage</a:t>
            </a:r>
            <a:endParaRPr sz="2400">
              <a:latin typeface="Arial"/>
              <a:cs typeface="Arial"/>
            </a:endParaRPr>
          </a:p>
          <a:p>
            <a:pPr marL="299085" marR="400685" indent="-287020">
              <a:lnSpc>
                <a:spcPct val="100000"/>
              </a:lnSpc>
              <a:buChar char="•"/>
              <a:tabLst>
                <a:tab pos="299085" algn="l"/>
                <a:tab pos="299720" algn="l"/>
              </a:tabLst>
            </a:pPr>
            <a:r>
              <a:rPr sz="2400" spc="-5" dirty="0">
                <a:solidFill>
                  <a:srgbClr val="FFFFFF"/>
                </a:solidFill>
                <a:latin typeface="Arial"/>
                <a:cs typeface="Arial"/>
              </a:rPr>
              <a:t>Audit and report </a:t>
            </a:r>
            <a:r>
              <a:rPr sz="2400" spc="-10" dirty="0">
                <a:solidFill>
                  <a:srgbClr val="FFFFFF"/>
                </a:solidFill>
                <a:latin typeface="Arial"/>
                <a:cs typeface="Arial"/>
              </a:rPr>
              <a:t>on </a:t>
            </a:r>
            <a:r>
              <a:rPr sz="2400" spc="-5" dirty="0">
                <a:solidFill>
                  <a:srgbClr val="FFFFFF"/>
                </a:solidFill>
                <a:latin typeface="Arial"/>
                <a:cs typeface="Arial"/>
              </a:rPr>
              <a:t>the replication and encryption </a:t>
            </a:r>
            <a:r>
              <a:rPr sz="2400" dirty="0">
                <a:solidFill>
                  <a:srgbClr val="FFFFFF"/>
                </a:solidFill>
                <a:latin typeface="Arial"/>
                <a:cs typeface="Arial"/>
              </a:rPr>
              <a:t>status of </a:t>
            </a:r>
            <a:r>
              <a:rPr sz="2400" spc="-5" dirty="0">
                <a:solidFill>
                  <a:srgbClr val="FFFFFF"/>
                </a:solidFill>
                <a:latin typeface="Arial"/>
                <a:cs typeface="Arial"/>
              </a:rPr>
              <a:t>your  objects</a:t>
            </a:r>
            <a:endParaRPr sz="2400">
              <a:latin typeface="Arial"/>
              <a:cs typeface="Arial"/>
            </a:endParaRPr>
          </a:p>
          <a:p>
            <a:pPr marL="299085" indent="-287020">
              <a:lnSpc>
                <a:spcPct val="100000"/>
              </a:lnSpc>
              <a:buChar char="•"/>
              <a:tabLst>
                <a:tab pos="299085" algn="l"/>
                <a:tab pos="299720" algn="l"/>
              </a:tabLst>
            </a:pPr>
            <a:r>
              <a:rPr sz="2400" spc="-5" dirty="0">
                <a:solidFill>
                  <a:srgbClr val="FFFFFF"/>
                </a:solidFill>
                <a:latin typeface="Arial"/>
                <a:cs typeface="Arial"/>
              </a:rPr>
              <a:t>Use cases:</a:t>
            </a:r>
            <a:endParaRPr sz="2400">
              <a:latin typeface="Arial"/>
              <a:cs typeface="Arial"/>
            </a:endParaRPr>
          </a:p>
          <a:p>
            <a:pPr marL="926465" lvl="1" indent="-457834">
              <a:lnSpc>
                <a:spcPct val="100000"/>
              </a:lnSpc>
              <a:buAutoNum type="arabicPeriod"/>
              <a:tabLst>
                <a:tab pos="926465" algn="l"/>
                <a:tab pos="927100" algn="l"/>
              </a:tabLst>
            </a:pPr>
            <a:r>
              <a:rPr sz="2400" spc="-5" dirty="0">
                <a:solidFill>
                  <a:srgbClr val="FFFFFF"/>
                </a:solidFill>
                <a:latin typeface="Arial"/>
                <a:cs typeface="Arial"/>
              </a:rPr>
              <a:t>Business</a:t>
            </a:r>
            <a:endParaRPr sz="2400">
              <a:latin typeface="Arial"/>
              <a:cs typeface="Arial"/>
            </a:endParaRPr>
          </a:p>
          <a:p>
            <a:pPr marL="926465" lvl="1" indent="-457834">
              <a:lnSpc>
                <a:spcPct val="100000"/>
              </a:lnSpc>
              <a:spcBef>
                <a:spcPts val="5"/>
              </a:spcBef>
              <a:buAutoNum type="arabicPeriod"/>
              <a:tabLst>
                <a:tab pos="926465" algn="l"/>
                <a:tab pos="927100" algn="l"/>
              </a:tabLst>
            </a:pPr>
            <a:r>
              <a:rPr sz="2400" spc="-5" dirty="0">
                <a:solidFill>
                  <a:srgbClr val="FFFFFF"/>
                </a:solidFill>
                <a:latin typeface="Arial"/>
                <a:cs typeface="Arial"/>
              </a:rPr>
              <a:t>Compliance</a:t>
            </a:r>
            <a:endParaRPr sz="2400">
              <a:latin typeface="Arial"/>
              <a:cs typeface="Arial"/>
            </a:endParaRPr>
          </a:p>
          <a:p>
            <a:pPr marL="926465" lvl="1" indent="-457834">
              <a:lnSpc>
                <a:spcPct val="100000"/>
              </a:lnSpc>
              <a:buAutoNum type="arabicPeriod"/>
              <a:tabLst>
                <a:tab pos="926465" algn="l"/>
                <a:tab pos="927100" algn="l"/>
              </a:tabLst>
            </a:pPr>
            <a:r>
              <a:rPr sz="2400" spc="-5" dirty="0">
                <a:solidFill>
                  <a:srgbClr val="FFFFFF"/>
                </a:solidFill>
                <a:latin typeface="Arial"/>
                <a:cs typeface="Arial"/>
              </a:rPr>
              <a:t>Regulatory</a:t>
            </a:r>
            <a:r>
              <a:rPr sz="2400" spc="25" dirty="0">
                <a:solidFill>
                  <a:srgbClr val="FFFFFF"/>
                </a:solidFill>
                <a:latin typeface="Arial"/>
                <a:cs typeface="Arial"/>
              </a:rPr>
              <a:t> </a:t>
            </a:r>
            <a:r>
              <a:rPr sz="2400" spc="-5" dirty="0">
                <a:solidFill>
                  <a:srgbClr val="FFFFFF"/>
                </a:solidFill>
                <a:latin typeface="Arial"/>
                <a:cs typeface="Arial"/>
              </a:rPr>
              <a:t>needs</a:t>
            </a:r>
            <a:endParaRPr sz="2400">
              <a:latin typeface="Arial"/>
              <a:cs typeface="Arial"/>
            </a:endParaRPr>
          </a:p>
          <a:p>
            <a:pPr marL="299085" marR="5080" indent="-287020">
              <a:lnSpc>
                <a:spcPct val="100000"/>
              </a:lnSpc>
              <a:buChar char="•"/>
              <a:tabLst>
                <a:tab pos="299085" algn="l"/>
                <a:tab pos="299720" algn="l"/>
              </a:tabLst>
            </a:pPr>
            <a:r>
              <a:rPr sz="2400" spc="-80" dirty="0">
                <a:solidFill>
                  <a:srgbClr val="FFFFFF"/>
                </a:solidFill>
                <a:latin typeface="Arial"/>
                <a:cs typeface="Arial"/>
              </a:rPr>
              <a:t>You </a:t>
            </a:r>
            <a:r>
              <a:rPr sz="2400" spc="-5" dirty="0">
                <a:solidFill>
                  <a:srgbClr val="FFFFFF"/>
                </a:solidFill>
                <a:latin typeface="Arial"/>
                <a:cs typeface="Arial"/>
              </a:rPr>
              <a:t>can query all </a:t>
            </a:r>
            <a:r>
              <a:rPr sz="2400" dirty="0">
                <a:solidFill>
                  <a:srgbClr val="FFFFFF"/>
                </a:solidFill>
                <a:latin typeface="Arial"/>
                <a:cs typeface="Arial"/>
              </a:rPr>
              <a:t>the </a:t>
            </a:r>
            <a:r>
              <a:rPr sz="2400" spc="-5" dirty="0">
                <a:solidFill>
                  <a:srgbClr val="FFFFFF"/>
                </a:solidFill>
                <a:latin typeface="Arial"/>
                <a:cs typeface="Arial"/>
              </a:rPr>
              <a:t>data using Amazon Athena, Redshift, Presto,  Hive, Spark,</a:t>
            </a:r>
            <a:r>
              <a:rPr sz="2400" spc="10" dirty="0">
                <a:solidFill>
                  <a:srgbClr val="FFFFFF"/>
                </a:solidFill>
                <a:latin typeface="Arial"/>
                <a:cs typeface="Arial"/>
              </a:rPr>
              <a:t> </a:t>
            </a:r>
            <a:r>
              <a:rPr sz="2400" dirty="0">
                <a:solidFill>
                  <a:srgbClr val="FFFFFF"/>
                </a:solidFill>
                <a:latin typeface="Arial"/>
                <a:cs typeface="Arial"/>
              </a:rPr>
              <a:t>etc.,</a:t>
            </a:r>
            <a:endParaRPr sz="2400">
              <a:latin typeface="Arial"/>
              <a:cs typeface="Arial"/>
            </a:endParaRPr>
          </a:p>
          <a:p>
            <a:pPr marL="299085" indent="-287020">
              <a:lnSpc>
                <a:spcPct val="100000"/>
              </a:lnSpc>
              <a:buChar char="•"/>
              <a:tabLst>
                <a:tab pos="299085" algn="l"/>
                <a:tab pos="299720" algn="l"/>
              </a:tabLst>
            </a:pPr>
            <a:r>
              <a:rPr sz="2400" spc="-80" dirty="0">
                <a:solidFill>
                  <a:srgbClr val="FFFFFF"/>
                </a:solidFill>
                <a:latin typeface="Arial"/>
                <a:cs typeface="Arial"/>
              </a:rPr>
              <a:t>You </a:t>
            </a:r>
            <a:r>
              <a:rPr sz="2400" spc="-5" dirty="0">
                <a:solidFill>
                  <a:srgbClr val="FFFFFF"/>
                </a:solidFill>
                <a:latin typeface="Arial"/>
                <a:cs typeface="Arial"/>
              </a:rPr>
              <a:t>can </a:t>
            </a:r>
            <a:r>
              <a:rPr sz="2400" dirty="0">
                <a:solidFill>
                  <a:srgbClr val="FFFFFF"/>
                </a:solidFill>
                <a:latin typeface="Arial"/>
                <a:cs typeface="Arial"/>
              </a:rPr>
              <a:t>set </a:t>
            </a:r>
            <a:r>
              <a:rPr sz="2400" spc="-5" dirty="0">
                <a:solidFill>
                  <a:srgbClr val="FFFFFF"/>
                </a:solidFill>
                <a:latin typeface="Arial"/>
                <a:cs typeface="Arial"/>
              </a:rPr>
              <a:t>up multiple</a:t>
            </a:r>
            <a:r>
              <a:rPr sz="2400" spc="95" dirty="0">
                <a:solidFill>
                  <a:srgbClr val="FFFFFF"/>
                </a:solidFill>
                <a:latin typeface="Arial"/>
                <a:cs typeface="Arial"/>
              </a:rPr>
              <a:t> </a:t>
            </a:r>
            <a:r>
              <a:rPr sz="2400" spc="-5" dirty="0">
                <a:solidFill>
                  <a:srgbClr val="FFFFFF"/>
                </a:solidFill>
                <a:latin typeface="Arial"/>
                <a:cs typeface="Arial"/>
              </a:rPr>
              <a:t>inventories</a:t>
            </a:r>
            <a:endParaRPr sz="2400">
              <a:latin typeface="Arial"/>
              <a:cs typeface="Arial"/>
            </a:endParaRPr>
          </a:p>
          <a:p>
            <a:pPr marL="299085" marR="100330" indent="-287020">
              <a:lnSpc>
                <a:spcPct val="100000"/>
              </a:lnSpc>
              <a:buChar char="•"/>
              <a:tabLst>
                <a:tab pos="299085" algn="l"/>
                <a:tab pos="299720" algn="l"/>
              </a:tabLst>
            </a:pPr>
            <a:r>
              <a:rPr sz="2400" spc="-5" dirty="0">
                <a:solidFill>
                  <a:srgbClr val="FFFFFF"/>
                </a:solidFill>
                <a:latin typeface="Arial"/>
                <a:cs typeface="Arial"/>
              </a:rPr>
              <a:t>Data goes </a:t>
            </a:r>
            <a:r>
              <a:rPr sz="2400" dirty="0">
                <a:solidFill>
                  <a:srgbClr val="FFFFFF"/>
                </a:solidFill>
                <a:latin typeface="Arial"/>
                <a:cs typeface="Arial"/>
              </a:rPr>
              <a:t>from </a:t>
            </a:r>
            <a:r>
              <a:rPr sz="2400" spc="-5" dirty="0">
                <a:solidFill>
                  <a:srgbClr val="FFFFFF"/>
                </a:solidFill>
                <a:latin typeface="Arial"/>
                <a:cs typeface="Arial"/>
              </a:rPr>
              <a:t>a source </a:t>
            </a:r>
            <a:r>
              <a:rPr sz="2400" dirty="0">
                <a:solidFill>
                  <a:srgbClr val="FFFFFF"/>
                </a:solidFill>
                <a:latin typeface="Arial"/>
                <a:cs typeface="Arial"/>
              </a:rPr>
              <a:t>bucket to </a:t>
            </a:r>
            <a:r>
              <a:rPr sz="2400" spc="-5" dirty="0">
                <a:solidFill>
                  <a:srgbClr val="FFFFFF"/>
                </a:solidFill>
                <a:latin typeface="Arial"/>
                <a:cs typeface="Arial"/>
              </a:rPr>
              <a:t>a </a:t>
            </a:r>
            <a:r>
              <a:rPr sz="2400" dirty="0">
                <a:solidFill>
                  <a:srgbClr val="FFFFFF"/>
                </a:solidFill>
                <a:latin typeface="Arial"/>
                <a:cs typeface="Arial"/>
              </a:rPr>
              <a:t>target </a:t>
            </a:r>
            <a:r>
              <a:rPr sz="2400" spc="-5" dirty="0">
                <a:solidFill>
                  <a:srgbClr val="FFFFFF"/>
                </a:solidFill>
                <a:latin typeface="Arial"/>
                <a:cs typeface="Arial"/>
              </a:rPr>
              <a:t>bucket </a:t>
            </a:r>
            <a:r>
              <a:rPr sz="2400" dirty="0">
                <a:solidFill>
                  <a:srgbClr val="FFFFFF"/>
                </a:solidFill>
                <a:latin typeface="Arial"/>
                <a:cs typeface="Arial"/>
              </a:rPr>
              <a:t>( </a:t>
            </a:r>
            <a:r>
              <a:rPr sz="2400" spc="-5" dirty="0">
                <a:solidFill>
                  <a:srgbClr val="FFFFFF"/>
                </a:solidFill>
                <a:latin typeface="Arial"/>
                <a:cs typeface="Arial"/>
              </a:rPr>
              <a:t>need </a:t>
            </a:r>
            <a:r>
              <a:rPr sz="2400" dirty="0">
                <a:solidFill>
                  <a:srgbClr val="FFFFFF"/>
                </a:solidFill>
                <a:latin typeface="Arial"/>
                <a:cs typeface="Arial"/>
              </a:rPr>
              <a:t>to </a:t>
            </a:r>
            <a:r>
              <a:rPr sz="2400" spc="-5" dirty="0">
                <a:solidFill>
                  <a:srgbClr val="FFFFFF"/>
                </a:solidFill>
                <a:latin typeface="Arial"/>
                <a:cs typeface="Arial"/>
              </a:rPr>
              <a:t>setup  policy)</a:t>
            </a:r>
            <a:endParaRPr sz="24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338323" y="751840"/>
            <a:ext cx="2717800" cy="63525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954735" y="2082546"/>
            <a:ext cx="9878695" cy="2769235"/>
          </a:xfrm>
          <a:prstGeom prst="rect">
            <a:avLst/>
          </a:prstGeom>
        </p:spPr>
        <p:txBody>
          <a:bodyPr vert="horz" wrap="square" lIns="0" tIns="12700" rIns="0" bIns="0" rtlCol="0">
            <a:spAutoFit/>
          </a:bodyPr>
          <a:lstStyle/>
          <a:p>
            <a:pPr marL="12700" marR="5080">
              <a:lnSpc>
                <a:spcPct val="150000"/>
              </a:lnSpc>
              <a:spcBef>
                <a:spcPts val="100"/>
              </a:spcBef>
            </a:pPr>
            <a:r>
              <a:rPr sz="2400" spc="-80" dirty="0">
                <a:solidFill>
                  <a:srgbClr val="FFFFFF"/>
                </a:solidFill>
                <a:latin typeface="Arial"/>
                <a:cs typeface="Arial"/>
              </a:rPr>
              <a:t>You </a:t>
            </a:r>
            <a:r>
              <a:rPr sz="2400" spc="-5" dirty="0">
                <a:solidFill>
                  <a:srgbClr val="FFFFFF"/>
                </a:solidFill>
                <a:latin typeface="Arial"/>
                <a:cs typeface="Arial"/>
              </a:rPr>
              <a:t>can setup analytics </a:t>
            </a:r>
            <a:r>
              <a:rPr sz="2400" dirty="0">
                <a:solidFill>
                  <a:srgbClr val="FFFFFF"/>
                </a:solidFill>
                <a:latin typeface="Arial"/>
                <a:cs typeface="Arial"/>
              </a:rPr>
              <a:t>to </a:t>
            </a:r>
            <a:r>
              <a:rPr sz="2400" spc="-10" dirty="0">
                <a:solidFill>
                  <a:srgbClr val="FFFFFF"/>
                </a:solidFill>
                <a:latin typeface="Arial"/>
                <a:cs typeface="Arial"/>
              </a:rPr>
              <a:t>help </a:t>
            </a:r>
            <a:r>
              <a:rPr sz="2400" spc="-5" dirty="0">
                <a:solidFill>
                  <a:srgbClr val="FFFFFF"/>
                </a:solidFill>
                <a:latin typeface="Arial"/>
                <a:cs typeface="Arial"/>
              </a:rPr>
              <a:t>determine when </a:t>
            </a:r>
            <a:r>
              <a:rPr sz="2400" dirty="0">
                <a:solidFill>
                  <a:srgbClr val="FFFFFF"/>
                </a:solidFill>
                <a:latin typeface="Arial"/>
                <a:cs typeface="Arial"/>
              </a:rPr>
              <a:t>to </a:t>
            </a:r>
            <a:r>
              <a:rPr sz="2400" spc="-5" dirty="0">
                <a:solidFill>
                  <a:srgbClr val="FFFFFF"/>
                </a:solidFill>
                <a:latin typeface="Arial"/>
                <a:cs typeface="Arial"/>
              </a:rPr>
              <a:t>transition objects </a:t>
            </a:r>
            <a:r>
              <a:rPr sz="2400" dirty="0">
                <a:solidFill>
                  <a:srgbClr val="FFFFFF"/>
                </a:solidFill>
                <a:latin typeface="Arial"/>
                <a:cs typeface="Arial"/>
              </a:rPr>
              <a:t>from  </a:t>
            </a:r>
            <a:r>
              <a:rPr sz="2400" spc="-5" dirty="0">
                <a:solidFill>
                  <a:srgbClr val="FFFFFF"/>
                </a:solidFill>
                <a:latin typeface="Arial"/>
                <a:cs typeface="Arial"/>
              </a:rPr>
              <a:t>Standard </a:t>
            </a:r>
            <a:r>
              <a:rPr sz="2400" dirty="0">
                <a:solidFill>
                  <a:srgbClr val="FFFFFF"/>
                </a:solidFill>
                <a:latin typeface="Arial"/>
                <a:cs typeface="Arial"/>
              </a:rPr>
              <a:t>to </a:t>
            </a:r>
            <a:r>
              <a:rPr sz="2400" spc="-5" dirty="0">
                <a:solidFill>
                  <a:srgbClr val="FFFFFF"/>
                </a:solidFill>
                <a:latin typeface="Arial"/>
                <a:cs typeface="Arial"/>
              </a:rPr>
              <a:t>Standard</a:t>
            </a:r>
            <a:r>
              <a:rPr sz="2400" spc="15" dirty="0">
                <a:solidFill>
                  <a:srgbClr val="FFFFFF"/>
                </a:solidFill>
                <a:latin typeface="Arial"/>
                <a:cs typeface="Arial"/>
              </a:rPr>
              <a:t> </a:t>
            </a:r>
            <a:r>
              <a:rPr sz="2400" dirty="0">
                <a:solidFill>
                  <a:srgbClr val="FFFFFF"/>
                </a:solidFill>
                <a:latin typeface="Arial"/>
                <a:cs typeface="Arial"/>
              </a:rPr>
              <a:t>IA</a:t>
            </a:r>
            <a:endParaRPr sz="2400">
              <a:latin typeface="Arial"/>
              <a:cs typeface="Arial"/>
            </a:endParaRPr>
          </a:p>
          <a:p>
            <a:pPr marL="12700">
              <a:lnSpc>
                <a:spcPct val="100000"/>
              </a:lnSpc>
              <a:spcBef>
                <a:spcPts val="1440"/>
              </a:spcBef>
            </a:pPr>
            <a:r>
              <a:rPr sz="2400" spc="-5" dirty="0">
                <a:solidFill>
                  <a:srgbClr val="FFFFFF"/>
                </a:solidFill>
                <a:latin typeface="Arial"/>
                <a:cs typeface="Arial"/>
              </a:rPr>
              <a:t>Does not work </a:t>
            </a:r>
            <a:r>
              <a:rPr sz="2400" dirty="0">
                <a:solidFill>
                  <a:srgbClr val="FFFFFF"/>
                </a:solidFill>
                <a:latin typeface="Arial"/>
                <a:cs typeface="Arial"/>
              </a:rPr>
              <a:t>for ONE </a:t>
            </a:r>
            <a:r>
              <a:rPr sz="2400" spc="-5" dirty="0">
                <a:solidFill>
                  <a:srgbClr val="FFFFFF"/>
                </a:solidFill>
                <a:latin typeface="Arial"/>
                <a:cs typeface="Arial"/>
              </a:rPr>
              <a:t>ZONE </a:t>
            </a:r>
            <a:r>
              <a:rPr sz="2400" dirty="0">
                <a:solidFill>
                  <a:srgbClr val="FFFFFF"/>
                </a:solidFill>
                <a:latin typeface="Arial"/>
                <a:cs typeface="Arial"/>
              </a:rPr>
              <a:t>IA or</a:t>
            </a:r>
            <a:r>
              <a:rPr sz="2400" spc="-160" dirty="0">
                <a:solidFill>
                  <a:srgbClr val="FFFFFF"/>
                </a:solidFill>
                <a:latin typeface="Arial"/>
                <a:cs typeface="Arial"/>
              </a:rPr>
              <a:t> </a:t>
            </a:r>
            <a:r>
              <a:rPr sz="2400" spc="-5" dirty="0">
                <a:solidFill>
                  <a:srgbClr val="FFFFFF"/>
                </a:solidFill>
                <a:latin typeface="Arial"/>
                <a:cs typeface="Arial"/>
              </a:rPr>
              <a:t>GLACIER</a:t>
            </a:r>
            <a:endParaRPr sz="2400">
              <a:latin typeface="Arial"/>
              <a:cs typeface="Arial"/>
            </a:endParaRPr>
          </a:p>
          <a:p>
            <a:pPr marL="12700">
              <a:lnSpc>
                <a:spcPct val="100000"/>
              </a:lnSpc>
              <a:spcBef>
                <a:spcPts val="1440"/>
              </a:spcBef>
            </a:pPr>
            <a:r>
              <a:rPr sz="2400" spc="-5" dirty="0">
                <a:solidFill>
                  <a:srgbClr val="FFFFFF"/>
                </a:solidFill>
                <a:latin typeface="Arial"/>
                <a:cs typeface="Arial"/>
              </a:rPr>
              <a:t>Report is updated on a daily</a:t>
            </a:r>
            <a:r>
              <a:rPr sz="2400" spc="55" dirty="0">
                <a:solidFill>
                  <a:srgbClr val="FFFFFF"/>
                </a:solidFill>
                <a:latin typeface="Arial"/>
                <a:cs typeface="Arial"/>
              </a:rPr>
              <a:t> </a:t>
            </a:r>
            <a:r>
              <a:rPr sz="2400" spc="-5" dirty="0">
                <a:solidFill>
                  <a:srgbClr val="FFFFFF"/>
                </a:solidFill>
                <a:latin typeface="Arial"/>
                <a:cs typeface="Arial"/>
              </a:rPr>
              <a:t>basis</a:t>
            </a:r>
            <a:endParaRPr sz="2400">
              <a:latin typeface="Arial"/>
              <a:cs typeface="Arial"/>
            </a:endParaRPr>
          </a:p>
          <a:p>
            <a:pPr marL="12700">
              <a:lnSpc>
                <a:spcPct val="100000"/>
              </a:lnSpc>
              <a:spcBef>
                <a:spcPts val="1440"/>
              </a:spcBef>
            </a:pPr>
            <a:r>
              <a:rPr sz="2400" spc="-5" dirty="0">
                <a:solidFill>
                  <a:srgbClr val="FFFFFF"/>
                </a:solidFill>
                <a:latin typeface="Arial"/>
                <a:cs typeface="Arial"/>
              </a:rPr>
              <a:t>First report generation </a:t>
            </a:r>
            <a:r>
              <a:rPr sz="2400" dirty="0">
                <a:solidFill>
                  <a:srgbClr val="FFFFFF"/>
                </a:solidFill>
                <a:latin typeface="Arial"/>
                <a:cs typeface="Arial"/>
              </a:rPr>
              <a:t>takes </a:t>
            </a:r>
            <a:r>
              <a:rPr sz="2400" spc="-5" dirty="0">
                <a:solidFill>
                  <a:srgbClr val="FFFFFF"/>
                </a:solidFill>
                <a:latin typeface="Arial"/>
                <a:cs typeface="Arial"/>
              </a:rPr>
              <a:t>about 24 </a:t>
            </a:r>
            <a:r>
              <a:rPr sz="2400" dirty="0">
                <a:solidFill>
                  <a:srgbClr val="FFFFFF"/>
                </a:solidFill>
                <a:latin typeface="Arial"/>
                <a:cs typeface="Arial"/>
              </a:rPr>
              <a:t>to </a:t>
            </a:r>
            <a:r>
              <a:rPr sz="2400" spc="-5" dirty="0">
                <a:solidFill>
                  <a:srgbClr val="FFFFFF"/>
                </a:solidFill>
                <a:latin typeface="Arial"/>
                <a:cs typeface="Arial"/>
              </a:rPr>
              <a:t>48</a:t>
            </a:r>
            <a:r>
              <a:rPr sz="2400" spc="55" dirty="0">
                <a:solidFill>
                  <a:srgbClr val="FFFFFF"/>
                </a:solidFill>
                <a:latin typeface="Arial"/>
                <a:cs typeface="Arial"/>
              </a:rPr>
              <a:t> </a:t>
            </a:r>
            <a:r>
              <a:rPr sz="2400" spc="-5" dirty="0">
                <a:solidFill>
                  <a:srgbClr val="FFFFFF"/>
                </a:solidFill>
                <a:latin typeface="Arial"/>
                <a:cs typeface="Arial"/>
              </a:rPr>
              <a:t>hours</a:t>
            </a:r>
            <a:endParaRPr sz="24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8636" y="743458"/>
            <a:ext cx="1501635" cy="50774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678048"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36316" y="751840"/>
            <a:ext cx="2144013" cy="4989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916939" y="1647016"/>
            <a:ext cx="10244455" cy="4780283"/>
          </a:xfrm>
          <a:prstGeom prst="rect">
            <a:avLst/>
          </a:prstGeom>
        </p:spPr>
        <p:txBody>
          <a:bodyPr vert="horz" wrap="square" lIns="0" tIns="196215" rIns="0" bIns="0" rtlCol="0">
            <a:spAutoFit/>
          </a:bodyPr>
          <a:lstStyle/>
          <a:p>
            <a:pPr marL="299085" indent="-287020">
              <a:lnSpc>
                <a:spcPct val="100000"/>
              </a:lnSpc>
              <a:spcBef>
                <a:spcPts val="1545"/>
              </a:spcBef>
              <a:buChar char="•"/>
              <a:tabLst>
                <a:tab pos="299085" algn="l"/>
                <a:tab pos="299720" algn="l"/>
              </a:tabLst>
            </a:pPr>
            <a:r>
              <a:rPr lang="en-US" sz="2400" dirty="0">
                <a:solidFill>
                  <a:srgbClr val="FFFFFF"/>
                </a:solidFill>
                <a:latin typeface="Arial"/>
                <a:cs typeface="Arial"/>
              </a:rPr>
              <a:t>Amazon </a:t>
            </a:r>
            <a:r>
              <a:rPr lang="en-US" sz="2400" dirty="0" err="1">
                <a:solidFill>
                  <a:srgbClr val="FFFFFF"/>
                </a:solidFill>
                <a:latin typeface="Arial"/>
                <a:cs typeface="Arial"/>
              </a:rPr>
              <a:t>athena</a:t>
            </a:r>
            <a:r>
              <a:rPr lang="en-US" sz="2400" dirty="0">
                <a:solidFill>
                  <a:srgbClr val="FFFFFF"/>
                </a:solidFill>
                <a:latin typeface="Arial"/>
                <a:cs typeface="Arial"/>
              </a:rPr>
              <a:t> is a serverless, interactive query service that makes it easy to analyze big data in S3 using standard SQL.</a:t>
            </a:r>
          </a:p>
          <a:p>
            <a:pPr marL="299085" indent="-287020">
              <a:lnSpc>
                <a:spcPct val="100000"/>
              </a:lnSpc>
              <a:spcBef>
                <a:spcPts val="1545"/>
              </a:spcBef>
              <a:buChar char="•"/>
              <a:tabLst>
                <a:tab pos="299085" algn="l"/>
                <a:tab pos="299720" algn="l"/>
              </a:tabLst>
            </a:pPr>
            <a:r>
              <a:rPr sz="2400" dirty="0">
                <a:solidFill>
                  <a:srgbClr val="FFFFFF"/>
                </a:solidFill>
                <a:latin typeface="Arial"/>
                <a:cs typeface="Arial"/>
              </a:rPr>
              <a:t>Serverless </a:t>
            </a:r>
            <a:r>
              <a:rPr sz="2400" spc="-5" dirty="0">
                <a:solidFill>
                  <a:srgbClr val="FFFFFF"/>
                </a:solidFill>
                <a:latin typeface="Arial"/>
                <a:cs typeface="Arial"/>
              </a:rPr>
              <a:t>service </a:t>
            </a:r>
            <a:r>
              <a:rPr sz="2400" dirty="0">
                <a:solidFill>
                  <a:srgbClr val="FFFFFF"/>
                </a:solidFill>
                <a:latin typeface="Arial"/>
                <a:cs typeface="Arial"/>
              </a:rPr>
              <a:t>to </a:t>
            </a:r>
            <a:r>
              <a:rPr sz="2400" spc="-5" dirty="0">
                <a:solidFill>
                  <a:srgbClr val="FFFFFF"/>
                </a:solidFill>
                <a:latin typeface="Arial"/>
                <a:cs typeface="Arial"/>
              </a:rPr>
              <a:t>perform analytics directly against </a:t>
            </a:r>
            <a:r>
              <a:rPr sz="2400" dirty="0">
                <a:solidFill>
                  <a:srgbClr val="FFFFFF"/>
                </a:solidFill>
                <a:latin typeface="Arial"/>
                <a:cs typeface="Arial"/>
              </a:rPr>
              <a:t>S3</a:t>
            </a:r>
            <a:r>
              <a:rPr sz="2400" spc="60" dirty="0">
                <a:solidFill>
                  <a:srgbClr val="FFFFFF"/>
                </a:solidFill>
                <a:latin typeface="Arial"/>
                <a:cs typeface="Arial"/>
              </a:rPr>
              <a:t> </a:t>
            </a:r>
            <a:r>
              <a:rPr sz="2400" dirty="0">
                <a:solidFill>
                  <a:srgbClr val="FFFFFF"/>
                </a:solidFill>
                <a:latin typeface="Arial"/>
                <a:cs typeface="Arial"/>
              </a:rPr>
              <a:t>objects</a:t>
            </a:r>
            <a:endParaRPr sz="2400" dirty="0">
              <a:latin typeface="Arial"/>
              <a:cs typeface="Arial"/>
            </a:endParaRPr>
          </a:p>
          <a:p>
            <a:pPr marL="299085" indent="-287020">
              <a:lnSpc>
                <a:spcPct val="100000"/>
              </a:lnSpc>
              <a:spcBef>
                <a:spcPts val="1445"/>
              </a:spcBef>
              <a:buChar char="•"/>
              <a:tabLst>
                <a:tab pos="299085" algn="l"/>
                <a:tab pos="299720" algn="l"/>
              </a:tabLst>
            </a:pPr>
            <a:r>
              <a:rPr sz="2400" spc="-5" dirty="0">
                <a:solidFill>
                  <a:srgbClr val="FFFFFF"/>
                </a:solidFill>
                <a:latin typeface="Arial"/>
                <a:cs typeface="Arial"/>
              </a:rPr>
              <a:t>Uses </a:t>
            </a:r>
            <a:r>
              <a:rPr sz="2400" dirty="0">
                <a:solidFill>
                  <a:srgbClr val="FFFFFF"/>
                </a:solidFill>
                <a:latin typeface="Arial"/>
                <a:cs typeface="Arial"/>
              </a:rPr>
              <a:t>SQL </a:t>
            </a:r>
            <a:r>
              <a:rPr sz="2400" spc="-5" dirty="0">
                <a:solidFill>
                  <a:srgbClr val="FFFFFF"/>
                </a:solidFill>
                <a:latin typeface="Arial"/>
                <a:cs typeface="Arial"/>
              </a:rPr>
              <a:t>language </a:t>
            </a:r>
            <a:r>
              <a:rPr sz="2400" dirty="0">
                <a:solidFill>
                  <a:srgbClr val="FFFFFF"/>
                </a:solidFill>
                <a:latin typeface="Arial"/>
                <a:cs typeface="Arial"/>
              </a:rPr>
              <a:t>to </a:t>
            </a:r>
            <a:r>
              <a:rPr sz="2400" spc="-5" dirty="0">
                <a:solidFill>
                  <a:srgbClr val="FFFFFF"/>
                </a:solidFill>
                <a:latin typeface="Arial"/>
                <a:cs typeface="Arial"/>
              </a:rPr>
              <a:t>query </a:t>
            </a:r>
            <a:r>
              <a:rPr sz="2400" dirty="0">
                <a:solidFill>
                  <a:srgbClr val="FFFFFF"/>
                </a:solidFill>
                <a:latin typeface="Arial"/>
                <a:cs typeface="Arial"/>
              </a:rPr>
              <a:t>the</a:t>
            </a:r>
            <a:r>
              <a:rPr sz="2400" spc="-35" dirty="0">
                <a:solidFill>
                  <a:srgbClr val="FFFFFF"/>
                </a:solidFill>
                <a:latin typeface="Arial"/>
                <a:cs typeface="Arial"/>
              </a:rPr>
              <a:t> </a:t>
            </a:r>
            <a:r>
              <a:rPr sz="2400" spc="-5" dirty="0">
                <a:solidFill>
                  <a:srgbClr val="FFFFFF"/>
                </a:solidFill>
                <a:latin typeface="Arial"/>
                <a:cs typeface="Arial"/>
              </a:rPr>
              <a:t>objects</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Also has JDBC </a:t>
            </a:r>
            <a:r>
              <a:rPr sz="2400" dirty="0">
                <a:solidFill>
                  <a:srgbClr val="FFFFFF"/>
                </a:solidFill>
                <a:latin typeface="Arial"/>
                <a:cs typeface="Arial"/>
              </a:rPr>
              <a:t>/ ODBC</a:t>
            </a:r>
            <a:r>
              <a:rPr sz="2400" spc="20" dirty="0">
                <a:solidFill>
                  <a:srgbClr val="FFFFFF"/>
                </a:solidFill>
                <a:latin typeface="Arial"/>
                <a:cs typeface="Arial"/>
              </a:rPr>
              <a:t> </a:t>
            </a:r>
            <a:r>
              <a:rPr sz="2400" spc="-5" dirty="0">
                <a:solidFill>
                  <a:srgbClr val="FFFFFF"/>
                </a:solidFill>
                <a:latin typeface="Arial"/>
                <a:cs typeface="Arial"/>
              </a:rPr>
              <a:t>driver</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Charged per query and amount </a:t>
            </a:r>
            <a:r>
              <a:rPr sz="2400" dirty="0">
                <a:solidFill>
                  <a:srgbClr val="FFFFFF"/>
                </a:solidFill>
                <a:latin typeface="Arial"/>
                <a:cs typeface="Arial"/>
              </a:rPr>
              <a:t>of </a:t>
            </a:r>
            <a:r>
              <a:rPr sz="2400" spc="-5" dirty="0">
                <a:solidFill>
                  <a:srgbClr val="FFFFFF"/>
                </a:solidFill>
                <a:latin typeface="Arial"/>
                <a:cs typeface="Arial"/>
              </a:rPr>
              <a:t>data</a:t>
            </a:r>
            <a:r>
              <a:rPr sz="2400" spc="45" dirty="0">
                <a:solidFill>
                  <a:srgbClr val="FFFFFF"/>
                </a:solidFill>
                <a:latin typeface="Arial"/>
                <a:cs typeface="Arial"/>
              </a:rPr>
              <a:t> </a:t>
            </a:r>
            <a:r>
              <a:rPr sz="2400" spc="-5" dirty="0">
                <a:solidFill>
                  <a:srgbClr val="FFFFFF"/>
                </a:solidFill>
                <a:latin typeface="Arial"/>
                <a:cs typeface="Arial"/>
              </a:rPr>
              <a:t>scanned</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Supports </a:t>
            </a:r>
            <a:r>
              <a:rPr sz="2400" spc="-60" dirty="0">
                <a:solidFill>
                  <a:srgbClr val="FFFFFF"/>
                </a:solidFill>
                <a:latin typeface="Arial"/>
                <a:cs typeface="Arial"/>
              </a:rPr>
              <a:t>CSV, </a:t>
            </a:r>
            <a:r>
              <a:rPr sz="2400" dirty="0">
                <a:solidFill>
                  <a:srgbClr val="FFFFFF"/>
                </a:solidFill>
                <a:latin typeface="Arial"/>
                <a:cs typeface="Arial"/>
              </a:rPr>
              <a:t>JSON, ORC, </a:t>
            </a:r>
            <a:r>
              <a:rPr sz="2400" spc="-15" dirty="0">
                <a:solidFill>
                  <a:srgbClr val="FFFFFF"/>
                </a:solidFill>
                <a:latin typeface="Arial"/>
                <a:cs typeface="Arial"/>
              </a:rPr>
              <a:t>Avro </a:t>
            </a:r>
            <a:r>
              <a:rPr sz="2400" spc="-5" dirty="0">
                <a:solidFill>
                  <a:srgbClr val="FFFFFF"/>
                </a:solidFill>
                <a:latin typeface="Arial"/>
                <a:cs typeface="Arial"/>
              </a:rPr>
              <a:t>and Parquet</a:t>
            </a:r>
            <a:r>
              <a:rPr sz="2400" spc="-60" dirty="0">
                <a:solidFill>
                  <a:srgbClr val="FFFFFF"/>
                </a:solidFill>
                <a:latin typeface="Arial"/>
                <a:cs typeface="Arial"/>
              </a:rPr>
              <a:t> </a:t>
            </a:r>
            <a:r>
              <a:rPr sz="2400" dirty="0">
                <a:solidFill>
                  <a:srgbClr val="FFFFFF"/>
                </a:solidFill>
                <a:latin typeface="Arial"/>
                <a:cs typeface="Arial"/>
              </a:rPr>
              <a:t>(Presto)</a:t>
            </a:r>
            <a:endParaRPr sz="2400" dirty="0">
              <a:latin typeface="Arial"/>
              <a:cs typeface="Arial"/>
            </a:endParaRPr>
          </a:p>
          <a:p>
            <a:pPr marL="299085" marR="5080" indent="-287020">
              <a:lnSpc>
                <a:spcPts val="4320"/>
              </a:lnSpc>
              <a:spcBef>
                <a:spcPts val="385"/>
              </a:spcBef>
              <a:buChar char="•"/>
              <a:tabLst>
                <a:tab pos="299085" algn="l"/>
                <a:tab pos="299720" algn="l"/>
              </a:tabLst>
            </a:pPr>
            <a:r>
              <a:rPr sz="2400" spc="-5" dirty="0">
                <a:solidFill>
                  <a:srgbClr val="FFFFFF"/>
                </a:solidFill>
                <a:latin typeface="Arial"/>
                <a:cs typeface="Arial"/>
              </a:rPr>
              <a:t>Use Cases: Business Intelligence </a:t>
            </a:r>
            <a:r>
              <a:rPr sz="2400" dirty="0">
                <a:solidFill>
                  <a:srgbClr val="FFFFFF"/>
                </a:solidFill>
                <a:latin typeface="Arial"/>
                <a:cs typeface="Arial"/>
              </a:rPr>
              <a:t>/ </a:t>
            </a:r>
            <a:r>
              <a:rPr sz="2400" spc="-5" dirty="0">
                <a:solidFill>
                  <a:srgbClr val="FFFFFF"/>
                </a:solidFill>
                <a:latin typeface="Arial"/>
                <a:cs typeface="Arial"/>
              </a:rPr>
              <a:t>anyalytics </a:t>
            </a:r>
            <a:r>
              <a:rPr sz="2400" dirty="0">
                <a:solidFill>
                  <a:srgbClr val="FFFFFF"/>
                </a:solidFill>
                <a:latin typeface="Arial"/>
                <a:cs typeface="Arial"/>
              </a:rPr>
              <a:t>/ </a:t>
            </a:r>
            <a:r>
              <a:rPr sz="2400" spc="-5" dirty="0">
                <a:solidFill>
                  <a:srgbClr val="FFFFFF"/>
                </a:solidFill>
                <a:latin typeface="Arial"/>
                <a:cs typeface="Arial"/>
              </a:rPr>
              <a:t>reporting, analyze </a:t>
            </a:r>
            <a:r>
              <a:rPr sz="2400" dirty="0">
                <a:solidFill>
                  <a:srgbClr val="FFFFFF"/>
                </a:solidFill>
                <a:latin typeface="Arial"/>
                <a:cs typeface="Arial"/>
              </a:rPr>
              <a:t>&amp; </a:t>
            </a:r>
            <a:r>
              <a:rPr sz="2400" spc="-5" dirty="0">
                <a:solidFill>
                  <a:srgbClr val="FFFFFF"/>
                </a:solidFill>
                <a:latin typeface="Arial"/>
                <a:cs typeface="Arial"/>
              </a:rPr>
              <a:t>query  VPC Flow Logs, ELB Logs, Cloud </a:t>
            </a:r>
            <a:r>
              <a:rPr sz="2400" spc="-15" dirty="0">
                <a:solidFill>
                  <a:srgbClr val="FFFFFF"/>
                </a:solidFill>
                <a:latin typeface="Arial"/>
                <a:cs typeface="Arial"/>
              </a:rPr>
              <a:t>Trails, </a:t>
            </a:r>
            <a:r>
              <a:rPr sz="2400" spc="-5" dirty="0">
                <a:solidFill>
                  <a:srgbClr val="FFFFFF"/>
                </a:solidFill>
                <a:latin typeface="Arial"/>
                <a:cs typeface="Arial"/>
              </a:rPr>
              <a:t>SC </a:t>
            </a:r>
            <a:r>
              <a:rPr sz="2400" dirty="0">
                <a:solidFill>
                  <a:srgbClr val="FFFFFF"/>
                </a:solidFill>
                <a:latin typeface="Arial"/>
                <a:cs typeface="Arial"/>
              </a:rPr>
              <a:t>access </a:t>
            </a:r>
            <a:r>
              <a:rPr sz="2400" spc="-5" dirty="0">
                <a:solidFill>
                  <a:srgbClr val="FFFFFF"/>
                </a:solidFill>
                <a:latin typeface="Arial"/>
                <a:cs typeface="Arial"/>
              </a:rPr>
              <a:t>Logs,</a:t>
            </a:r>
            <a:r>
              <a:rPr sz="2400" spc="40" dirty="0">
                <a:solidFill>
                  <a:srgbClr val="FFFFFF"/>
                </a:solidFill>
                <a:latin typeface="Arial"/>
                <a:cs typeface="Arial"/>
              </a:rPr>
              <a:t> </a:t>
            </a:r>
            <a:r>
              <a:rPr sz="2400" dirty="0">
                <a:solidFill>
                  <a:srgbClr val="FFFFFF"/>
                </a:solidFill>
                <a:latin typeface="Arial"/>
                <a:cs typeface="Arial"/>
              </a:rPr>
              <a:t>etc.,</a:t>
            </a:r>
            <a:endParaRPr sz="24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3282289" cy="64897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322564" y="1690116"/>
            <a:ext cx="3031235" cy="403707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031849" y="2007869"/>
            <a:ext cx="6630670" cy="3439160"/>
          </a:xfrm>
          <a:prstGeom prst="rect">
            <a:avLst/>
          </a:prstGeom>
        </p:spPr>
        <p:txBody>
          <a:bodyPr vert="horz" wrap="square" lIns="0" tIns="12065" rIns="0" bIns="0" rtlCol="0">
            <a:spAutoFit/>
          </a:bodyPr>
          <a:lstStyle/>
          <a:p>
            <a:pPr marL="12700" marR="5080" algn="just">
              <a:lnSpc>
                <a:spcPct val="100000"/>
              </a:lnSpc>
              <a:spcBef>
                <a:spcPts val="95"/>
              </a:spcBef>
            </a:pPr>
            <a:r>
              <a:rPr sz="2800" spc="-5" dirty="0">
                <a:solidFill>
                  <a:srgbClr val="FFFFFF"/>
                </a:solidFill>
                <a:latin typeface="Arial"/>
                <a:cs typeface="Arial"/>
              </a:rPr>
              <a:t>File </a:t>
            </a:r>
            <a:r>
              <a:rPr sz="2800" dirty="0">
                <a:solidFill>
                  <a:srgbClr val="FFFFFF"/>
                </a:solidFill>
                <a:latin typeface="Arial"/>
                <a:cs typeface="Arial"/>
              </a:rPr>
              <a:t>storage provides </a:t>
            </a:r>
            <a:r>
              <a:rPr sz="2800" spc="-5" dirty="0">
                <a:solidFill>
                  <a:srgbClr val="FFFFFF"/>
                </a:solidFill>
                <a:latin typeface="Arial"/>
                <a:cs typeface="Arial"/>
              </a:rPr>
              <a:t>a centralized, highly  accessible location for </a:t>
            </a:r>
            <a:r>
              <a:rPr sz="2800" dirty="0">
                <a:solidFill>
                  <a:srgbClr val="FFFFFF"/>
                </a:solidFill>
                <a:latin typeface="Arial"/>
                <a:cs typeface="Arial"/>
              </a:rPr>
              <a:t>files, and generally  </a:t>
            </a:r>
            <a:r>
              <a:rPr sz="2800" spc="-5" dirty="0">
                <a:solidFill>
                  <a:srgbClr val="FFFFFF"/>
                </a:solidFill>
                <a:latin typeface="Arial"/>
                <a:cs typeface="Arial"/>
              </a:rPr>
              <a:t>comes </a:t>
            </a:r>
            <a:r>
              <a:rPr sz="2800" dirty="0">
                <a:solidFill>
                  <a:srgbClr val="FFFFFF"/>
                </a:solidFill>
                <a:latin typeface="Arial"/>
                <a:cs typeface="Arial"/>
              </a:rPr>
              <a:t>at </a:t>
            </a:r>
            <a:r>
              <a:rPr sz="2800" spc="-5" dirty="0">
                <a:solidFill>
                  <a:srgbClr val="FFFFFF"/>
                </a:solidFill>
                <a:latin typeface="Arial"/>
                <a:cs typeface="Arial"/>
              </a:rPr>
              <a:t>a lower </a:t>
            </a:r>
            <a:r>
              <a:rPr sz="2800" dirty="0">
                <a:solidFill>
                  <a:srgbClr val="FFFFFF"/>
                </a:solidFill>
                <a:latin typeface="Arial"/>
                <a:cs typeface="Arial"/>
              </a:rPr>
              <a:t>cost than </a:t>
            </a:r>
            <a:r>
              <a:rPr sz="2800" spc="-5" dirty="0">
                <a:solidFill>
                  <a:srgbClr val="FFFFFF"/>
                </a:solidFill>
                <a:latin typeface="Arial"/>
                <a:cs typeface="Arial"/>
              </a:rPr>
              <a:t>block </a:t>
            </a:r>
            <a:r>
              <a:rPr sz="2800" dirty="0">
                <a:solidFill>
                  <a:srgbClr val="FFFFFF"/>
                </a:solidFill>
                <a:latin typeface="Arial"/>
                <a:cs typeface="Arial"/>
              </a:rPr>
              <a:t>storage.  </a:t>
            </a:r>
            <a:r>
              <a:rPr sz="2800" spc="-5" dirty="0">
                <a:solidFill>
                  <a:srgbClr val="FFFFFF"/>
                </a:solidFill>
                <a:latin typeface="Arial"/>
                <a:cs typeface="Arial"/>
              </a:rPr>
              <a:t>File </a:t>
            </a:r>
            <a:r>
              <a:rPr sz="2800" dirty="0">
                <a:solidFill>
                  <a:srgbClr val="FFFFFF"/>
                </a:solidFill>
                <a:latin typeface="Arial"/>
                <a:cs typeface="Arial"/>
              </a:rPr>
              <a:t>storage uses </a:t>
            </a:r>
            <a:r>
              <a:rPr sz="2800" spc="-5" dirty="0">
                <a:solidFill>
                  <a:srgbClr val="FFFFFF"/>
                </a:solidFill>
                <a:latin typeface="Arial"/>
                <a:cs typeface="Arial"/>
              </a:rPr>
              <a:t>metadata </a:t>
            </a:r>
            <a:r>
              <a:rPr sz="2800" dirty="0">
                <a:solidFill>
                  <a:srgbClr val="FFFFFF"/>
                </a:solidFill>
                <a:latin typeface="Arial"/>
                <a:cs typeface="Arial"/>
              </a:rPr>
              <a:t>and  directories </a:t>
            </a:r>
            <a:r>
              <a:rPr sz="2800" spc="-5" dirty="0">
                <a:solidFill>
                  <a:srgbClr val="FFFFFF"/>
                </a:solidFill>
                <a:latin typeface="Arial"/>
                <a:cs typeface="Arial"/>
              </a:rPr>
              <a:t>to organize </a:t>
            </a:r>
            <a:r>
              <a:rPr sz="2800" dirty="0">
                <a:solidFill>
                  <a:srgbClr val="FFFFFF"/>
                </a:solidFill>
                <a:latin typeface="Arial"/>
                <a:cs typeface="Arial"/>
              </a:rPr>
              <a:t>files, </a:t>
            </a:r>
            <a:r>
              <a:rPr sz="2800" spc="-5" dirty="0">
                <a:solidFill>
                  <a:srgbClr val="FFFFFF"/>
                </a:solidFill>
                <a:latin typeface="Arial"/>
                <a:cs typeface="Arial"/>
              </a:rPr>
              <a:t>which makes  it a convenient </a:t>
            </a:r>
            <a:r>
              <a:rPr sz="2800" dirty="0">
                <a:solidFill>
                  <a:srgbClr val="FFFFFF"/>
                </a:solidFill>
                <a:latin typeface="Arial"/>
                <a:cs typeface="Arial"/>
              </a:rPr>
              <a:t>option </a:t>
            </a:r>
            <a:r>
              <a:rPr sz="2800" spc="-5" dirty="0">
                <a:solidFill>
                  <a:srgbClr val="FFFFFF"/>
                </a:solidFill>
                <a:latin typeface="Arial"/>
                <a:cs typeface="Arial"/>
              </a:rPr>
              <a:t>for an </a:t>
            </a:r>
            <a:r>
              <a:rPr sz="2800" dirty="0">
                <a:solidFill>
                  <a:srgbClr val="FFFFFF"/>
                </a:solidFill>
                <a:latin typeface="Arial"/>
                <a:cs typeface="Arial"/>
              </a:rPr>
              <a:t>organization  looking </a:t>
            </a:r>
            <a:r>
              <a:rPr sz="2800" spc="-5" dirty="0">
                <a:solidFill>
                  <a:srgbClr val="FFFFFF"/>
                </a:solidFill>
                <a:latin typeface="Arial"/>
                <a:cs typeface="Arial"/>
              </a:rPr>
              <a:t>to simply </a:t>
            </a:r>
            <a:r>
              <a:rPr sz="2800" dirty="0">
                <a:solidFill>
                  <a:srgbClr val="FFFFFF"/>
                </a:solidFill>
                <a:latin typeface="Arial"/>
                <a:cs typeface="Arial"/>
              </a:rPr>
              <a:t>store </a:t>
            </a:r>
            <a:r>
              <a:rPr sz="2800" spc="-5" dirty="0">
                <a:solidFill>
                  <a:srgbClr val="FFFFFF"/>
                </a:solidFill>
                <a:latin typeface="Arial"/>
                <a:cs typeface="Arial"/>
              </a:rPr>
              <a:t>large </a:t>
            </a:r>
            <a:r>
              <a:rPr sz="2800" dirty="0">
                <a:solidFill>
                  <a:srgbClr val="FFFFFF"/>
                </a:solidFill>
                <a:latin typeface="Arial"/>
                <a:cs typeface="Arial"/>
              </a:rPr>
              <a:t>amounts </a:t>
            </a:r>
            <a:r>
              <a:rPr sz="2800" spc="-15" dirty="0">
                <a:solidFill>
                  <a:srgbClr val="FFFFFF"/>
                </a:solidFill>
                <a:latin typeface="Arial"/>
                <a:cs typeface="Arial"/>
              </a:rPr>
              <a:t>of  </a:t>
            </a:r>
            <a:r>
              <a:rPr sz="2800" dirty="0">
                <a:solidFill>
                  <a:srgbClr val="FFFFFF"/>
                </a:solidFill>
                <a:latin typeface="Arial"/>
                <a:cs typeface="Arial"/>
              </a:rPr>
              <a:t>data.</a:t>
            </a:r>
            <a:endParaRPr sz="2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11602" y="743458"/>
            <a:ext cx="2530221"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2183002"/>
            <a:ext cx="87922" cy="8801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5927" y="2092832"/>
            <a:ext cx="2134108" cy="33324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467103" y="2859404"/>
            <a:ext cx="5972429" cy="32918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30337" y="2949575"/>
            <a:ext cx="87922" cy="8801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30337" y="3717671"/>
            <a:ext cx="87922" cy="8801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55927" y="3627501"/>
            <a:ext cx="4574413" cy="33324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230337" y="4484242"/>
            <a:ext cx="87922" cy="8801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467485" y="4394072"/>
            <a:ext cx="3293364" cy="33324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230337" y="5250815"/>
            <a:ext cx="87922" cy="88010"/>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48308" y="5160645"/>
            <a:ext cx="1308099" cy="262763"/>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2832480" y="5165090"/>
            <a:ext cx="1935226" cy="258318"/>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08301" y="743458"/>
            <a:ext cx="2896870"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27658" y="2028570"/>
            <a:ext cx="75488" cy="754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3769" y="1951101"/>
            <a:ext cx="5922645" cy="28613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227658" y="2557398"/>
            <a:ext cx="75488" cy="7543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465072" y="2480055"/>
            <a:ext cx="4913883" cy="286004"/>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27658" y="3087751"/>
            <a:ext cx="75488" cy="7543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47164" y="3014091"/>
            <a:ext cx="3488817" cy="282321"/>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227658" y="3616578"/>
            <a:ext cx="75488" cy="7543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465072" y="3542919"/>
            <a:ext cx="3555238" cy="221741"/>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227658" y="4145407"/>
            <a:ext cx="75488" cy="75437"/>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53769" y="4068064"/>
            <a:ext cx="9234297" cy="286004"/>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27658" y="4675759"/>
            <a:ext cx="75488" cy="75438"/>
          </a:xfrm>
          <a:prstGeom prst="rect">
            <a:avLst/>
          </a:prstGeom>
          <a:blipFill>
            <a:blip r:embed="rId15" cstate="print"/>
            <a:stretch>
              <a:fillRect/>
            </a:stretch>
          </a:blipFill>
        </p:spPr>
        <p:txBody>
          <a:bodyPr wrap="square" lIns="0" tIns="0" rIns="0" bIns="0" rtlCol="0"/>
          <a:lstStyle/>
          <a:p>
            <a:endParaRPr/>
          </a:p>
        </p:txBody>
      </p:sp>
      <p:sp>
        <p:nvSpPr>
          <p:cNvPr id="16" name="object 16"/>
          <p:cNvSpPr txBox="1">
            <a:spLocks noGrp="1"/>
          </p:cNvSpPr>
          <p:nvPr>
            <p:ph type="title"/>
          </p:nvPr>
        </p:nvSpPr>
        <p:spPr>
          <a:xfrm>
            <a:off x="1427480" y="4503801"/>
            <a:ext cx="724344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FAC997"/>
                </a:solidFill>
                <a:uFill>
                  <a:solidFill>
                    <a:srgbClr val="FAC997"/>
                  </a:solidFill>
                </a:uFill>
                <a:latin typeface="Arial"/>
                <a:cs typeface="Arial"/>
                <a:hlinkClick r:id="rId16"/>
              </a:rPr>
              <a:t>https://s3-eu-west-1.amazonaws.com/nuageacademy</a:t>
            </a:r>
            <a:endParaRPr sz="2400">
              <a:latin typeface="Arial"/>
              <a:cs typeface="Arial"/>
            </a:endParaRPr>
          </a:p>
        </p:txBody>
      </p:sp>
      <p:sp>
        <p:nvSpPr>
          <p:cNvPr id="17" name="object 17"/>
          <p:cNvSpPr/>
          <p:nvPr/>
        </p:nvSpPr>
        <p:spPr>
          <a:xfrm>
            <a:off x="8657717" y="4598415"/>
            <a:ext cx="1556892" cy="225551"/>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227658" y="5204586"/>
            <a:ext cx="75488" cy="75437"/>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464055" y="5127116"/>
            <a:ext cx="7294626" cy="286130"/>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227658" y="5733427"/>
            <a:ext cx="75488" cy="75450"/>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1464183" y="5655894"/>
            <a:ext cx="7682611" cy="286194"/>
          </a:xfrm>
          <a:prstGeom prst="rect">
            <a:avLst/>
          </a:prstGeom>
          <a:blipFill>
            <a:blip r:embed="rId21"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08301" y="743458"/>
            <a:ext cx="2896870"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29042" y="1923288"/>
            <a:ext cx="81851" cy="8191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1991" y="1839341"/>
            <a:ext cx="8294751" cy="58775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229042" y="2604516"/>
            <a:ext cx="81851" cy="8191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454911" y="2520569"/>
            <a:ext cx="375031" cy="24498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936242" y="2664031"/>
            <a:ext cx="183921" cy="2341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2243582" y="2524632"/>
            <a:ext cx="281686" cy="23672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2619889" y="2520569"/>
            <a:ext cx="4673847" cy="310388"/>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434580" y="2520569"/>
            <a:ext cx="1685798" cy="31038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227439" y="2524632"/>
            <a:ext cx="1364233" cy="24066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636122" y="2520569"/>
            <a:ext cx="78104" cy="31038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29042" y="3008376"/>
            <a:ext cx="81851" cy="81914"/>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454911" y="2924429"/>
            <a:ext cx="375031" cy="24498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936242" y="3067892"/>
            <a:ext cx="183921" cy="23414"/>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452117" y="2924429"/>
            <a:ext cx="9275317" cy="587756"/>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229042" y="3691128"/>
            <a:ext cx="81851" cy="81915"/>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457578" y="3607180"/>
            <a:ext cx="1035939" cy="244856"/>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2577845" y="3750645"/>
            <a:ext cx="183921" cy="23413"/>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8608314" y="3750645"/>
            <a:ext cx="183921" cy="23413"/>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1451991" y="3607180"/>
            <a:ext cx="7048500" cy="587756"/>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8898508" y="3607180"/>
            <a:ext cx="2105660" cy="244856"/>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1229042" y="4372355"/>
            <a:ext cx="81851" cy="81914"/>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1466088" y="4288409"/>
            <a:ext cx="5901309" cy="244983"/>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1683511" y="4706365"/>
            <a:ext cx="68961" cy="68960"/>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1683511" y="5003546"/>
            <a:ext cx="68961" cy="68961"/>
          </a:xfrm>
          <a:prstGeom prst="rect">
            <a:avLst/>
          </a:prstGeom>
          <a:blipFill>
            <a:blip r:embed="rId28" cstate="print"/>
            <a:stretch>
              <a:fillRect/>
            </a:stretch>
          </a:blipFill>
        </p:spPr>
        <p:txBody>
          <a:bodyPr wrap="square" lIns="0" tIns="0" rIns="0" bIns="0" rtlCol="0"/>
          <a:lstStyle/>
          <a:p>
            <a:endParaRPr/>
          </a:p>
        </p:txBody>
      </p:sp>
      <p:sp>
        <p:nvSpPr>
          <p:cNvPr id="29" name="object 29"/>
          <p:cNvSpPr/>
          <p:nvPr/>
        </p:nvSpPr>
        <p:spPr>
          <a:xfrm>
            <a:off x="1917700" y="4635500"/>
            <a:ext cx="1412621" cy="261747"/>
          </a:xfrm>
          <a:prstGeom prst="rect">
            <a:avLst/>
          </a:prstGeom>
          <a:blipFill>
            <a:blip r:embed="rId29" cstate="print"/>
            <a:stretch>
              <a:fillRect/>
            </a:stretch>
          </a:blipFill>
        </p:spPr>
        <p:txBody>
          <a:bodyPr wrap="square" lIns="0" tIns="0" rIns="0" bIns="0" rtlCol="0"/>
          <a:lstStyle/>
          <a:p>
            <a:endParaRPr/>
          </a:p>
        </p:txBody>
      </p:sp>
      <p:sp>
        <p:nvSpPr>
          <p:cNvPr id="30" name="object 30"/>
          <p:cNvSpPr/>
          <p:nvPr/>
        </p:nvSpPr>
        <p:spPr>
          <a:xfrm>
            <a:off x="1898523" y="4932679"/>
            <a:ext cx="1489710" cy="261746"/>
          </a:xfrm>
          <a:prstGeom prst="rect">
            <a:avLst/>
          </a:prstGeom>
          <a:blipFill>
            <a:blip r:embed="rId30" cstate="print"/>
            <a:stretch>
              <a:fillRect/>
            </a:stretch>
          </a:blipFill>
        </p:spPr>
        <p:txBody>
          <a:bodyPr wrap="square" lIns="0" tIns="0" rIns="0" bIns="0" rtlCol="0"/>
          <a:lstStyle/>
          <a:p>
            <a:endParaRPr/>
          </a:p>
        </p:txBody>
      </p:sp>
      <p:sp>
        <p:nvSpPr>
          <p:cNvPr id="31" name="object 31"/>
          <p:cNvSpPr/>
          <p:nvPr/>
        </p:nvSpPr>
        <p:spPr>
          <a:xfrm>
            <a:off x="1683511" y="5302250"/>
            <a:ext cx="68961" cy="68961"/>
          </a:xfrm>
          <a:prstGeom prst="rect">
            <a:avLst/>
          </a:prstGeom>
          <a:blipFill>
            <a:blip r:embed="rId31" cstate="print"/>
            <a:stretch>
              <a:fillRect/>
            </a:stretch>
          </a:blipFill>
        </p:spPr>
        <p:txBody>
          <a:bodyPr wrap="square" lIns="0" tIns="0" rIns="0" bIns="0" rtlCol="0"/>
          <a:lstStyle/>
          <a:p>
            <a:endParaRPr/>
          </a:p>
        </p:txBody>
      </p:sp>
      <p:sp>
        <p:nvSpPr>
          <p:cNvPr id="32" name="object 32"/>
          <p:cNvSpPr/>
          <p:nvPr/>
        </p:nvSpPr>
        <p:spPr>
          <a:xfrm>
            <a:off x="1898523" y="5234813"/>
            <a:ext cx="1273428" cy="202946"/>
          </a:xfrm>
          <a:prstGeom prst="rect">
            <a:avLst/>
          </a:prstGeom>
          <a:blipFill>
            <a:blip r:embed="rId32" cstate="print"/>
            <a:stretch>
              <a:fillRect/>
            </a:stretch>
          </a:blipFill>
        </p:spPr>
        <p:txBody>
          <a:bodyPr wrap="square" lIns="0" tIns="0" rIns="0" bIns="0" rtlCol="0"/>
          <a:lstStyle/>
          <a:p>
            <a:endParaRPr/>
          </a:p>
        </p:txBody>
      </p:sp>
      <p:sp>
        <p:nvSpPr>
          <p:cNvPr id="33" name="object 33"/>
          <p:cNvSpPr/>
          <p:nvPr/>
        </p:nvSpPr>
        <p:spPr>
          <a:xfrm>
            <a:off x="1683511" y="5600928"/>
            <a:ext cx="68961" cy="69049"/>
          </a:xfrm>
          <a:prstGeom prst="rect">
            <a:avLst/>
          </a:prstGeom>
          <a:blipFill>
            <a:blip r:embed="rId33" cstate="print"/>
            <a:stretch>
              <a:fillRect/>
            </a:stretch>
          </a:blipFill>
        </p:spPr>
        <p:txBody>
          <a:bodyPr wrap="square" lIns="0" tIns="0" rIns="0" bIns="0" rtlCol="0"/>
          <a:lstStyle/>
          <a:p>
            <a:endParaRPr/>
          </a:p>
        </p:txBody>
      </p:sp>
      <p:sp>
        <p:nvSpPr>
          <p:cNvPr id="34" name="object 34"/>
          <p:cNvSpPr/>
          <p:nvPr/>
        </p:nvSpPr>
        <p:spPr>
          <a:xfrm>
            <a:off x="1917954" y="5533516"/>
            <a:ext cx="1131443" cy="202907"/>
          </a:xfrm>
          <a:prstGeom prst="rect">
            <a:avLst/>
          </a:prstGeom>
          <a:blipFill>
            <a:blip r:embed="rId34"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776655" cy="50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0057" y="1034891"/>
            <a:ext cx="185178" cy="606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08301" y="743458"/>
            <a:ext cx="2896870" cy="64363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2006219"/>
            <a:ext cx="87922" cy="8801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7197" y="1915922"/>
            <a:ext cx="4176014" cy="33337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467103" y="2426461"/>
            <a:ext cx="4405122" cy="2630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30337" y="2516758"/>
            <a:ext cx="87922" cy="8801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30337" y="3028823"/>
            <a:ext cx="87922" cy="8801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55927" y="2938652"/>
            <a:ext cx="9068562" cy="333248"/>
          </a:xfrm>
          <a:prstGeom prst="rect">
            <a:avLst/>
          </a:prstGeom>
          <a:blipFill>
            <a:blip r:embed="rId10"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1243685" y="3656152"/>
            <a:ext cx="8704580" cy="1855470"/>
          </a:xfrm>
          <a:prstGeom prst="rect">
            <a:avLst/>
          </a:prstGeom>
        </p:spPr>
        <p:txBody>
          <a:bodyPr vert="horz" wrap="square" lIns="0" tIns="12700" rIns="0" bIns="0" rtlCol="0">
            <a:spAutoFit/>
          </a:bodyPr>
          <a:lstStyle/>
          <a:p>
            <a:pPr marL="1365885" marR="5080" indent="-1353820">
              <a:lnSpc>
                <a:spcPct val="100000"/>
              </a:lnSpc>
              <a:spcBef>
                <a:spcPts val="100"/>
              </a:spcBef>
            </a:pPr>
            <a:r>
              <a:rPr sz="6000" b="1" dirty="0">
                <a:latin typeface="Arial"/>
                <a:cs typeface="Arial"/>
              </a:rPr>
              <a:t>Read the </a:t>
            </a:r>
            <a:r>
              <a:rPr sz="6000" b="1" spc="-15" dirty="0">
                <a:latin typeface="Arial"/>
                <a:cs typeface="Arial"/>
              </a:rPr>
              <a:t>S3 </a:t>
            </a:r>
            <a:r>
              <a:rPr sz="6000" b="1" spc="-114" dirty="0">
                <a:latin typeface="Arial"/>
                <a:cs typeface="Arial"/>
              </a:rPr>
              <a:t>FAQ </a:t>
            </a:r>
            <a:r>
              <a:rPr sz="6000" b="1" dirty="0">
                <a:latin typeface="Arial"/>
                <a:cs typeface="Arial"/>
              </a:rPr>
              <a:t>before  taking the</a:t>
            </a:r>
            <a:r>
              <a:rPr sz="6000" b="1" spc="-40" dirty="0">
                <a:latin typeface="Arial"/>
                <a:cs typeface="Arial"/>
              </a:rPr>
              <a:t> </a:t>
            </a:r>
            <a:r>
              <a:rPr sz="6000" b="1" spc="-5" dirty="0">
                <a:latin typeface="Arial"/>
                <a:cs typeface="Arial"/>
              </a:rPr>
              <a:t>exam.</a:t>
            </a:r>
            <a:endParaRPr sz="6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32027"/>
            <a:ext cx="6054915" cy="6231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099300" y="1025738"/>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344664" y="768858"/>
            <a:ext cx="2794888" cy="456438"/>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057757" y="1451229"/>
            <a:ext cx="10089515" cy="4655185"/>
          </a:xfrm>
          <a:prstGeom prst="rect">
            <a:avLst/>
          </a:prstGeom>
        </p:spPr>
        <p:txBody>
          <a:bodyPr vert="horz" wrap="square" lIns="0" tIns="195580" rIns="0" bIns="0" rtlCol="0">
            <a:spAutoFit/>
          </a:bodyPr>
          <a:lstStyle/>
          <a:p>
            <a:pPr marL="299085" indent="-287020">
              <a:lnSpc>
                <a:spcPct val="100000"/>
              </a:lnSpc>
              <a:spcBef>
                <a:spcPts val="1540"/>
              </a:spcBef>
              <a:buFont typeface="Arial"/>
              <a:buChar char="•"/>
              <a:tabLst>
                <a:tab pos="299085" algn="l"/>
                <a:tab pos="299720" algn="l"/>
              </a:tabLst>
            </a:pPr>
            <a:r>
              <a:rPr sz="2400" spc="-10" dirty="0">
                <a:solidFill>
                  <a:srgbClr val="FFFFFF"/>
                </a:solidFill>
                <a:latin typeface="Corbel"/>
                <a:cs typeface="Corbel"/>
              </a:rPr>
              <a:t>Buckets </a:t>
            </a:r>
            <a:r>
              <a:rPr sz="2400" dirty="0">
                <a:solidFill>
                  <a:srgbClr val="FFFFFF"/>
                </a:solidFill>
                <a:latin typeface="Corbel"/>
                <a:cs typeface="Corbel"/>
              </a:rPr>
              <a:t>and </a:t>
            </a:r>
            <a:r>
              <a:rPr sz="2400" spc="-5" dirty="0">
                <a:solidFill>
                  <a:srgbClr val="FFFFFF"/>
                </a:solidFill>
                <a:latin typeface="Corbel"/>
                <a:cs typeface="Corbel"/>
              </a:rPr>
              <a:t>Objects </a:t>
            </a:r>
            <a:r>
              <a:rPr sz="2400" dirty="0">
                <a:solidFill>
                  <a:srgbClr val="FFFFFF"/>
                </a:solidFill>
                <a:latin typeface="Corbel"/>
                <a:cs typeface="Corbel"/>
              </a:rPr>
              <a:t>are </a:t>
            </a:r>
            <a:r>
              <a:rPr sz="2400" spc="-5" dirty="0">
                <a:solidFill>
                  <a:srgbClr val="FFFFFF"/>
                </a:solidFill>
                <a:latin typeface="Corbel"/>
                <a:cs typeface="Corbel"/>
              </a:rPr>
              <a:t>primary </a:t>
            </a:r>
            <a:r>
              <a:rPr sz="2400" dirty="0">
                <a:solidFill>
                  <a:srgbClr val="FFFFFF"/>
                </a:solidFill>
                <a:latin typeface="Corbel"/>
                <a:cs typeface="Corbel"/>
              </a:rPr>
              <a:t>S3</a:t>
            </a:r>
            <a:r>
              <a:rPr sz="2400" spc="-175" dirty="0">
                <a:solidFill>
                  <a:srgbClr val="FFFFFF"/>
                </a:solidFill>
                <a:latin typeface="Corbel"/>
                <a:cs typeface="Corbel"/>
              </a:rPr>
              <a:t> </a:t>
            </a:r>
            <a:r>
              <a:rPr sz="2400" dirty="0">
                <a:solidFill>
                  <a:srgbClr val="FFFFFF"/>
                </a:solidFill>
                <a:latin typeface="Corbel"/>
                <a:cs typeface="Corbel"/>
              </a:rPr>
              <a:t>resources</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spc="-5" dirty="0">
                <a:solidFill>
                  <a:srgbClr val="FFFFFF"/>
                </a:solidFill>
                <a:latin typeface="Corbel"/>
                <a:cs typeface="Corbel"/>
              </a:rPr>
              <a:t>Each has its own</a:t>
            </a:r>
            <a:r>
              <a:rPr sz="2400" spc="10" dirty="0">
                <a:solidFill>
                  <a:srgbClr val="FFFFFF"/>
                </a:solidFill>
                <a:latin typeface="Corbel"/>
                <a:cs typeface="Corbel"/>
              </a:rPr>
              <a:t> </a:t>
            </a:r>
            <a:r>
              <a:rPr sz="2400" dirty="0">
                <a:solidFill>
                  <a:srgbClr val="FFFFFF"/>
                </a:solidFill>
                <a:latin typeface="Corbel"/>
                <a:cs typeface="Corbel"/>
              </a:rPr>
              <a:t>sub-resources</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spc="-10" dirty="0">
                <a:solidFill>
                  <a:srgbClr val="FFFFFF"/>
                </a:solidFill>
                <a:latin typeface="Corbel"/>
                <a:cs typeface="Corbel"/>
              </a:rPr>
              <a:t>Buckets </a:t>
            </a:r>
            <a:r>
              <a:rPr sz="2400" dirty="0">
                <a:solidFill>
                  <a:srgbClr val="FFFFFF"/>
                </a:solidFill>
                <a:latin typeface="Corbel"/>
                <a:cs typeface="Corbel"/>
              </a:rPr>
              <a:t>Sub-resources</a:t>
            </a:r>
            <a:r>
              <a:rPr sz="2400" spc="-105" dirty="0">
                <a:solidFill>
                  <a:srgbClr val="FFFFFF"/>
                </a:solidFill>
                <a:latin typeface="Corbel"/>
                <a:cs typeface="Corbel"/>
              </a:rPr>
              <a:t> </a:t>
            </a:r>
            <a:r>
              <a:rPr sz="2400" dirty="0">
                <a:solidFill>
                  <a:srgbClr val="FFFFFF"/>
                </a:solidFill>
                <a:latin typeface="Corbel"/>
                <a:cs typeface="Corbel"/>
              </a:rPr>
              <a:t>are:</a:t>
            </a:r>
            <a:endParaRPr sz="2400">
              <a:latin typeface="Corbel"/>
              <a:cs typeface="Corbel"/>
            </a:endParaRPr>
          </a:p>
          <a:p>
            <a:pPr marL="756285" marR="5080" lvl="1" indent="-287020">
              <a:lnSpc>
                <a:spcPct val="100000"/>
              </a:lnSpc>
              <a:spcBef>
                <a:spcPts val="445"/>
              </a:spcBef>
              <a:buFont typeface="Wingdings"/>
              <a:buChar char=""/>
              <a:tabLst>
                <a:tab pos="756920" algn="l"/>
              </a:tabLst>
            </a:pPr>
            <a:r>
              <a:rPr sz="2400" spc="-5" dirty="0">
                <a:solidFill>
                  <a:srgbClr val="FFFFFF"/>
                </a:solidFill>
                <a:latin typeface="Corbel"/>
                <a:cs typeface="Corbel"/>
              </a:rPr>
              <a:t>Lifecycle, website, versioning, </a:t>
            </a:r>
            <a:r>
              <a:rPr sz="2400" spc="-10" dirty="0">
                <a:solidFill>
                  <a:srgbClr val="FFFFFF"/>
                </a:solidFill>
                <a:latin typeface="Corbel"/>
                <a:cs typeface="Corbel"/>
              </a:rPr>
              <a:t>ACL </a:t>
            </a:r>
            <a:r>
              <a:rPr sz="2400" dirty="0">
                <a:solidFill>
                  <a:srgbClr val="FFFFFF"/>
                </a:solidFill>
                <a:latin typeface="Corbel"/>
                <a:cs typeface="Corbel"/>
              </a:rPr>
              <a:t>and </a:t>
            </a:r>
            <a:r>
              <a:rPr sz="2400" spc="-20" dirty="0">
                <a:solidFill>
                  <a:srgbClr val="FFFFFF"/>
                </a:solidFill>
                <a:latin typeface="Corbel"/>
                <a:cs typeface="Corbel"/>
              </a:rPr>
              <a:t>Policies, </a:t>
            </a:r>
            <a:r>
              <a:rPr sz="2400" spc="-5" dirty="0">
                <a:solidFill>
                  <a:srgbClr val="FFFFFF"/>
                </a:solidFill>
                <a:latin typeface="Corbel"/>
                <a:cs typeface="Corbel"/>
              </a:rPr>
              <a:t>CORS </a:t>
            </a:r>
            <a:r>
              <a:rPr sz="2400" dirty="0">
                <a:solidFill>
                  <a:srgbClr val="FFFFFF"/>
                </a:solidFill>
                <a:latin typeface="Corbel"/>
                <a:cs typeface="Corbel"/>
              </a:rPr>
              <a:t>and </a:t>
            </a:r>
            <a:r>
              <a:rPr sz="2400" spc="-5" dirty="0">
                <a:solidFill>
                  <a:srgbClr val="FFFFFF"/>
                </a:solidFill>
                <a:latin typeface="Corbel"/>
                <a:cs typeface="Corbel"/>
              </a:rPr>
              <a:t>logging </a:t>
            </a:r>
            <a:r>
              <a:rPr sz="2400" spc="-10" dirty="0">
                <a:solidFill>
                  <a:srgbClr val="FFFFFF"/>
                </a:solidFill>
                <a:latin typeface="Corbel"/>
                <a:cs typeface="Corbel"/>
              </a:rPr>
              <a:t>(bucket  access</a:t>
            </a:r>
            <a:r>
              <a:rPr sz="2400" spc="-15" dirty="0">
                <a:solidFill>
                  <a:srgbClr val="FFFFFF"/>
                </a:solidFill>
                <a:latin typeface="Corbel"/>
                <a:cs typeface="Corbel"/>
              </a:rPr>
              <a:t> </a:t>
            </a:r>
            <a:r>
              <a:rPr sz="2400" dirty="0">
                <a:solidFill>
                  <a:srgbClr val="FFFFFF"/>
                </a:solidFill>
                <a:latin typeface="Corbel"/>
                <a:cs typeface="Corbel"/>
              </a:rPr>
              <a:t>logs)</a:t>
            </a:r>
            <a:endParaRPr sz="2400">
              <a:latin typeface="Corbel"/>
              <a:cs typeface="Corbel"/>
            </a:endParaRPr>
          </a:p>
          <a:p>
            <a:pPr marL="299085" indent="-287020">
              <a:lnSpc>
                <a:spcPct val="100000"/>
              </a:lnSpc>
              <a:spcBef>
                <a:spcPts val="994"/>
              </a:spcBef>
              <a:buFont typeface="Arial"/>
              <a:buChar char="•"/>
              <a:tabLst>
                <a:tab pos="299085" algn="l"/>
                <a:tab pos="299720" algn="l"/>
              </a:tabLst>
            </a:pPr>
            <a:r>
              <a:rPr sz="2400" spc="-5" dirty="0">
                <a:solidFill>
                  <a:srgbClr val="FFFFFF"/>
                </a:solidFill>
                <a:latin typeface="Corbel"/>
                <a:cs typeface="Corbel"/>
              </a:rPr>
              <a:t>Object </a:t>
            </a:r>
            <a:r>
              <a:rPr sz="2400" dirty="0">
                <a:solidFill>
                  <a:srgbClr val="FFFFFF"/>
                </a:solidFill>
                <a:latin typeface="Corbel"/>
                <a:cs typeface="Corbel"/>
              </a:rPr>
              <a:t>Sub-resources</a:t>
            </a:r>
            <a:r>
              <a:rPr sz="2400" spc="-110" dirty="0">
                <a:solidFill>
                  <a:srgbClr val="FFFFFF"/>
                </a:solidFill>
                <a:latin typeface="Corbel"/>
                <a:cs typeface="Corbel"/>
              </a:rPr>
              <a:t> </a:t>
            </a:r>
            <a:r>
              <a:rPr sz="2400" dirty="0">
                <a:solidFill>
                  <a:srgbClr val="FFFFFF"/>
                </a:solidFill>
                <a:latin typeface="Corbel"/>
                <a:cs typeface="Corbel"/>
              </a:rPr>
              <a:t>are:</a:t>
            </a:r>
            <a:endParaRPr sz="2400">
              <a:latin typeface="Corbel"/>
              <a:cs typeface="Corbel"/>
            </a:endParaRPr>
          </a:p>
          <a:p>
            <a:pPr marL="756285" lvl="1" indent="-287020">
              <a:lnSpc>
                <a:spcPct val="100000"/>
              </a:lnSpc>
              <a:spcBef>
                <a:spcPts val="445"/>
              </a:spcBef>
              <a:buFont typeface="Wingdings"/>
              <a:buChar char=""/>
              <a:tabLst>
                <a:tab pos="756920" algn="l"/>
              </a:tabLst>
            </a:pPr>
            <a:r>
              <a:rPr sz="2400" spc="-10" dirty="0">
                <a:solidFill>
                  <a:srgbClr val="FFFFFF"/>
                </a:solidFill>
                <a:latin typeface="Corbel"/>
                <a:cs typeface="Corbel"/>
              </a:rPr>
              <a:t>ACLs </a:t>
            </a:r>
            <a:r>
              <a:rPr sz="2400" dirty="0">
                <a:solidFill>
                  <a:srgbClr val="FFFFFF"/>
                </a:solidFill>
                <a:latin typeface="Corbel"/>
                <a:cs typeface="Corbel"/>
              </a:rPr>
              <a:t>and </a:t>
            </a:r>
            <a:r>
              <a:rPr sz="2400" spc="-10" dirty="0">
                <a:solidFill>
                  <a:srgbClr val="FFFFFF"/>
                </a:solidFill>
                <a:latin typeface="Corbel"/>
                <a:cs typeface="Corbel"/>
              </a:rPr>
              <a:t>Restore </a:t>
            </a:r>
            <a:r>
              <a:rPr sz="2400" dirty="0">
                <a:solidFill>
                  <a:srgbClr val="FFFFFF"/>
                </a:solidFill>
                <a:latin typeface="Corbel"/>
                <a:cs typeface="Corbel"/>
              </a:rPr>
              <a:t>(restoring an</a:t>
            </a:r>
            <a:r>
              <a:rPr sz="2400" spc="20" dirty="0">
                <a:solidFill>
                  <a:srgbClr val="FFFFFF"/>
                </a:solidFill>
                <a:latin typeface="Corbel"/>
                <a:cs typeface="Corbel"/>
              </a:rPr>
              <a:t> </a:t>
            </a:r>
            <a:r>
              <a:rPr sz="2400" spc="-10" dirty="0">
                <a:solidFill>
                  <a:srgbClr val="FFFFFF"/>
                </a:solidFill>
                <a:latin typeface="Corbel"/>
                <a:cs typeface="Corbel"/>
              </a:rPr>
              <a:t>archive)</a:t>
            </a:r>
            <a:endParaRPr sz="2400">
              <a:latin typeface="Corbel"/>
              <a:cs typeface="Corbel"/>
            </a:endParaRPr>
          </a:p>
          <a:p>
            <a:pPr marL="299085" indent="-287020">
              <a:lnSpc>
                <a:spcPct val="100000"/>
              </a:lnSpc>
              <a:spcBef>
                <a:spcPts val="1000"/>
              </a:spcBef>
              <a:buFont typeface="Arial"/>
              <a:buChar char="•"/>
              <a:tabLst>
                <a:tab pos="299085" algn="l"/>
                <a:tab pos="299720" algn="l"/>
              </a:tabLst>
            </a:pPr>
            <a:r>
              <a:rPr sz="2400" spc="-5" dirty="0">
                <a:solidFill>
                  <a:srgbClr val="FFFFFF"/>
                </a:solidFill>
                <a:latin typeface="Corbel"/>
                <a:cs typeface="Corbel"/>
              </a:rPr>
              <a:t>Operations on </a:t>
            </a:r>
            <a:r>
              <a:rPr sz="2400" dirty="0">
                <a:solidFill>
                  <a:srgbClr val="FFFFFF"/>
                </a:solidFill>
                <a:latin typeface="Corbel"/>
                <a:cs typeface="Corbel"/>
              </a:rPr>
              <a:t>S3</a:t>
            </a:r>
            <a:r>
              <a:rPr sz="2400" spc="-75" dirty="0">
                <a:solidFill>
                  <a:srgbClr val="FFFFFF"/>
                </a:solidFill>
                <a:latin typeface="Corbel"/>
                <a:cs typeface="Corbel"/>
              </a:rPr>
              <a:t> </a:t>
            </a:r>
            <a:r>
              <a:rPr sz="2400" dirty="0">
                <a:solidFill>
                  <a:srgbClr val="FFFFFF"/>
                </a:solidFill>
                <a:latin typeface="Corbel"/>
                <a:cs typeface="Corbel"/>
              </a:rPr>
              <a:t>are:</a:t>
            </a:r>
            <a:endParaRPr sz="2400">
              <a:latin typeface="Corbel"/>
              <a:cs typeface="Corbel"/>
            </a:endParaRPr>
          </a:p>
          <a:p>
            <a:pPr marL="756285" lvl="1" indent="-287020">
              <a:lnSpc>
                <a:spcPct val="100000"/>
              </a:lnSpc>
              <a:spcBef>
                <a:spcPts val="440"/>
              </a:spcBef>
              <a:buFont typeface="Wingdings"/>
              <a:buChar char=""/>
              <a:tabLst>
                <a:tab pos="756920" algn="l"/>
              </a:tabLst>
            </a:pPr>
            <a:r>
              <a:rPr sz="2400" spc="-10" dirty="0">
                <a:solidFill>
                  <a:srgbClr val="FFFFFF"/>
                </a:solidFill>
                <a:latin typeface="Corbel"/>
                <a:cs typeface="Corbel"/>
              </a:rPr>
              <a:t>Bucket </a:t>
            </a:r>
            <a:r>
              <a:rPr sz="2400" spc="-5" dirty="0">
                <a:solidFill>
                  <a:srgbClr val="FFFFFF"/>
                </a:solidFill>
                <a:latin typeface="Corbel"/>
                <a:cs typeface="Corbel"/>
              </a:rPr>
              <a:t>level</a:t>
            </a:r>
            <a:r>
              <a:rPr sz="2400" spc="-75" dirty="0">
                <a:solidFill>
                  <a:srgbClr val="FFFFFF"/>
                </a:solidFill>
                <a:latin typeface="Corbel"/>
                <a:cs typeface="Corbel"/>
              </a:rPr>
              <a:t> </a:t>
            </a:r>
            <a:r>
              <a:rPr sz="2400" spc="-5" dirty="0">
                <a:solidFill>
                  <a:srgbClr val="FFFFFF"/>
                </a:solidFill>
                <a:latin typeface="Corbel"/>
                <a:cs typeface="Corbel"/>
              </a:rPr>
              <a:t>operations</a:t>
            </a:r>
            <a:endParaRPr sz="2400">
              <a:latin typeface="Corbel"/>
              <a:cs typeface="Corbel"/>
            </a:endParaRPr>
          </a:p>
          <a:p>
            <a:pPr marL="756285" lvl="1" indent="-287020">
              <a:lnSpc>
                <a:spcPct val="100000"/>
              </a:lnSpc>
              <a:spcBef>
                <a:spcPts val="5"/>
              </a:spcBef>
              <a:buFont typeface="Wingdings"/>
              <a:buChar char=""/>
              <a:tabLst>
                <a:tab pos="756920" algn="l"/>
              </a:tabLst>
            </a:pPr>
            <a:r>
              <a:rPr sz="2400" spc="-5" dirty="0">
                <a:solidFill>
                  <a:srgbClr val="FFFFFF"/>
                </a:solidFill>
                <a:latin typeface="Corbel"/>
                <a:cs typeface="Corbel"/>
              </a:rPr>
              <a:t>Object level</a:t>
            </a:r>
            <a:r>
              <a:rPr sz="2400" spc="-70" dirty="0">
                <a:solidFill>
                  <a:srgbClr val="FFFFFF"/>
                </a:solidFill>
                <a:latin typeface="Corbel"/>
                <a:cs typeface="Corbel"/>
              </a:rPr>
              <a:t> </a:t>
            </a:r>
            <a:r>
              <a:rPr sz="2400" spc="-5" dirty="0">
                <a:solidFill>
                  <a:srgbClr val="FFFFFF"/>
                </a:solidFill>
                <a:latin typeface="Corbel"/>
                <a:cs typeface="Corbel"/>
              </a:rPr>
              <a:t>operations</a:t>
            </a:r>
            <a:endParaRPr sz="2400">
              <a:latin typeface="Corbel"/>
              <a:cs typeface="Corbe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395350"/>
            <a:ext cx="5413692" cy="5947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038179"/>
            <a:ext cx="10187305" cy="5513705"/>
          </a:xfrm>
          <a:prstGeom prst="rect">
            <a:avLst/>
          </a:prstGeom>
        </p:spPr>
        <p:txBody>
          <a:bodyPr vert="horz" wrap="square" lIns="0" tIns="196215" rIns="0" bIns="0" rtlCol="0">
            <a:spAutoFit/>
          </a:bodyPr>
          <a:lstStyle/>
          <a:p>
            <a:pPr marL="299085" indent="-287020">
              <a:lnSpc>
                <a:spcPct val="100000"/>
              </a:lnSpc>
              <a:spcBef>
                <a:spcPts val="1545"/>
              </a:spcBef>
              <a:buFont typeface="Arial"/>
              <a:buChar char="•"/>
              <a:tabLst>
                <a:tab pos="299085" algn="l"/>
                <a:tab pos="299720" algn="l"/>
              </a:tabLst>
            </a:pPr>
            <a:r>
              <a:rPr sz="2400" spc="-5" dirty="0">
                <a:solidFill>
                  <a:srgbClr val="FFFFFF"/>
                </a:solidFill>
                <a:latin typeface="Corbel"/>
                <a:cs typeface="Corbel"/>
              </a:rPr>
              <a:t>By </a:t>
            </a:r>
            <a:r>
              <a:rPr sz="2400" dirty="0">
                <a:solidFill>
                  <a:srgbClr val="FFFFFF"/>
                </a:solidFill>
                <a:latin typeface="Corbel"/>
                <a:cs typeface="Corbel"/>
              </a:rPr>
              <a:t>default, </a:t>
            </a:r>
            <a:r>
              <a:rPr sz="2400" spc="-5" dirty="0">
                <a:solidFill>
                  <a:srgbClr val="FFFFFF"/>
                </a:solidFill>
                <a:latin typeface="Corbel"/>
                <a:cs typeface="Corbel"/>
              </a:rPr>
              <a:t>all Amazon </a:t>
            </a:r>
            <a:r>
              <a:rPr sz="2400" dirty="0">
                <a:solidFill>
                  <a:srgbClr val="FFFFFF"/>
                </a:solidFill>
                <a:latin typeface="Corbel"/>
                <a:cs typeface="Corbel"/>
              </a:rPr>
              <a:t>S3 resources are</a:t>
            </a:r>
            <a:r>
              <a:rPr sz="2400" spc="-240" dirty="0">
                <a:solidFill>
                  <a:srgbClr val="FFFFFF"/>
                </a:solidFill>
                <a:latin typeface="Corbel"/>
                <a:cs typeface="Corbel"/>
              </a:rPr>
              <a:t> </a:t>
            </a:r>
            <a:r>
              <a:rPr sz="2400" spc="-5" dirty="0">
                <a:solidFill>
                  <a:srgbClr val="FFFFFF"/>
                </a:solidFill>
                <a:latin typeface="Corbel"/>
                <a:cs typeface="Corbel"/>
              </a:rPr>
              <a:t>private</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10" dirty="0">
                <a:solidFill>
                  <a:srgbClr val="FFFFFF"/>
                </a:solidFill>
                <a:latin typeface="Corbel"/>
                <a:cs typeface="Corbel"/>
              </a:rPr>
              <a:t>Only </a:t>
            </a:r>
            <a:r>
              <a:rPr sz="2400" dirty="0">
                <a:solidFill>
                  <a:srgbClr val="FFFFFF"/>
                </a:solidFill>
                <a:latin typeface="Corbel"/>
                <a:cs typeface="Corbel"/>
              </a:rPr>
              <a:t>a resource </a:t>
            </a:r>
            <a:r>
              <a:rPr sz="2400" spc="-5" dirty="0">
                <a:solidFill>
                  <a:srgbClr val="FFFFFF"/>
                </a:solidFill>
                <a:latin typeface="Corbel"/>
                <a:cs typeface="Corbel"/>
              </a:rPr>
              <a:t>owner can </a:t>
            </a:r>
            <a:r>
              <a:rPr sz="2400" spc="-10" dirty="0">
                <a:solidFill>
                  <a:srgbClr val="FFFFFF"/>
                </a:solidFill>
                <a:latin typeface="Corbel"/>
                <a:cs typeface="Corbel"/>
              </a:rPr>
              <a:t>access </a:t>
            </a:r>
            <a:r>
              <a:rPr sz="2400" spc="-5" dirty="0">
                <a:solidFill>
                  <a:srgbClr val="FFFFFF"/>
                </a:solidFill>
                <a:latin typeface="Corbel"/>
                <a:cs typeface="Corbel"/>
              </a:rPr>
              <a:t>the</a:t>
            </a:r>
            <a:r>
              <a:rPr sz="2400" spc="-35" dirty="0">
                <a:solidFill>
                  <a:srgbClr val="FFFFFF"/>
                </a:solidFill>
                <a:latin typeface="Corbel"/>
                <a:cs typeface="Corbel"/>
              </a:rPr>
              <a:t> </a:t>
            </a:r>
            <a:r>
              <a:rPr sz="2400" dirty="0">
                <a:solidFill>
                  <a:srgbClr val="FFFFFF"/>
                </a:solidFill>
                <a:latin typeface="Corbel"/>
                <a:cs typeface="Corbel"/>
              </a:rPr>
              <a:t>resource</a:t>
            </a:r>
            <a:endParaRPr sz="2400">
              <a:latin typeface="Corbel"/>
              <a:cs typeface="Corbel"/>
            </a:endParaRPr>
          </a:p>
          <a:p>
            <a:pPr marL="299085" marR="329565" indent="-287020">
              <a:lnSpc>
                <a:spcPts val="4320"/>
              </a:lnSpc>
              <a:spcBef>
                <a:spcPts val="385"/>
              </a:spcBef>
              <a:buFont typeface="Arial"/>
              <a:buChar char="•"/>
              <a:tabLst>
                <a:tab pos="299085" algn="l"/>
                <a:tab pos="299720" algn="l"/>
              </a:tabLst>
            </a:pPr>
            <a:r>
              <a:rPr sz="2400" spc="-5" dirty="0">
                <a:solidFill>
                  <a:srgbClr val="FFFFFF"/>
                </a:solidFill>
                <a:latin typeface="Corbel"/>
                <a:cs typeface="Corbel"/>
              </a:rPr>
              <a:t>The </a:t>
            </a:r>
            <a:r>
              <a:rPr sz="2400" dirty="0">
                <a:solidFill>
                  <a:srgbClr val="FFFFFF"/>
                </a:solidFill>
                <a:latin typeface="Corbel"/>
                <a:cs typeface="Corbel"/>
              </a:rPr>
              <a:t>resource </a:t>
            </a:r>
            <a:r>
              <a:rPr sz="2400" spc="-5" dirty="0">
                <a:solidFill>
                  <a:srgbClr val="FFFFFF"/>
                </a:solidFill>
                <a:latin typeface="Corbel"/>
                <a:cs typeface="Corbel"/>
              </a:rPr>
              <a:t>owner </a:t>
            </a:r>
            <a:r>
              <a:rPr sz="2400" dirty="0">
                <a:solidFill>
                  <a:srgbClr val="FFFFFF"/>
                </a:solidFill>
                <a:latin typeface="Corbel"/>
                <a:cs typeface="Corbel"/>
              </a:rPr>
              <a:t>refers </a:t>
            </a:r>
            <a:r>
              <a:rPr sz="2400" spc="-5" dirty="0">
                <a:solidFill>
                  <a:srgbClr val="FFFFFF"/>
                </a:solidFill>
                <a:latin typeface="Corbel"/>
                <a:cs typeface="Corbel"/>
              </a:rPr>
              <a:t>to the </a:t>
            </a:r>
            <a:r>
              <a:rPr sz="2400" spc="-35" dirty="0">
                <a:solidFill>
                  <a:srgbClr val="FFFFFF"/>
                </a:solidFill>
                <a:latin typeface="Corbel"/>
                <a:cs typeface="Corbel"/>
              </a:rPr>
              <a:t>AWS </a:t>
            </a:r>
            <a:r>
              <a:rPr sz="2400" spc="-5" dirty="0">
                <a:solidFill>
                  <a:srgbClr val="FFFFFF"/>
                </a:solidFill>
                <a:latin typeface="Corbel"/>
                <a:cs typeface="Corbel"/>
              </a:rPr>
              <a:t>account that </a:t>
            </a:r>
            <a:r>
              <a:rPr sz="2400" dirty="0">
                <a:solidFill>
                  <a:srgbClr val="FFFFFF"/>
                </a:solidFill>
                <a:latin typeface="Corbel"/>
                <a:cs typeface="Corbel"/>
              </a:rPr>
              <a:t>creates </a:t>
            </a:r>
            <a:r>
              <a:rPr sz="2400" spc="-5" dirty="0">
                <a:solidFill>
                  <a:srgbClr val="FFFFFF"/>
                </a:solidFill>
                <a:latin typeface="Corbel"/>
                <a:cs typeface="Corbel"/>
              </a:rPr>
              <a:t>the </a:t>
            </a:r>
            <a:r>
              <a:rPr sz="2400" dirty="0">
                <a:solidFill>
                  <a:srgbClr val="FFFFFF"/>
                </a:solidFill>
                <a:latin typeface="Corbel"/>
                <a:cs typeface="Corbel"/>
              </a:rPr>
              <a:t>resource.</a:t>
            </a:r>
            <a:r>
              <a:rPr sz="2400" spc="-200" dirty="0">
                <a:solidFill>
                  <a:srgbClr val="FFFFFF"/>
                </a:solidFill>
                <a:latin typeface="Corbel"/>
                <a:cs typeface="Corbel"/>
              </a:rPr>
              <a:t> </a:t>
            </a:r>
            <a:r>
              <a:rPr sz="2400" spc="-5" dirty="0">
                <a:solidFill>
                  <a:srgbClr val="FFFFFF"/>
                </a:solidFill>
                <a:latin typeface="Corbel"/>
                <a:cs typeface="Corbel"/>
              </a:rPr>
              <a:t>For  example:</a:t>
            </a:r>
            <a:endParaRPr sz="2400">
              <a:latin typeface="Corbel"/>
              <a:cs typeface="Corbel"/>
            </a:endParaRPr>
          </a:p>
          <a:p>
            <a:pPr marL="756285" marR="517525" lvl="1" indent="-287020">
              <a:lnSpc>
                <a:spcPts val="4320"/>
              </a:lnSpc>
              <a:spcBef>
                <a:spcPts val="5"/>
              </a:spcBef>
              <a:buFont typeface="Wingdings"/>
              <a:buChar char=""/>
              <a:tabLst>
                <a:tab pos="756920" algn="l"/>
              </a:tabLst>
            </a:pPr>
            <a:r>
              <a:rPr sz="2400" spc="-5" dirty="0">
                <a:solidFill>
                  <a:srgbClr val="FFFFFF"/>
                </a:solidFill>
                <a:latin typeface="Corbel"/>
                <a:cs typeface="Corbel"/>
              </a:rPr>
              <a:t>The </a:t>
            </a:r>
            <a:r>
              <a:rPr sz="2400" spc="-35" dirty="0">
                <a:solidFill>
                  <a:srgbClr val="FFFFFF"/>
                </a:solidFill>
                <a:latin typeface="Corbel"/>
                <a:cs typeface="Corbel"/>
              </a:rPr>
              <a:t>AWS </a:t>
            </a:r>
            <a:r>
              <a:rPr sz="2400" spc="-5" dirty="0">
                <a:solidFill>
                  <a:srgbClr val="FFFFFF"/>
                </a:solidFill>
                <a:latin typeface="Corbel"/>
                <a:cs typeface="Corbel"/>
              </a:rPr>
              <a:t>account that </a:t>
            </a:r>
            <a:r>
              <a:rPr sz="2400" dirty="0">
                <a:solidFill>
                  <a:srgbClr val="FFFFFF"/>
                </a:solidFill>
                <a:latin typeface="Corbel"/>
                <a:cs typeface="Corbel"/>
              </a:rPr>
              <a:t>you use </a:t>
            </a:r>
            <a:r>
              <a:rPr sz="2400" spc="-5" dirty="0">
                <a:solidFill>
                  <a:srgbClr val="FFFFFF"/>
                </a:solidFill>
                <a:latin typeface="Corbel"/>
                <a:cs typeface="Corbel"/>
              </a:rPr>
              <a:t>to create </a:t>
            </a:r>
            <a:r>
              <a:rPr sz="2400" spc="-10" dirty="0">
                <a:solidFill>
                  <a:srgbClr val="FFFFFF"/>
                </a:solidFill>
                <a:latin typeface="Corbel"/>
                <a:cs typeface="Corbel"/>
              </a:rPr>
              <a:t>buckets </a:t>
            </a:r>
            <a:r>
              <a:rPr sz="2400" dirty="0">
                <a:solidFill>
                  <a:srgbClr val="FFFFFF"/>
                </a:solidFill>
                <a:latin typeface="Corbel"/>
                <a:cs typeface="Corbel"/>
              </a:rPr>
              <a:t>and </a:t>
            </a:r>
            <a:r>
              <a:rPr sz="2400" spc="-5" dirty="0">
                <a:solidFill>
                  <a:srgbClr val="FFFFFF"/>
                </a:solidFill>
                <a:latin typeface="Corbel"/>
                <a:cs typeface="Corbel"/>
              </a:rPr>
              <a:t>objects own </a:t>
            </a:r>
            <a:r>
              <a:rPr sz="2400" spc="-10" dirty="0">
                <a:solidFill>
                  <a:srgbClr val="FFFFFF"/>
                </a:solidFill>
                <a:latin typeface="Corbel"/>
                <a:cs typeface="Corbel"/>
              </a:rPr>
              <a:t>those  </a:t>
            </a:r>
            <a:r>
              <a:rPr sz="2400" dirty="0">
                <a:solidFill>
                  <a:srgbClr val="FFFFFF"/>
                </a:solidFill>
                <a:latin typeface="Corbel"/>
                <a:cs typeface="Corbel"/>
              </a:rPr>
              <a:t>resources</a:t>
            </a:r>
            <a:endParaRPr sz="2400">
              <a:latin typeface="Corbel"/>
              <a:cs typeface="Corbel"/>
            </a:endParaRPr>
          </a:p>
          <a:p>
            <a:pPr marL="299085" marR="116839" indent="-287020">
              <a:lnSpc>
                <a:spcPts val="4320"/>
              </a:lnSpc>
              <a:buFont typeface="Arial"/>
              <a:buChar char="•"/>
              <a:tabLst>
                <a:tab pos="299085" algn="l"/>
                <a:tab pos="299720" algn="l"/>
              </a:tabLst>
            </a:pPr>
            <a:r>
              <a:rPr sz="2400" dirty="0">
                <a:solidFill>
                  <a:srgbClr val="FFFFFF"/>
                </a:solidFill>
                <a:latin typeface="Corbel"/>
                <a:cs typeface="Corbel"/>
              </a:rPr>
              <a:t>If you </a:t>
            </a:r>
            <a:r>
              <a:rPr sz="2400" spc="-5" dirty="0">
                <a:solidFill>
                  <a:srgbClr val="FFFFFF"/>
                </a:solidFill>
                <a:latin typeface="Corbel"/>
                <a:cs typeface="Corbel"/>
              </a:rPr>
              <a:t>create </a:t>
            </a:r>
            <a:r>
              <a:rPr sz="2400" dirty="0">
                <a:solidFill>
                  <a:srgbClr val="FFFFFF"/>
                </a:solidFill>
                <a:latin typeface="Corbel"/>
                <a:cs typeface="Corbel"/>
              </a:rPr>
              <a:t>an </a:t>
            </a:r>
            <a:r>
              <a:rPr sz="2400" spc="-35" dirty="0">
                <a:solidFill>
                  <a:srgbClr val="FFFFFF"/>
                </a:solidFill>
                <a:latin typeface="Corbel"/>
                <a:cs typeface="Corbel"/>
              </a:rPr>
              <a:t>AWS </a:t>
            </a:r>
            <a:r>
              <a:rPr sz="2400" spc="-5" dirty="0">
                <a:solidFill>
                  <a:srgbClr val="FFFFFF"/>
                </a:solidFill>
                <a:latin typeface="Corbel"/>
                <a:cs typeface="Corbel"/>
              </a:rPr>
              <a:t>Identity </a:t>
            </a:r>
            <a:r>
              <a:rPr sz="2400" dirty="0">
                <a:solidFill>
                  <a:srgbClr val="FFFFFF"/>
                </a:solidFill>
                <a:latin typeface="Corbel"/>
                <a:cs typeface="Corbel"/>
              </a:rPr>
              <a:t>and </a:t>
            </a:r>
            <a:r>
              <a:rPr sz="2400" spc="-10" dirty="0">
                <a:solidFill>
                  <a:srgbClr val="FFFFFF"/>
                </a:solidFill>
                <a:latin typeface="Corbel"/>
                <a:cs typeface="Corbel"/>
              </a:rPr>
              <a:t>Access </a:t>
            </a:r>
            <a:r>
              <a:rPr sz="2400" spc="-5" dirty="0">
                <a:solidFill>
                  <a:srgbClr val="FFFFFF"/>
                </a:solidFill>
                <a:latin typeface="Corbel"/>
                <a:cs typeface="Corbel"/>
              </a:rPr>
              <a:t>Management (IAM) </a:t>
            </a:r>
            <a:r>
              <a:rPr sz="2400" dirty="0">
                <a:solidFill>
                  <a:srgbClr val="FFFFFF"/>
                </a:solidFill>
                <a:latin typeface="Corbel"/>
                <a:cs typeface="Corbel"/>
              </a:rPr>
              <a:t>user in your</a:t>
            </a:r>
            <a:r>
              <a:rPr sz="2400" spc="-320" dirty="0">
                <a:solidFill>
                  <a:srgbClr val="FFFFFF"/>
                </a:solidFill>
                <a:latin typeface="Corbel"/>
                <a:cs typeface="Corbel"/>
              </a:rPr>
              <a:t> </a:t>
            </a:r>
            <a:r>
              <a:rPr sz="2400" spc="-35" dirty="0">
                <a:solidFill>
                  <a:srgbClr val="FFFFFF"/>
                </a:solidFill>
                <a:latin typeface="Corbel"/>
                <a:cs typeface="Corbel"/>
              </a:rPr>
              <a:t>AWS  </a:t>
            </a:r>
            <a:r>
              <a:rPr sz="2400" spc="-5" dirty="0">
                <a:solidFill>
                  <a:srgbClr val="FFFFFF"/>
                </a:solidFill>
                <a:latin typeface="Corbel"/>
                <a:cs typeface="Corbel"/>
              </a:rPr>
              <a:t>account, </a:t>
            </a:r>
            <a:r>
              <a:rPr sz="2400" dirty="0">
                <a:solidFill>
                  <a:srgbClr val="FFFFFF"/>
                </a:solidFill>
                <a:latin typeface="Corbel"/>
                <a:cs typeface="Corbel"/>
              </a:rPr>
              <a:t>your </a:t>
            </a:r>
            <a:r>
              <a:rPr sz="2400" spc="-35" dirty="0">
                <a:solidFill>
                  <a:srgbClr val="FFFFFF"/>
                </a:solidFill>
                <a:latin typeface="Corbel"/>
                <a:cs typeface="Corbel"/>
              </a:rPr>
              <a:t>AWS </a:t>
            </a:r>
            <a:r>
              <a:rPr sz="2400" spc="-5" dirty="0">
                <a:solidFill>
                  <a:srgbClr val="FFFFFF"/>
                </a:solidFill>
                <a:latin typeface="Corbel"/>
                <a:cs typeface="Corbel"/>
              </a:rPr>
              <a:t>account </a:t>
            </a:r>
            <a:r>
              <a:rPr sz="2400" dirty="0">
                <a:solidFill>
                  <a:srgbClr val="FFFFFF"/>
                </a:solidFill>
                <a:latin typeface="Corbel"/>
                <a:cs typeface="Corbel"/>
              </a:rPr>
              <a:t>is </a:t>
            </a:r>
            <a:r>
              <a:rPr sz="2400" spc="-5" dirty="0">
                <a:solidFill>
                  <a:srgbClr val="FFFFFF"/>
                </a:solidFill>
                <a:latin typeface="Corbel"/>
                <a:cs typeface="Corbel"/>
              </a:rPr>
              <a:t>the Parent </a:t>
            </a:r>
            <a:r>
              <a:rPr sz="2400" dirty="0">
                <a:solidFill>
                  <a:srgbClr val="FFFFFF"/>
                </a:solidFill>
                <a:latin typeface="Corbel"/>
                <a:cs typeface="Corbel"/>
              </a:rPr>
              <a:t>of </a:t>
            </a:r>
            <a:r>
              <a:rPr sz="2400" spc="-5" dirty="0">
                <a:solidFill>
                  <a:srgbClr val="FFFFFF"/>
                </a:solidFill>
                <a:latin typeface="Corbel"/>
                <a:cs typeface="Corbel"/>
              </a:rPr>
              <a:t>the </a:t>
            </a:r>
            <a:r>
              <a:rPr sz="2400" dirty="0">
                <a:solidFill>
                  <a:srgbClr val="FFFFFF"/>
                </a:solidFill>
                <a:latin typeface="Corbel"/>
                <a:cs typeface="Corbel"/>
              </a:rPr>
              <a:t>IAM</a:t>
            </a:r>
            <a:r>
              <a:rPr sz="2400" spc="-175" dirty="0">
                <a:solidFill>
                  <a:srgbClr val="FFFFFF"/>
                </a:solidFill>
                <a:latin typeface="Corbel"/>
                <a:cs typeface="Corbel"/>
              </a:rPr>
              <a:t> </a:t>
            </a:r>
            <a:r>
              <a:rPr sz="2400" dirty="0">
                <a:solidFill>
                  <a:srgbClr val="FFFFFF"/>
                </a:solidFill>
                <a:latin typeface="Corbel"/>
                <a:cs typeface="Corbel"/>
              </a:rPr>
              <a:t>user</a:t>
            </a:r>
            <a:endParaRPr sz="2400">
              <a:latin typeface="Corbel"/>
              <a:cs typeface="Corbel"/>
            </a:endParaRPr>
          </a:p>
          <a:p>
            <a:pPr marL="299085" indent="-287020">
              <a:lnSpc>
                <a:spcPct val="100000"/>
              </a:lnSpc>
              <a:spcBef>
                <a:spcPts val="1055"/>
              </a:spcBef>
              <a:buFont typeface="Wingdings"/>
              <a:buChar char=""/>
              <a:tabLst>
                <a:tab pos="299720" algn="l"/>
              </a:tabLst>
            </a:pPr>
            <a:r>
              <a:rPr sz="2400" dirty="0">
                <a:solidFill>
                  <a:srgbClr val="FFFFFF"/>
                </a:solidFill>
                <a:latin typeface="Corbel"/>
                <a:cs typeface="Corbel"/>
              </a:rPr>
              <a:t>If </a:t>
            </a:r>
            <a:r>
              <a:rPr sz="2400" spc="-10" dirty="0">
                <a:solidFill>
                  <a:srgbClr val="FFFFFF"/>
                </a:solidFill>
                <a:latin typeface="Corbel"/>
                <a:cs typeface="Corbel"/>
              </a:rPr>
              <a:t>the </a:t>
            </a:r>
            <a:r>
              <a:rPr sz="2400" dirty="0">
                <a:solidFill>
                  <a:srgbClr val="FFFFFF"/>
                </a:solidFill>
                <a:latin typeface="Corbel"/>
                <a:cs typeface="Corbel"/>
              </a:rPr>
              <a:t>IAM user uploads an </a:t>
            </a:r>
            <a:r>
              <a:rPr sz="2400" spc="-5" dirty="0">
                <a:solidFill>
                  <a:srgbClr val="FFFFFF"/>
                </a:solidFill>
                <a:latin typeface="Corbel"/>
                <a:cs typeface="Corbel"/>
              </a:rPr>
              <a:t>object, </a:t>
            </a:r>
            <a:r>
              <a:rPr sz="2400" spc="-10" dirty="0">
                <a:solidFill>
                  <a:srgbClr val="FFFFFF"/>
                </a:solidFill>
                <a:latin typeface="Corbel"/>
                <a:cs typeface="Corbel"/>
              </a:rPr>
              <a:t>the </a:t>
            </a:r>
            <a:r>
              <a:rPr sz="2400" spc="-5" dirty="0">
                <a:solidFill>
                  <a:srgbClr val="FFFFFF"/>
                </a:solidFill>
                <a:latin typeface="Corbel"/>
                <a:cs typeface="Corbel"/>
              </a:rPr>
              <a:t>parent </a:t>
            </a:r>
            <a:r>
              <a:rPr sz="2400" spc="-10" dirty="0">
                <a:solidFill>
                  <a:srgbClr val="FFFFFF"/>
                </a:solidFill>
                <a:latin typeface="Corbel"/>
                <a:cs typeface="Corbel"/>
              </a:rPr>
              <a:t>account </a:t>
            </a:r>
            <a:r>
              <a:rPr sz="2400" spc="-5" dirty="0">
                <a:solidFill>
                  <a:srgbClr val="FFFFFF"/>
                </a:solidFill>
                <a:latin typeface="Corbel"/>
                <a:cs typeface="Corbel"/>
              </a:rPr>
              <a:t>to </a:t>
            </a:r>
            <a:r>
              <a:rPr sz="2400" spc="-10" dirty="0">
                <a:solidFill>
                  <a:srgbClr val="FFFFFF"/>
                </a:solidFill>
                <a:latin typeface="Corbel"/>
                <a:cs typeface="Corbel"/>
              </a:rPr>
              <a:t>which the </a:t>
            </a:r>
            <a:r>
              <a:rPr sz="2400" dirty="0">
                <a:solidFill>
                  <a:srgbClr val="FFFFFF"/>
                </a:solidFill>
                <a:latin typeface="Corbel"/>
                <a:cs typeface="Corbel"/>
              </a:rPr>
              <a:t>user</a:t>
            </a:r>
            <a:r>
              <a:rPr sz="2400" spc="30" dirty="0">
                <a:solidFill>
                  <a:srgbClr val="FFFFFF"/>
                </a:solidFill>
                <a:latin typeface="Corbel"/>
                <a:cs typeface="Corbel"/>
              </a:rPr>
              <a:t> </a:t>
            </a:r>
            <a:r>
              <a:rPr sz="2400" spc="-5" dirty="0">
                <a:solidFill>
                  <a:srgbClr val="FFFFFF"/>
                </a:solidFill>
                <a:latin typeface="Corbel"/>
                <a:cs typeface="Corbel"/>
              </a:rPr>
              <a:t>belongs</a:t>
            </a:r>
            <a:endParaRPr sz="2400">
              <a:latin typeface="Corbel"/>
              <a:cs typeface="Corbel"/>
            </a:endParaRPr>
          </a:p>
          <a:p>
            <a:pPr marL="299085">
              <a:lnSpc>
                <a:spcPct val="100000"/>
              </a:lnSpc>
              <a:spcBef>
                <a:spcPts val="1445"/>
              </a:spcBef>
            </a:pPr>
            <a:r>
              <a:rPr sz="2400" spc="-5" dirty="0">
                <a:solidFill>
                  <a:srgbClr val="FFFFFF"/>
                </a:solidFill>
                <a:latin typeface="Corbel"/>
                <a:cs typeface="Corbel"/>
              </a:rPr>
              <a:t>owns the</a:t>
            </a:r>
            <a:r>
              <a:rPr sz="2400" dirty="0">
                <a:solidFill>
                  <a:srgbClr val="FFFFFF"/>
                </a:solidFill>
                <a:latin typeface="Corbel"/>
                <a:cs typeface="Corbel"/>
              </a:rPr>
              <a:t> </a:t>
            </a:r>
            <a:r>
              <a:rPr sz="2400" spc="-5" dirty="0">
                <a:solidFill>
                  <a:srgbClr val="FFFFFF"/>
                </a:solidFill>
                <a:latin typeface="Corbel"/>
                <a:cs typeface="Corbel"/>
              </a:rPr>
              <a:t>object</a:t>
            </a:r>
            <a:endParaRPr sz="2400">
              <a:latin typeface="Corbel"/>
              <a:cs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06902" y="412750"/>
            <a:ext cx="5413756" cy="5947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007516"/>
            <a:ext cx="10394950" cy="5558790"/>
          </a:xfrm>
          <a:prstGeom prst="rect">
            <a:avLst/>
          </a:prstGeom>
        </p:spPr>
        <p:txBody>
          <a:bodyPr vert="horz" wrap="square" lIns="0" tIns="12700" rIns="0" bIns="0" rtlCol="0">
            <a:spAutoFit/>
          </a:bodyPr>
          <a:lstStyle/>
          <a:p>
            <a:pPr marL="299085" marR="174625" indent="-287020">
              <a:lnSpc>
                <a:spcPct val="150000"/>
              </a:lnSpc>
              <a:spcBef>
                <a:spcPts val="100"/>
              </a:spcBef>
              <a:buFont typeface="Arial"/>
              <a:buChar char="•"/>
              <a:tabLst>
                <a:tab pos="299085" algn="l"/>
                <a:tab pos="299720" algn="l"/>
              </a:tabLst>
            </a:pPr>
            <a:r>
              <a:rPr sz="2200" spc="-5" dirty="0">
                <a:solidFill>
                  <a:srgbClr val="FFFFFF"/>
                </a:solidFill>
                <a:latin typeface="Corbel"/>
                <a:cs typeface="Corbel"/>
              </a:rPr>
              <a:t>A </a:t>
            </a:r>
            <a:r>
              <a:rPr sz="2200" spc="-15" dirty="0">
                <a:solidFill>
                  <a:srgbClr val="FFFFFF"/>
                </a:solidFill>
                <a:latin typeface="Corbel"/>
                <a:cs typeface="Corbel"/>
              </a:rPr>
              <a:t>bucket </a:t>
            </a:r>
            <a:r>
              <a:rPr sz="2200" spc="-5" dirty="0">
                <a:solidFill>
                  <a:srgbClr val="FFFFFF"/>
                </a:solidFill>
                <a:latin typeface="Corbel"/>
                <a:cs typeface="Corbel"/>
              </a:rPr>
              <a:t>owner </a:t>
            </a:r>
            <a:r>
              <a:rPr sz="2200" spc="-10" dirty="0">
                <a:solidFill>
                  <a:srgbClr val="FFFFFF"/>
                </a:solidFill>
                <a:latin typeface="Corbel"/>
                <a:cs typeface="Corbel"/>
              </a:rPr>
              <a:t>can </a:t>
            </a:r>
            <a:r>
              <a:rPr sz="2200" spc="-5" dirty="0">
                <a:solidFill>
                  <a:srgbClr val="FFFFFF"/>
                </a:solidFill>
                <a:latin typeface="Corbel"/>
                <a:cs typeface="Corbel"/>
              </a:rPr>
              <a:t>grant </a:t>
            </a:r>
            <a:r>
              <a:rPr sz="2200" spc="-10" dirty="0">
                <a:solidFill>
                  <a:srgbClr val="FFFFFF"/>
                </a:solidFill>
                <a:latin typeface="Corbel"/>
                <a:cs typeface="Corbel"/>
              </a:rPr>
              <a:t>cross-account </a:t>
            </a:r>
            <a:r>
              <a:rPr sz="2200" spc="-5" dirty="0">
                <a:solidFill>
                  <a:srgbClr val="FFFFFF"/>
                </a:solidFill>
                <a:latin typeface="Corbel"/>
                <a:cs typeface="Corbel"/>
              </a:rPr>
              <a:t>permissions to another </a:t>
            </a:r>
            <a:r>
              <a:rPr sz="2200" spc="-40" dirty="0">
                <a:solidFill>
                  <a:srgbClr val="FFFFFF"/>
                </a:solidFill>
                <a:latin typeface="Corbel"/>
                <a:cs typeface="Corbel"/>
              </a:rPr>
              <a:t>AWS </a:t>
            </a:r>
            <a:r>
              <a:rPr sz="2200" spc="-10" dirty="0">
                <a:solidFill>
                  <a:srgbClr val="FFFFFF"/>
                </a:solidFill>
                <a:latin typeface="Corbel"/>
                <a:cs typeface="Corbel"/>
              </a:rPr>
              <a:t>account </a:t>
            </a:r>
            <a:r>
              <a:rPr sz="2200" spc="-20" dirty="0">
                <a:solidFill>
                  <a:srgbClr val="FFFFFF"/>
                </a:solidFill>
                <a:latin typeface="Corbel"/>
                <a:cs typeface="Corbel"/>
              </a:rPr>
              <a:t>(or </a:t>
            </a:r>
            <a:r>
              <a:rPr sz="2200" spc="-5" dirty="0">
                <a:solidFill>
                  <a:srgbClr val="FFFFFF"/>
                </a:solidFill>
                <a:latin typeface="Corbel"/>
                <a:cs typeface="Corbel"/>
              </a:rPr>
              <a:t>users  in another </a:t>
            </a:r>
            <a:r>
              <a:rPr sz="2200" spc="-10" dirty="0">
                <a:solidFill>
                  <a:srgbClr val="FFFFFF"/>
                </a:solidFill>
                <a:latin typeface="Corbel"/>
                <a:cs typeface="Corbel"/>
              </a:rPr>
              <a:t>account) </a:t>
            </a:r>
            <a:r>
              <a:rPr sz="2200" dirty="0">
                <a:solidFill>
                  <a:srgbClr val="FFFFFF"/>
                </a:solidFill>
                <a:latin typeface="Corbel"/>
                <a:cs typeface="Corbel"/>
              </a:rPr>
              <a:t>to </a:t>
            </a:r>
            <a:r>
              <a:rPr sz="2200" spc="-5" dirty="0">
                <a:solidFill>
                  <a:srgbClr val="FFFFFF"/>
                </a:solidFill>
                <a:latin typeface="Corbel"/>
                <a:cs typeface="Corbel"/>
              </a:rPr>
              <a:t>upload </a:t>
            </a:r>
            <a:r>
              <a:rPr sz="2200" spc="-10" dirty="0">
                <a:solidFill>
                  <a:srgbClr val="FFFFFF"/>
                </a:solidFill>
                <a:latin typeface="Corbel"/>
                <a:cs typeface="Corbel"/>
              </a:rPr>
              <a:t>objects. </a:t>
            </a:r>
            <a:r>
              <a:rPr sz="2200" spc="-5" dirty="0">
                <a:solidFill>
                  <a:srgbClr val="FFFFFF"/>
                </a:solidFill>
                <a:latin typeface="Corbel"/>
                <a:cs typeface="Corbel"/>
              </a:rPr>
              <a:t>In </a:t>
            </a:r>
            <a:r>
              <a:rPr sz="2200" spc="-10" dirty="0">
                <a:solidFill>
                  <a:srgbClr val="FFFFFF"/>
                </a:solidFill>
                <a:latin typeface="Corbel"/>
                <a:cs typeface="Corbel"/>
              </a:rPr>
              <a:t>this</a:t>
            </a:r>
            <a:r>
              <a:rPr sz="2200" spc="10" dirty="0">
                <a:solidFill>
                  <a:srgbClr val="FFFFFF"/>
                </a:solidFill>
                <a:latin typeface="Corbel"/>
                <a:cs typeface="Corbel"/>
              </a:rPr>
              <a:t> </a:t>
            </a:r>
            <a:r>
              <a:rPr sz="2200" spc="-10" dirty="0">
                <a:solidFill>
                  <a:srgbClr val="FFFFFF"/>
                </a:solidFill>
                <a:latin typeface="Corbel"/>
                <a:cs typeface="Corbel"/>
              </a:rPr>
              <a:t>case:</a:t>
            </a:r>
            <a:endParaRPr sz="2200">
              <a:latin typeface="Corbel"/>
              <a:cs typeface="Corbel"/>
            </a:endParaRPr>
          </a:p>
          <a:p>
            <a:pPr marL="756285" lvl="1" indent="-287020">
              <a:lnSpc>
                <a:spcPct val="100000"/>
              </a:lnSpc>
              <a:spcBef>
                <a:spcPts val="1320"/>
              </a:spcBef>
              <a:buFont typeface="Wingdings"/>
              <a:buChar char=""/>
              <a:tabLst>
                <a:tab pos="756920" algn="l"/>
              </a:tabLst>
            </a:pPr>
            <a:r>
              <a:rPr sz="2200" spc="-40" dirty="0">
                <a:solidFill>
                  <a:srgbClr val="FFFFFF"/>
                </a:solidFill>
                <a:latin typeface="Corbel"/>
                <a:cs typeface="Corbel"/>
              </a:rPr>
              <a:t>AWS </a:t>
            </a:r>
            <a:r>
              <a:rPr sz="2200" spc="-10" dirty="0">
                <a:solidFill>
                  <a:srgbClr val="FFFFFF"/>
                </a:solidFill>
                <a:latin typeface="Corbel"/>
                <a:cs typeface="Corbel"/>
              </a:rPr>
              <a:t>account that </a:t>
            </a:r>
            <a:r>
              <a:rPr sz="2200" spc="-5" dirty="0">
                <a:solidFill>
                  <a:srgbClr val="FFFFFF"/>
                </a:solidFill>
                <a:latin typeface="Corbel"/>
                <a:cs typeface="Corbel"/>
              </a:rPr>
              <a:t>uploads </a:t>
            </a:r>
            <a:r>
              <a:rPr sz="2200" spc="-10" dirty="0">
                <a:solidFill>
                  <a:srgbClr val="FFFFFF"/>
                </a:solidFill>
                <a:latin typeface="Corbel"/>
                <a:cs typeface="Corbel"/>
              </a:rPr>
              <a:t>the objects, owns the</a:t>
            </a:r>
            <a:r>
              <a:rPr sz="2200" spc="100" dirty="0">
                <a:solidFill>
                  <a:srgbClr val="FFFFFF"/>
                </a:solidFill>
                <a:latin typeface="Corbel"/>
                <a:cs typeface="Corbel"/>
              </a:rPr>
              <a:t> </a:t>
            </a:r>
            <a:r>
              <a:rPr sz="2200" spc="-5" dirty="0">
                <a:solidFill>
                  <a:srgbClr val="FFFFFF"/>
                </a:solidFill>
                <a:latin typeface="Corbel"/>
                <a:cs typeface="Corbel"/>
              </a:rPr>
              <a:t>objects</a:t>
            </a:r>
            <a:endParaRPr sz="2200">
              <a:latin typeface="Corbel"/>
              <a:cs typeface="Corbel"/>
            </a:endParaRPr>
          </a:p>
          <a:p>
            <a:pPr marL="756285" marR="339090" lvl="1" indent="-287020">
              <a:lnSpc>
                <a:spcPct val="150000"/>
              </a:lnSpc>
              <a:buFont typeface="Wingdings"/>
              <a:buChar char=""/>
              <a:tabLst>
                <a:tab pos="756920" algn="l"/>
              </a:tabLst>
            </a:pPr>
            <a:r>
              <a:rPr sz="2200" spc="-15" dirty="0">
                <a:solidFill>
                  <a:srgbClr val="FFFFFF"/>
                </a:solidFill>
                <a:latin typeface="Corbel"/>
                <a:cs typeface="Corbel"/>
              </a:rPr>
              <a:t>Bucket </a:t>
            </a:r>
            <a:r>
              <a:rPr sz="2200" spc="-5" dirty="0">
                <a:solidFill>
                  <a:srgbClr val="FFFFFF"/>
                </a:solidFill>
                <a:latin typeface="Corbel"/>
                <a:cs typeface="Corbel"/>
              </a:rPr>
              <a:t>owner does not </a:t>
            </a:r>
            <a:r>
              <a:rPr sz="2200" spc="-10" dirty="0">
                <a:solidFill>
                  <a:srgbClr val="FFFFFF"/>
                </a:solidFill>
                <a:latin typeface="Corbel"/>
                <a:cs typeface="Corbel"/>
              </a:rPr>
              <a:t>have </a:t>
            </a:r>
            <a:r>
              <a:rPr sz="2200" spc="-5" dirty="0">
                <a:solidFill>
                  <a:srgbClr val="FFFFFF"/>
                </a:solidFill>
                <a:latin typeface="Corbel"/>
                <a:cs typeface="Corbel"/>
              </a:rPr>
              <a:t>permissions on </a:t>
            </a:r>
            <a:r>
              <a:rPr sz="2200" spc="-10" dirty="0">
                <a:solidFill>
                  <a:srgbClr val="FFFFFF"/>
                </a:solidFill>
                <a:latin typeface="Corbel"/>
                <a:cs typeface="Corbel"/>
              </a:rPr>
              <a:t>the objects that </a:t>
            </a:r>
            <a:r>
              <a:rPr sz="2200" spc="-5" dirty="0">
                <a:solidFill>
                  <a:srgbClr val="FFFFFF"/>
                </a:solidFill>
                <a:latin typeface="Corbel"/>
                <a:cs typeface="Corbel"/>
              </a:rPr>
              <a:t>other </a:t>
            </a:r>
            <a:r>
              <a:rPr sz="2200" spc="-10" dirty="0">
                <a:solidFill>
                  <a:srgbClr val="FFFFFF"/>
                </a:solidFill>
                <a:latin typeface="Corbel"/>
                <a:cs typeface="Corbel"/>
              </a:rPr>
              <a:t>accounts </a:t>
            </a:r>
            <a:r>
              <a:rPr sz="2200" spc="-5" dirty="0">
                <a:solidFill>
                  <a:srgbClr val="FFFFFF"/>
                </a:solidFill>
                <a:latin typeface="Corbel"/>
                <a:cs typeface="Corbel"/>
              </a:rPr>
              <a:t>own,  but </a:t>
            </a:r>
            <a:r>
              <a:rPr sz="2200" spc="-10" dirty="0">
                <a:solidFill>
                  <a:srgbClr val="FFFFFF"/>
                </a:solidFill>
                <a:latin typeface="Corbel"/>
                <a:cs typeface="Corbel"/>
              </a:rPr>
              <a:t>with </a:t>
            </a:r>
            <a:r>
              <a:rPr sz="2200" spc="-5" dirty="0">
                <a:solidFill>
                  <a:srgbClr val="FFFFFF"/>
                </a:solidFill>
                <a:latin typeface="Corbel"/>
                <a:cs typeface="Corbel"/>
              </a:rPr>
              <a:t>below</a:t>
            </a:r>
            <a:r>
              <a:rPr sz="2200" spc="15" dirty="0">
                <a:solidFill>
                  <a:srgbClr val="FFFFFF"/>
                </a:solidFill>
                <a:latin typeface="Corbel"/>
                <a:cs typeface="Corbel"/>
              </a:rPr>
              <a:t> </a:t>
            </a:r>
            <a:r>
              <a:rPr sz="2200" spc="-5" dirty="0">
                <a:solidFill>
                  <a:srgbClr val="FFFFFF"/>
                </a:solidFill>
                <a:latin typeface="Corbel"/>
                <a:cs typeface="Corbel"/>
              </a:rPr>
              <a:t>exceptions:</a:t>
            </a:r>
            <a:endParaRPr sz="2200">
              <a:latin typeface="Corbel"/>
              <a:cs typeface="Corbel"/>
            </a:endParaRPr>
          </a:p>
          <a:p>
            <a:pPr marL="1213485" lvl="2" indent="-287020">
              <a:lnSpc>
                <a:spcPct val="100000"/>
              </a:lnSpc>
              <a:spcBef>
                <a:spcPts val="1320"/>
              </a:spcBef>
              <a:buFont typeface="Wingdings"/>
              <a:buChar char=""/>
              <a:tabLst>
                <a:tab pos="1214120" algn="l"/>
              </a:tabLst>
            </a:pPr>
            <a:r>
              <a:rPr sz="2200" spc="-15" dirty="0">
                <a:solidFill>
                  <a:srgbClr val="FFFFFF"/>
                </a:solidFill>
                <a:latin typeface="Corbel"/>
                <a:cs typeface="Corbel"/>
              </a:rPr>
              <a:t>Bucket </a:t>
            </a:r>
            <a:r>
              <a:rPr sz="2200" spc="-5" dirty="0">
                <a:solidFill>
                  <a:srgbClr val="FFFFFF"/>
                </a:solidFill>
                <a:latin typeface="Corbel"/>
                <a:cs typeface="Corbel"/>
              </a:rPr>
              <a:t>owner pays </a:t>
            </a:r>
            <a:r>
              <a:rPr sz="2200" spc="-10" dirty="0">
                <a:solidFill>
                  <a:srgbClr val="FFFFFF"/>
                </a:solidFill>
                <a:latin typeface="Corbel"/>
                <a:cs typeface="Corbel"/>
              </a:rPr>
              <a:t>the</a:t>
            </a:r>
            <a:r>
              <a:rPr sz="2200" spc="-20" dirty="0">
                <a:solidFill>
                  <a:srgbClr val="FFFFFF"/>
                </a:solidFill>
                <a:latin typeface="Corbel"/>
                <a:cs typeface="Corbel"/>
              </a:rPr>
              <a:t> </a:t>
            </a:r>
            <a:r>
              <a:rPr sz="2200" spc="-5" dirty="0">
                <a:solidFill>
                  <a:srgbClr val="FFFFFF"/>
                </a:solidFill>
                <a:latin typeface="Corbel"/>
                <a:cs typeface="Corbel"/>
              </a:rPr>
              <a:t>bills</a:t>
            </a:r>
            <a:endParaRPr sz="2200">
              <a:latin typeface="Corbel"/>
              <a:cs typeface="Corbel"/>
            </a:endParaRPr>
          </a:p>
          <a:p>
            <a:pPr marL="1213485" marR="402590" lvl="2" indent="-287020">
              <a:lnSpc>
                <a:spcPct val="150000"/>
              </a:lnSpc>
              <a:spcBef>
                <a:spcPts val="5"/>
              </a:spcBef>
              <a:buFont typeface="Wingdings"/>
              <a:buChar char=""/>
              <a:tabLst>
                <a:tab pos="1214120" algn="l"/>
              </a:tabLst>
            </a:pPr>
            <a:r>
              <a:rPr sz="2200" spc="-15" dirty="0">
                <a:solidFill>
                  <a:srgbClr val="FFFFFF"/>
                </a:solidFill>
                <a:latin typeface="Corbel"/>
                <a:cs typeface="Corbel"/>
              </a:rPr>
              <a:t>Bucket </a:t>
            </a:r>
            <a:r>
              <a:rPr sz="2200" spc="-5" dirty="0">
                <a:solidFill>
                  <a:srgbClr val="FFFFFF"/>
                </a:solidFill>
                <a:latin typeface="Corbel"/>
                <a:cs typeface="Corbel"/>
              </a:rPr>
              <a:t>owner </a:t>
            </a:r>
            <a:r>
              <a:rPr sz="2200" spc="-10" dirty="0">
                <a:solidFill>
                  <a:srgbClr val="FFFFFF"/>
                </a:solidFill>
                <a:latin typeface="Corbel"/>
                <a:cs typeface="Corbel"/>
              </a:rPr>
              <a:t>can </a:t>
            </a:r>
            <a:r>
              <a:rPr sz="2200" spc="-5" dirty="0">
                <a:solidFill>
                  <a:srgbClr val="FFFFFF"/>
                </a:solidFill>
                <a:latin typeface="Corbel"/>
                <a:cs typeface="Corbel"/>
              </a:rPr>
              <a:t>deny </a:t>
            </a:r>
            <a:r>
              <a:rPr sz="2200" spc="-15" dirty="0">
                <a:solidFill>
                  <a:srgbClr val="FFFFFF"/>
                </a:solidFill>
                <a:latin typeface="Corbel"/>
                <a:cs typeface="Corbel"/>
              </a:rPr>
              <a:t>access </a:t>
            </a:r>
            <a:r>
              <a:rPr sz="2200" spc="-5" dirty="0">
                <a:solidFill>
                  <a:srgbClr val="FFFFFF"/>
                </a:solidFill>
                <a:latin typeface="Corbel"/>
                <a:cs typeface="Corbel"/>
              </a:rPr>
              <a:t>to any </a:t>
            </a:r>
            <a:r>
              <a:rPr sz="2200" spc="-10" dirty="0">
                <a:solidFill>
                  <a:srgbClr val="FFFFFF"/>
                </a:solidFill>
                <a:latin typeface="Corbel"/>
                <a:cs typeface="Corbel"/>
              </a:rPr>
              <a:t>objects in </a:t>
            </a:r>
            <a:r>
              <a:rPr sz="2200" spc="-5" dirty="0">
                <a:solidFill>
                  <a:srgbClr val="FFFFFF"/>
                </a:solidFill>
                <a:latin typeface="Corbel"/>
                <a:cs typeface="Corbel"/>
              </a:rPr>
              <a:t>the </a:t>
            </a:r>
            <a:r>
              <a:rPr sz="2200" spc="-15" dirty="0">
                <a:solidFill>
                  <a:srgbClr val="FFFFFF"/>
                </a:solidFill>
                <a:latin typeface="Corbel"/>
                <a:cs typeface="Corbel"/>
              </a:rPr>
              <a:t>bucket </a:t>
            </a:r>
            <a:r>
              <a:rPr sz="2200" spc="-5" dirty="0">
                <a:solidFill>
                  <a:srgbClr val="FFFFFF"/>
                </a:solidFill>
                <a:latin typeface="Corbel"/>
                <a:cs typeface="Corbel"/>
              </a:rPr>
              <a:t>regardless of </a:t>
            </a:r>
            <a:r>
              <a:rPr sz="2200" spc="-10" dirty="0">
                <a:solidFill>
                  <a:srgbClr val="FFFFFF"/>
                </a:solidFill>
                <a:latin typeface="Corbel"/>
                <a:cs typeface="Corbel"/>
              </a:rPr>
              <a:t>who  </a:t>
            </a:r>
            <a:r>
              <a:rPr sz="2200" spc="-5" dirty="0">
                <a:solidFill>
                  <a:srgbClr val="FFFFFF"/>
                </a:solidFill>
                <a:latin typeface="Corbel"/>
                <a:cs typeface="Corbel"/>
              </a:rPr>
              <a:t>owns</a:t>
            </a:r>
            <a:r>
              <a:rPr sz="2200" spc="-10" dirty="0">
                <a:solidFill>
                  <a:srgbClr val="FFFFFF"/>
                </a:solidFill>
                <a:latin typeface="Corbel"/>
                <a:cs typeface="Corbel"/>
              </a:rPr>
              <a:t> them</a:t>
            </a:r>
            <a:endParaRPr sz="2200">
              <a:latin typeface="Corbel"/>
              <a:cs typeface="Corbel"/>
            </a:endParaRPr>
          </a:p>
          <a:p>
            <a:pPr marL="1213485" lvl="2" indent="-287020">
              <a:lnSpc>
                <a:spcPct val="100000"/>
              </a:lnSpc>
              <a:spcBef>
                <a:spcPts val="1320"/>
              </a:spcBef>
              <a:buFont typeface="Wingdings"/>
              <a:buChar char=""/>
              <a:tabLst>
                <a:tab pos="1214120" algn="l"/>
              </a:tabLst>
            </a:pPr>
            <a:r>
              <a:rPr sz="2200" spc="-15" dirty="0">
                <a:solidFill>
                  <a:srgbClr val="FFFFFF"/>
                </a:solidFill>
                <a:latin typeface="Corbel"/>
                <a:cs typeface="Corbel"/>
              </a:rPr>
              <a:t>Bucket </a:t>
            </a:r>
            <a:r>
              <a:rPr sz="2200" spc="-5" dirty="0">
                <a:solidFill>
                  <a:srgbClr val="FFFFFF"/>
                </a:solidFill>
                <a:latin typeface="Corbel"/>
                <a:cs typeface="Corbel"/>
              </a:rPr>
              <a:t>owner can delete </a:t>
            </a:r>
            <a:r>
              <a:rPr sz="2200" dirty="0">
                <a:solidFill>
                  <a:srgbClr val="FFFFFF"/>
                </a:solidFill>
                <a:latin typeface="Corbel"/>
                <a:cs typeface="Corbel"/>
              </a:rPr>
              <a:t>any </a:t>
            </a:r>
            <a:r>
              <a:rPr sz="2200" spc="-5" dirty="0">
                <a:solidFill>
                  <a:srgbClr val="FFFFFF"/>
                </a:solidFill>
                <a:latin typeface="Corbel"/>
                <a:cs typeface="Corbel"/>
              </a:rPr>
              <a:t>objects in the </a:t>
            </a:r>
            <a:r>
              <a:rPr sz="2200" spc="-10" dirty="0">
                <a:solidFill>
                  <a:srgbClr val="FFFFFF"/>
                </a:solidFill>
                <a:latin typeface="Corbel"/>
                <a:cs typeface="Corbel"/>
              </a:rPr>
              <a:t>bucket </a:t>
            </a:r>
            <a:r>
              <a:rPr sz="2200" spc="-5" dirty="0">
                <a:solidFill>
                  <a:srgbClr val="FFFFFF"/>
                </a:solidFill>
                <a:latin typeface="Corbel"/>
                <a:cs typeface="Corbel"/>
              </a:rPr>
              <a:t>regardless of who owns</a:t>
            </a:r>
            <a:r>
              <a:rPr sz="2200" spc="60" dirty="0">
                <a:solidFill>
                  <a:srgbClr val="FFFFFF"/>
                </a:solidFill>
                <a:latin typeface="Corbel"/>
                <a:cs typeface="Corbel"/>
              </a:rPr>
              <a:t> </a:t>
            </a:r>
            <a:r>
              <a:rPr sz="2200" spc="-5" dirty="0">
                <a:solidFill>
                  <a:srgbClr val="FFFFFF"/>
                </a:solidFill>
                <a:latin typeface="Corbel"/>
                <a:cs typeface="Corbel"/>
              </a:rPr>
              <a:t>them</a:t>
            </a:r>
            <a:endParaRPr sz="2200">
              <a:latin typeface="Corbel"/>
              <a:cs typeface="Corbel"/>
            </a:endParaRPr>
          </a:p>
          <a:p>
            <a:pPr marL="1213485" marR="225425" lvl="2" indent="-287020">
              <a:lnSpc>
                <a:spcPct val="150000"/>
              </a:lnSpc>
              <a:buFont typeface="Wingdings"/>
              <a:buChar char=""/>
              <a:tabLst>
                <a:tab pos="1214120" algn="l"/>
              </a:tabLst>
            </a:pPr>
            <a:r>
              <a:rPr sz="2200" spc="-15" dirty="0">
                <a:solidFill>
                  <a:srgbClr val="FFFFFF"/>
                </a:solidFill>
                <a:latin typeface="Corbel"/>
                <a:cs typeface="Corbel"/>
              </a:rPr>
              <a:t>Bucket </a:t>
            </a:r>
            <a:r>
              <a:rPr sz="2200" spc="-5" dirty="0">
                <a:solidFill>
                  <a:srgbClr val="FFFFFF"/>
                </a:solidFill>
                <a:latin typeface="Corbel"/>
                <a:cs typeface="Corbel"/>
              </a:rPr>
              <a:t>owner </a:t>
            </a:r>
            <a:r>
              <a:rPr sz="2200" spc="-10" dirty="0">
                <a:solidFill>
                  <a:srgbClr val="FFFFFF"/>
                </a:solidFill>
                <a:latin typeface="Corbel"/>
                <a:cs typeface="Corbel"/>
              </a:rPr>
              <a:t>can </a:t>
            </a:r>
            <a:r>
              <a:rPr sz="2200" spc="-5" dirty="0">
                <a:solidFill>
                  <a:srgbClr val="FFFFFF"/>
                </a:solidFill>
                <a:latin typeface="Corbel"/>
                <a:cs typeface="Corbel"/>
              </a:rPr>
              <a:t>archive any </a:t>
            </a:r>
            <a:r>
              <a:rPr sz="2200" spc="-10" dirty="0">
                <a:solidFill>
                  <a:srgbClr val="FFFFFF"/>
                </a:solidFill>
                <a:latin typeface="Corbel"/>
                <a:cs typeface="Corbel"/>
              </a:rPr>
              <a:t>objects </a:t>
            </a:r>
            <a:r>
              <a:rPr sz="2200" spc="-5" dirty="0">
                <a:solidFill>
                  <a:srgbClr val="FFFFFF"/>
                </a:solidFill>
                <a:latin typeface="Corbel"/>
                <a:cs typeface="Corbel"/>
              </a:rPr>
              <a:t>or restore archived </a:t>
            </a:r>
            <a:r>
              <a:rPr sz="2200" spc="-10" dirty="0">
                <a:solidFill>
                  <a:srgbClr val="FFFFFF"/>
                </a:solidFill>
                <a:latin typeface="Corbel"/>
                <a:cs typeface="Corbel"/>
              </a:rPr>
              <a:t>objects </a:t>
            </a:r>
            <a:r>
              <a:rPr sz="2200" spc="-5" dirty="0">
                <a:solidFill>
                  <a:srgbClr val="FFFFFF"/>
                </a:solidFill>
                <a:latin typeface="Corbel"/>
                <a:cs typeface="Corbel"/>
              </a:rPr>
              <a:t>regardless </a:t>
            </a:r>
            <a:r>
              <a:rPr sz="2200" spc="-10" dirty="0">
                <a:solidFill>
                  <a:srgbClr val="FFFFFF"/>
                </a:solidFill>
                <a:latin typeface="Corbel"/>
                <a:cs typeface="Corbel"/>
              </a:rPr>
              <a:t>of  who </a:t>
            </a:r>
            <a:r>
              <a:rPr sz="2200" spc="-5" dirty="0">
                <a:solidFill>
                  <a:srgbClr val="FFFFFF"/>
                </a:solidFill>
                <a:latin typeface="Corbel"/>
                <a:cs typeface="Corbel"/>
              </a:rPr>
              <a:t>owns</a:t>
            </a:r>
            <a:r>
              <a:rPr sz="2200" spc="5" dirty="0">
                <a:solidFill>
                  <a:srgbClr val="FFFFFF"/>
                </a:solidFill>
                <a:latin typeface="Corbel"/>
                <a:cs typeface="Corbel"/>
              </a:rPr>
              <a:t> </a:t>
            </a:r>
            <a:r>
              <a:rPr sz="2200" spc="-5" dirty="0">
                <a:solidFill>
                  <a:srgbClr val="FFFFFF"/>
                </a:solidFill>
                <a:latin typeface="Corbel"/>
                <a:cs typeface="Corbel"/>
              </a:rPr>
              <a:t>them</a:t>
            </a:r>
            <a:endParaRPr sz="2200">
              <a:latin typeface="Corbel"/>
              <a:cs typeface="Corbe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029" y="1159002"/>
            <a:ext cx="11632603" cy="5883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880341"/>
            <a:ext cx="10339705" cy="3866515"/>
          </a:xfrm>
          <a:prstGeom prst="rect">
            <a:avLst/>
          </a:prstGeom>
        </p:spPr>
        <p:txBody>
          <a:bodyPr vert="horz" wrap="square" lIns="0" tIns="12065" rIns="0" bIns="0" rtlCol="0">
            <a:spAutoFit/>
          </a:bodyPr>
          <a:lstStyle/>
          <a:p>
            <a:pPr marL="299085" marR="396240" indent="-287020">
              <a:lnSpc>
                <a:spcPct val="150000"/>
              </a:lnSpc>
              <a:spcBef>
                <a:spcPts val="95"/>
              </a:spcBef>
              <a:buFont typeface="Arial"/>
              <a:buChar char="•"/>
              <a:tabLst>
                <a:tab pos="299085" algn="l"/>
                <a:tab pos="299720" algn="l"/>
              </a:tabLst>
            </a:pPr>
            <a:r>
              <a:rPr sz="2400" spc="-5" dirty="0">
                <a:solidFill>
                  <a:srgbClr val="FFFFFF"/>
                </a:solidFill>
                <a:latin typeface="Corbel"/>
                <a:cs typeface="Corbel"/>
              </a:rPr>
              <a:t>Managing </a:t>
            </a:r>
            <a:r>
              <a:rPr sz="2400" spc="-10" dirty="0">
                <a:solidFill>
                  <a:srgbClr val="FFFFFF"/>
                </a:solidFill>
                <a:latin typeface="Corbel"/>
                <a:cs typeface="Corbel"/>
              </a:rPr>
              <a:t>access </a:t>
            </a:r>
            <a:r>
              <a:rPr sz="2400" dirty="0">
                <a:solidFill>
                  <a:srgbClr val="FFFFFF"/>
                </a:solidFill>
                <a:latin typeface="Corbel"/>
                <a:cs typeface="Corbel"/>
              </a:rPr>
              <a:t>refers </a:t>
            </a:r>
            <a:r>
              <a:rPr sz="2400" spc="-5" dirty="0">
                <a:solidFill>
                  <a:srgbClr val="FFFFFF"/>
                </a:solidFill>
                <a:latin typeface="Corbel"/>
                <a:cs typeface="Corbel"/>
              </a:rPr>
              <a:t>to granting </a:t>
            </a:r>
            <a:r>
              <a:rPr sz="2400" dirty="0">
                <a:solidFill>
                  <a:srgbClr val="FFFFFF"/>
                </a:solidFill>
                <a:latin typeface="Corbel"/>
                <a:cs typeface="Corbel"/>
              </a:rPr>
              <a:t>permissions </a:t>
            </a:r>
            <a:r>
              <a:rPr sz="2400" spc="-5" dirty="0">
                <a:solidFill>
                  <a:srgbClr val="FFFFFF"/>
                </a:solidFill>
                <a:latin typeface="Corbel"/>
                <a:cs typeface="Corbel"/>
              </a:rPr>
              <a:t>to others </a:t>
            </a:r>
            <a:r>
              <a:rPr sz="2400" spc="-25" dirty="0">
                <a:solidFill>
                  <a:srgbClr val="FFFFFF"/>
                </a:solidFill>
                <a:latin typeface="Corbel"/>
                <a:cs typeface="Corbel"/>
              </a:rPr>
              <a:t>(AWS </a:t>
            </a:r>
            <a:r>
              <a:rPr sz="2400" spc="-5" dirty="0">
                <a:solidFill>
                  <a:srgbClr val="FFFFFF"/>
                </a:solidFill>
                <a:latin typeface="Corbel"/>
                <a:cs typeface="Corbel"/>
              </a:rPr>
              <a:t>accounts </a:t>
            </a:r>
            <a:r>
              <a:rPr sz="2400" dirty="0">
                <a:solidFill>
                  <a:srgbClr val="FFFFFF"/>
                </a:solidFill>
                <a:latin typeface="Corbel"/>
                <a:cs typeface="Corbel"/>
              </a:rPr>
              <a:t>and  Users) </a:t>
            </a:r>
            <a:r>
              <a:rPr sz="2400" spc="-5" dirty="0">
                <a:solidFill>
                  <a:srgbClr val="FFFFFF"/>
                </a:solidFill>
                <a:latin typeface="Corbel"/>
                <a:cs typeface="Corbel"/>
              </a:rPr>
              <a:t>to </a:t>
            </a:r>
            <a:r>
              <a:rPr sz="2400" dirty="0">
                <a:solidFill>
                  <a:srgbClr val="FFFFFF"/>
                </a:solidFill>
                <a:latin typeface="Corbel"/>
                <a:cs typeface="Corbel"/>
              </a:rPr>
              <a:t>perform </a:t>
            </a:r>
            <a:r>
              <a:rPr sz="2400" spc="-10" dirty="0">
                <a:solidFill>
                  <a:srgbClr val="FFFFFF"/>
                </a:solidFill>
                <a:latin typeface="Corbel"/>
                <a:cs typeface="Corbel"/>
              </a:rPr>
              <a:t>the </a:t>
            </a:r>
            <a:r>
              <a:rPr sz="2400" spc="-5" dirty="0">
                <a:solidFill>
                  <a:srgbClr val="FFFFFF"/>
                </a:solidFill>
                <a:latin typeface="Corbel"/>
                <a:cs typeface="Corbel"/>
              </a:rPr>
              <a:t>resource operations </a:t>
            </a:r>
            <a:r>
              <a:rPr sz="2400" dirty="0">
                <a:solidFill>
                  <a:srgbClr val="FFFFFF"/>
                </a:solidFill>
                <a:latin typeface="Corbel"/>
                <a:cs typeface="Corbel"/>
              </a:rPr>
              <a:t>by </a:t>
            </a:r>
            <a:r>
              <a:rPr sz="2400" spc="-10" dirty="0">
                <a:solidFill>
                  <a:srgbClr val="FFFFFF"/>
                </a:solidFill>
                <a:latin typeface="Corbel"/>
                <a:cs typeface="Corbel"/>
              </a:rPr>
              <a:t>writing </a:t>
            </a:r>
            <a:r>
              <a:rPr sz="2400" dirty="0">
                <a:solidFill>
                  <a:srgbClr val="FFFFFF"/>
                </a:solidFill>
                <a:latin typeface="Corbel"/>
                <a:cs typeface="Corbel"/>
              </a:rPr>
              <a:t>an </a:t>
            </a:r>
            <a:r>
              <a:rPr sz="2400" spc="-10" dirty="0">
                <a:solidFill>
                  <a:srgbClr val="FFFFFF"/>
                </a:solidFill>
                <a:latin typeface="Corbel"/>
                <a:cs typeface="Corbel"/>
              </a:rPr>
              <a:t>access</a:t>
            </a:r>
            <a:r>
              <a:rPr sz="2400" spc="-15" dirty="0">
                <a:solidFill>
                  <a:srgbClr val="FFFFFF"/>
                </a:solidFill>
                <a:latin typeface="Corbel"/>
                <a:cs typeface="Corbel"/>
              </a:rPr>
              <a:t> </a:t>
            </a:r>
            <a:r>
              <a:rPr sz="2400" spc="-5" dirty="0">
                <a:solidFill>
                  <a:srgbClr val="FFFFFF"/>
                </a:solidFill>
                <a:latin typeface="Corbel"/>
                <a:cs typeface="Corbel"/>
              </a:rPr>
              <a:t>policy</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spc="-70" dirty="0">
                <a:solidFill>
                  <a:srgbClr val="FFFFFF"/>
                </a:solidFill>
                <a:latin typeface="Corbel"/>
                <a:cs typeface="Corbel"/>
              </a:rPr>
              <a:t>You </a:t>
            </a:r>
            <a:r>
              <a:rPr sz="2400" spc="-5" dirty="0">
                <a:solidFill>
                  <a:srgbClr val="FFFFFF"/>
                </a:solidFill>
                <a:latin typeface="Corbel"/>
                <a:cs typeface="Corbel"/>
              </a:rPr>
              <a:t>can grant s3 bucket/object </a:t>
            </a:r>
            <a:r>
              <a:rPr sz="2400" dirty="0">
                <a:solidFill>
                  <a:srgbClr val="FFFFFF"/>
                </a:solidFill>
                <a:latin typeface="Corbel"/>
                <a:cs typeface="Corbel"/>
              </a:rPr>
              <a:t>permissions</a:t>
            </a:r>
            <a:r>
              <a:rPr sz="2400" spc="30" dirty="0">
                <a:solidFill>
                  <a:srgbClr val="FFFFFF"/>
                </a:solidFill>
                <a:latin typeface="Corbel"/>
                <a:cs typeface="Corbel"/>
              </a:rPr>
              <a:t> </a:t>
            </a:r>
            <a:r>
              <a:rPr sz="2400" spc="-5" dirty="0">
                <a:solidFill>
                  <a:srgbClr val="FFFFFF"/>
                </a:solidFill>
                <a:latin typeface="Corbel"/>
                <a:cs typeface="Corbel"/>
              </a:rPr>
              <a:t>to:</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5" dirty="0">
                <a:solidFill>
                  <a:srgbClr val="FFFFFF"/>
                </a:solidFill>
                <a:latin typeface="Corbel"/>
                <a:cs typeface="Corbel"/>
              </a:rPr>
              <a:t>Individual</a:t>
            </a:r>
            <a:r>
              <a:rPr sz="2400" spc="-45" dirty="0">
                <a:solidFill>
                  <a:srgbClr val="FFFFFF"/>
                </a:solidFill>
                <a:latin typeface="Corbel"/>
                <a:cs typeface="Corbel"/>
              </a:rPr>
              <a:t> </a:t>
            </a:r>
            <a:r>
              <a:rPr sz="2400" dirty="0">
                <a:solidFill>
                  <a:srgbClr val="FFFFFF"/>
                </a:solidFill>
                <a:latin typeface="Corbel"/>
                <a:cs typeface="Corbel"/>
              </a:rPr>
              <a:t>Users</a:t>
            </a:r>
            <a:endParaRPr sz="2400">
              <a:latin typeface="Corbel"/>
              <a:cs typeface="Corbel"/>
            </a:endParaRPr>
          </a:p>
          <a:p>
            <a:pPr marL="756285" lvl="1" indent="-287020">
              <a:lnSpc>
                <a:spcPct val="100000"/>
              </a:lnSpc>
              <a:spcBef>
                <a:spcPts val="1445"/>
              </a:spcBef>
              <a:buFont typeface="Wingdings"/>
              <a:buChar char=""/>
              <a:tabLst>
                <a:tab pos="756920" algn="l"/>
              </a:tabLst>
            </a:pPr>
            <a:r>
              <a:rPr sz="2400" spc="-35" dirty="0">
                <a:solidFill>
                  <a:srgbClr val="FFFFFF"/>
                </a:solidFill>
                <a:latin typeface="Corbel"/>
                <a:cs typeface="Corbel"/>
              </a:rPr>
              <a:t>AWS</a:t>
            </a:r>
            <a:r>
              <a:rPr sz="2400" spc="-15" dirty="0">
                <a:solidFill>
                  <a:srgbClr val="FFFFFF"/>
                </a:solidFill>
                <a:latin typeface="Corbel"/>
                <a:cs typeface="Corbel"/>
              </a:rPr>
              <a:t> </a:t>
            </a:r>
            <a:r>
              <a:rPr sz="2400" spc="-5" dirty="0">
                <a:solidFill>
                  <a:srgbClr val="FFFFFF"/>
                </a:solidFill>
                <a:latin typeface="Corbel"/>
                <a:cs typeface="Corbel"/>
              </a:rPr>
              <a:t>accounts</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15" dirty="0">
                <a:solidFill>
                  <a:srgbClr val="FFFFFF"/>
                </a:solidFill>
                <a:latin typeface="Corbel"/>
                <a:cs typeface="Corbel"/>
              </a:rPr>
              <a:t>Make </a:t>
            </a:r>
            <a:r>
              <a:rPr sz="2400" spc="-5" dirty="0">
                <a:solidFill>
                  <a:srgbClr val="FFFFFF"/>
                </a:solidFill>
                <a:latin typeface="Corbel"/>
                <a:cs typeface="Corbel"/>
              </a:rPr>
              <a:t>the </a:t>
            </a:r>
            <a:r>
              <a:rPr sz="2400" dirty="0">
                <a:solidFill>
                  <a:srgbClr val="FFFFFF"/>
                </a:solidFill>
                <a:latin typeface="Corbel"/>
                <a:cs typeface="Corbel"/>
              </a:rPr>
              <a:t>resource </a:t>
            </a:r>
            <a:r>
              <a:rPr sz="2400" spc="-5" dirty="0">
                <a:solidFill>
                  <a:srgbClr val="FFFFFF"/>
                </a:solidFill>
                <a:latin typeface="Corbel"/>
                <a:cs typeface="Corbel"/>
              </a:rPr>
              <a:t>public </a:t>
            </a:r>
            <a:r>
              <a:rPr sz="2400" dirty="0">
                <a:solidFill>
                  <a:srgbClr val="FFFFFF"/>
                </a:solidFill>
                <a:latin typeface="Corbel"/>
                <a:cs typeface="Corbel"/>
              </a:rPr>
              <a:t>/ grant permission </a:t>
            </a:r>
            <a:r>
              <a:rPr sz="2400" spc="-5" dirty="0">
                <a:solidFill>
                  <a:srgbClr val="FFFFFF"/>
                </a:solidFill>
                <a:latin typeface="Corbel"/>
                <a:cs typeface="Corbel"/>
              </a:rPr>
              <a:t>to everyone </a:t>
            </a:r>
            <a:r>
              <a:rPr sz="2400" dirty="0">
                <a:solidFill>
                  <a:srgbClr val="FFFFFF"/>
                </a:solidFill>
                <a:latin typeface="Corbel"/>
                <a:cs typeface="Corbel"/>
              </a:rPr>
              <a:t>/ anonymous</a:t>
            </a:r>
            <a:r>
              <a:rPr sz="2400" spc="-65" dirty="0">
                <a:solidFill>
                  <a:srgbClr val="FFFFFF"/>
                </a:solidFill>
                <a:latin typeface="Corbel"/>
                <a:cs typeface="Corbel"/>
              </a:rPr>
              <a:t> </a:t>
            </a:r>
            <a:r>
              <a:rPr sz="2400" spc="-10" dirty="0">
                <a:solidFill>
                  <a:srgbClr val="FFFFFF"/>
                </a:solidFill>
                <a:latin typeface="Corbel"/>
                <a:cs typeface="Corbel"/>
              </a:rPr>
              <a:t>access</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80" dirty="0">
                <a:solidFill>
                  <a:srgbClr val="FFFFFF"/>
                </a:solidFill>
                <a:latin typeface="Corbel"/>
                <a:cs typeface="Corbel"/>
              </a:rPr>
              <a:t>To </a:t>
            </a:r>
            <a:r>
              <a:rPr sz="2400" dirty="0">
                <a:solidFill>
                  <a:srgbClr val="FFFFFF"/>
                </a:solidFill>
                <a:latin typeface="Corbel"/>
                <a:cs typeface="Corbel"/>
              </a:rPr>
              <a:t>all </a:t>
            </a:r>
            <a:r>
              <a:rPr sz="2400" spc="-5" dirty="0">
                <a:solidFill>
                  <a:srgbClr val="FFFFFF"/>
                </a:solidFill>
                <a:latin typeface="Corbel"/>
                <a:cs typeface="Corbel"/>
              </a:rPr>
              <a:t>authenticated </a:t>
            </a:r>
            <a:r>
              <a:rPr sz="2400" dirty="0">
                <a:solidFill>
                  <a:srgbClr val="FFFFFF"/>
                </a:solidFill>
                <a:latin typeface="Corbel"/>
                <a:cs typeface="Corbel"/>
              </a:rPr>
              <a:t>users (users </a:t>
            </a:r>
            <a:r>
              <a:rPr sz="2400" spc="-10" dirty="0">
                <a:solidFill>
                  <a:srgbClr val="FFFFFF"/>
                </a:solidFill>
                <a:latin typeface="Corbel"/>
                <a:cs typeface="Corbel"/>
              </a:rPr>
              <a:t>without </a:t>
            </a:r>
            <a:r>
              <a:rPr sz="2400" spc="-35" dirty="0">
                <a:solidFill>
                  <a:srgbClr val="FFFFFF"/>
                </a:solidFill>
                <a:latin typeface="Corbel"/>
                <a:cs typeface="Corbel"/>
              </a:rPr>
              <a:t>AWS</a:t>
            </a:r>
            <a:r>
              <a:rPr sz="2400" spc="-25" dirty="0">
                <a:solidFill>
                  <a:srgbClr val="FFFFFF"/>
                </a:solidFill>
                <a:latin typeface="Corbel"/>
                <a:cs typeface="Corbel"/>
              </a:rPr>
              <a:t> </a:t>
            </a:r>
            <a:r>
              <a:rPr sz="2400" spc="-5" dirty="0">
                <a:solidFill>
                  <a:srgbClr val="FFFFFF"/>
                </a:solidFill>
                <a:latin typeface="Corbel"/>
                <a:cs typeface="Corbel"/>
              </a:rPr>
              <a:t>credentials)</a:t>
            </a:r>
            <a:endParaRPr sz="2400">
              <a:latin typeface="Corbel"/>
              <a:cs typeface="Corbe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32027"/>
            <a:ext cx="4904422" cy="6231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087868" y="1802892"/>
            <a:ext cx="2782824" cy="260299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800201" y="1816734"/>
            <a:ext cx="6478905" cy="3408045"/>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2400" spc="-10" dirty="0">
                <a:solidFill>
                  <a:srgbClr val="FFFFFF"/>
                </a:solidFill>
                <a:latin typeface="Corbel"/>
                <a:cs typeface="Corbel"/>
              </a:rPr>
              <a:t>Access </a:t>
            </a:r>
            <a:r>
              <a:rPr sz="2400" spc="-5" dirty="0">
                <a:solidFill>
                  <a:srgbClr val="FFFFFF"/>
                </a:solidFill>
                <a:latin typeface="Corbel"/>
                <a:cs typeface="Corbel"/>
              </a:rPr>
              <a:t>policy describes who has </a:t>
            </a:r>
            <a:r>
              <a:rPr sz="2400" spc="-10" dirty="0">
                <a:solidFill>
                  <a:srgbClr val="FFFFFF"/>
                </a:solidFill>
                <a:latin typeface="Corbel"/>
                <a:cs typeface="Corbel"/>
              </a:rPr>
              <a:t>access </a:t>
            </a:r>
            <a:r>
              <a:rPr sz="2400" spc="-5" dirty="0">
                <a:solidFill>
                  <a:srgbClr val="FFFFFF"/>
                </a:solidFill>
                <a:latin typeface="Corbel"/>
                <a:cs typeface="Corbel"/>
              </a:rPr>
              <a:t>to</a:t>
            </a:r>
            <a:r>
              <a:rPr sz="2400" spc="10" dirty="0">
                <a:solidFill>
                  <a:srgbClr val="FFFFFF"/>
                </a:solidFill>
                <a:latin typeface="Corbel"/>
                <a:cs typeface="Corbel"/>
              </a:rPr>
              <a:t> </a:t>
            </a:r>
            <a:r>
              <a:rPr sz="2400" spc="-5" dirty="0">
                <a:solidFill>
                  <a:srgbClr val="FFFFFF"/>
                </a:solidFill>
                <a:latin typeface="Corbel"/>
                <a:cs typeface="Corbel"/>
              </a:rPr>
              <a:t>what</a:t>
            </a:r>
            <a:endParaRPr sz="2400">
              <a:latin typeface="Corbel"/>
              <a:cs typeface="Corbel"/>
            </a:endParaRPr>
          </a:p>
          <a:p>
            <a:pPr marL="756285" lvl="1" indent="-287020">
              <a:lnSpc>
                <a:spcPct val="100000"/>
              </a:lnSpc>
              <a:buFont typeface="Wingdings"/>
              <a:buChar char=""/>
              <a:tabLst>
                <a:tab pos="756920" algn="l"/>
              </a:tabLst>
            </a:pPr>
            <a:r>
              <a:rPr sz="2400" spc="-70" dirty="0">
                <a:solidFill>
                  <a:srgbClr val="FFFFFF"/>
                </a:solidFill>
                <a:latin typeface="Corbel"/>
                <a:cs typeface="Corbel"/>
              </a:rPr>
              <a:t>You </a:t>
            </a:r>
            <a:r>
              <a:rPr sz="2400" spc="-5" dirty="0">
                <a:solidFill>
                  <a:srgbClr val="FFFFFF"/>
                </a:solidFill>
                <a:latin typeface="Corbel"/>
                <a:cs typeface="Corbel"/>
              </a:rPr>
              <a:t>can associate </a:t>
            </a:r>
            <a:r>
              <a:rPr sz="2400" dirty="0">
                <a:solidFill>
                  <a:srgbClr val="FFFFFF"/>
                </a:solidFill>
                <a:latin typeface="Corbel"/>
                <a:cs typeface="Corbel"/>
              </a:rPr>
              <a:t>an </a:t>
            </a:r>
            <a:r>
              <a:rPr sz="2400" spc="-10" dirty="0">
                <a:solidFill>
                  <a:srgbClr val="FFFFFF"/>
                </a:solidFill>
                <a:latin typeface="Corbel"/>
                <a:cs typeface="Corbel"/>
              </a:rPr>
              <a:t>access </a:t>
            </a:r>
            <a:r>
              <a:rPr sz="2400" spc="-5" dirty="0">
                <a:solidFill>
                  <a:srgbClr val="FFFFFF"/>
                </a:solidFill>
                <a:latin typeface="Corbel"/>
                <a:cs typeface="Corbel"/>
              </a:rPr>
              <a:t>policy</a:t>
            </a:r>
            <a:r>
              <a:rPr sz="2400" spc="30" dirty="0">
                <a:solidFill>
                  <a:srgbClr val="FFFFFF"/>
                </a:solidFill>
                <a:latin typeface="Corbel"/>
                <a:cs typeface="Corbel"/>
              </a:rPr>
              <a:t> </a:t>
            </a:r>
            <a:r>
              <a:rPr sz="2400" spc="-5" dirty="0">
                <a:solidFill>
                  <a:srgbClr val="FFFFFF"/>
                </a:solidFill>
                <a:latin typeface="Corbel"/>
                <a:cs typeface="Corbel"/>
              </a:rPr>
              <a:t>with:</a:t>
            </a:r>
            <a:endParaRPr sz="2400">
              <a:latin typeface="Corbel"/>
              <a:cs typeface="Corbel"/>
            </a:endParaRPr>
          </a:p>
          <a:p>
            <a:pPr marL="1213485" lvl="2" indent="-287020">
              <a:lnSpc>
                <a:spcPct val="100000"/>
              </a:lnSpc>
              <a:buFont typeface="Wingdings"/>
              <a:buChar char=""/>
              <a:tabLst>
                <a:tab pos="1214120" algn="l"/>
              </a:tabLst>
            </a:pPr>
            <a:r>
              <a:rPr sz="2400" dirty="0">
                <a:solidFill>
                  <a:srgbClr val="FFFFFF"/>
                </a:solidFill>
                <a:latin typeface="Corbel"/>
                <a:cs typeface="Corbel"/>
              </a:rPr>
              <a:t>A resource </a:t>
            </a:r>
            <a:r>
              <a:rPr sz="2400" spc="-10" dirty="0">
                <a:solidFill>
                  <a:srgbClr val="FFFFFF"/>
                </a:solidFill>
                <a:latin typeface="Corbel"/>
                <a:cs typeface="Corbel"/>
              </a:rPr>
              <a:t>(bucket </a:t>
            </a:r>
            <a:r>
              <a:rPr sz="2400" spc="-5" dirty="0">
                <a:solidFill>
                  <a:srgbClr val="FFFFFF"/>
                </a:solidFill>
                <a:latin typeface="Corbel"/>
                <a:cs typeface="Corbel"/>
              </a:rPr>
              <a:t>and</a:t>
            </a:r>
            <a:r>
              <a:rPr sz="2400" spc="-45" dirty="0">
                <a:solidFill>
                  <a:srgbClr val="FFFFFF"/>
                </a:solidFill>
                <a:latin typeface="Corbel"/>
                <a:cs typeface="Corbel"/>
              </a:rPr>
              <a:t> </a:t>
            </a:r>
            <a:r>
              <a:rPr sz="2400" spc="-5" dirty="0">
                <a:solidFill>
                  <a:srgbClr val="FFFFFF"/>
                </a:solidFill>
                <a:latin typeface="Corbel"/>
                <a:cs typeface="Corbel"/>
              </a:rPr>
              <a:t>object)</a:t>
            </a:r>
            <a:endParaRPr sz="2400">
              <a:latin typeface="Corbel"/>
              <a:cs typeface="Corbel"/>
            </a:endParaRPr>
          </a:p>
          <a:p>
            <a:pPr marL="1213485" lvl="2" indent="-287020">
              <a:lnSpc>
                <a:spcPct val="100000"/>
              </a:lnSpc>
              <a:buFont typeface="Wingdings"/>
              <a:buChar char=""/>
              <a:tabLst>
                <a:tab pos="1214120" algn="l"/>
              </a:tabLst>
            </a:pPr>
            <a:r>
              <a:rPr sz="2400" spc="-5" dirty="0">
                <a:solidFill>
                  <a:srgbClr val="FFFFFF"/>
                </a:solidFill>
                <a:latin typeface="Corbel"/>
                <a:cs typeface="Corbel"/>
              </a:rPr>
              <a:t>OR </a:t>
            </a:r>
            <a:r>
              <a:rPr sz="2400" dirty="0">
                <a:solidFill>
                  <a:srgbClr val="FFFFFF"/>
                </a:solidFill>
                <a:latin typeface="Corbel"/>
                <a:cs typeface="Corbel"/>
              </a:rPr>
              <a:t>a</a:t>
            </a:r>
            <a:r>
              <a:rPr sz="2400" spc="-85" dirty="0">
                <a:solidFill>
                  <a:srgbClr val="FFFFFF"/>
                </a:solidFill>
                <a:latin typeface="Corbel"/>
                <a:cs typeface="Corbel"/>
              </a:rPr>
              <a:t> </a:t>
            </a:r>
            <a:r>
              <a:rPr sz="2400" dirty="0">
                <a:solidFill>
                  <a:srgbClr val="FFFFFF"/>
                </a:solidFill>
                <a:latin typeface="Corbel"/>
                <a:cs typeface="Corbel"/>
              </a:rPr>
              <a:t>User</a:t>
            </a:r>
            <a:endParaRPr sz="2400">
              <a:latin typeface="Corbel"/>
              <a:cs typeface="Corbel"/>
            </a:endParaRPr>
          </a:p>
          <a:p>
            <a:pPr>
              <a:lnSpc>
                <a:spcPct val="100000"/>
              </a:lnSpc>
              <a:spcBef>
                <a:spcPts val="25"/>
              </a:spcBef>
            </a:pPr>
            <a:endParaRPr sz="3100">
              <a:latin typeface="Times New Roman"/>
              <a:cs typeface="Times New Roman"/>
            </a:endParaRPr>
          </a:p>
          <a:p>
            <a:pPr marL="415925" marR="5080" indent="-287020">
              <a:lnSpc>
                <a:spcPct val="100000"/>
              </a:lnSpc>
              <a:buFont typeface="Wingdings"/>
              <a:buChar char=""/>
              <a:tabLst>
                <a:tab pos="416559" algn="l"/>
              </a:tabLst>
            </a:pPr>
            <a:r>
              <a:rPr sz="2400" spc="-5" dirty="0">
                <a:solidFill>
                  <a:srgbClr val="FFFFFF"/>
                </a:solidFill>
                <a:latin typeface="Corbel"/>
                <a:cs typeface="Corbel"/>
              </a:rPr>
              <a:t>Amazon </a:t>
            </a:r>
            <a:r>
              <a:rPr sz="2400" dirty="0">
                <a:solidFill>
                  <a:srgbClr val="FFFFFF"/>
                </a:solidFill>
                <a:latin typeface="Corbel"/>
                <a:cs typeface="Corbel"/>
              </a:rPr>
              <a:t>S3 </a:t>
            </a:r>
            <a:r>
              <a:rPr sz="2400" spc="-10" dirty="0">
                <a:solidFill>
                  <a:srgbClr val="FFFFFF"/>
                </a:solidFill>
                <a:latin typeface="Corbel"/>
                <a:cs typeface="Corbel"/>
              </a:rPr>
              <a:t>access </a:t>
            </a:r>
            <a:r>
              <a:rPr sz="2400" spc="-5" dirty="0">
                <a:solidFill>
                  <a:srgbClr val="FFFFFF"/>
                </a:solidFill>
                <a:latin typeface="Corbel"/>
                <a:cs typeface="Corbel"/>
              </a:rPr>
              <a:t>policies can </a:t>
            </a:r>
            <a:r>
              <a:rPr sz="2400" dirty="0">
                <a:solidFill>
                  <a:srgbClr val="FFFFFF"/>
                </a:solidFill>
                <a:latin typeface="Corbel"/>
                <a:cs typeface="Corbel"/>
              </a:rPr>
              <a:t>be </a:t>
            </a:r>
            <a:r>
              <a:rPr sz="2400" spc="-5" dirty="0">
                <a:solidFill>
                  <a:srgbClr val="FFFFFF"/>
                </a:solidFill>
                <a:latin typeface="Corbel"/>
                <a:cs typeface="Corbel"/>
              </a:rPr>
              <a:t>categorized </a:t>
            </a:r>
            <a:r>
              <a:rPr sz="2400" dirty="0">
                <a:solidFill>
                  <a:srgbClr val="FFFFFF"/>
                </a:solidFill>
                <a:latin typeface="Corbel"/>
                <a:cs typeface="Corbel"/>
              </a:rPr>
              <a:t>as  </a:t>
            </a:r>
            <a:r>
              <a:rPr sz="2400" spc="-5" dirty="0">
                <a:solidFill>
                  <a:srgbClr val="FFFFFF"/>
                </a:solidFill>
                <a:latin typeface="Corbel"/>
                <a:cs typeface="Corbel"/>
              </a:rPr>
              <a:t>follows:</a:t>
            </a:r>
            <a:endParaRPr sz="2400">
              <a:latin typeface="Corbel"/>
              <a:cs typeface="Corbel"/>
            </a:endParaRPr>
          </a:p>
          <a:p>
            <a:pPr marL="873125" lvl="1" indent="-287020">
              <a:lnSpc>
                <a:spcPct val="100000"/>
              </a:lnSpc>
              <a:spcBef>
                <a:spcPts val="5"/>
              </a:spcBef>
              <a:buFont typeface="Arial"/>
              <a:buChar char="•"/>
              <a:tabLst>
                <a:tab pos="873125" algn="l"/>
                <a:tab pos="873760" algn="l"/>
              </a:tabLst>
            </a:pPr>
            <a:r>
              <a:rPr sz="2400" spc="-5" dirty="0">
                <a:solidFill>
                  <a:srgbClr val="FFFFFF"/>
                </a:solidFill>
                <a:latin typeface="Corbel"/>
                <a:cs typeface="Corbel"/>
              </a:rPr>
              <a:t>Resource-based</a:t>
            </a:r>
            <a:r>
              <a:rPr sz="2400" spc="-15" dirty="0">
                <a:solidFill>
                  <a:srgbClr val="FFFFFF"/>
                </a:solidFill>
                <a:latin typeface="Corbel"/>
                <a:cs typeface="Corbel"/>
              </a:rPr>
              <a:t> </a:t>
            </a:r>
            <a:r>
              <a:rPr sz="2400" spc="-5" dirty="0">
                <a:solidFill>
                  <a:srgbClr val="FFFFFF"/>
                </a:solidFill>
                <a:latin typeface="Corbel"/>
                <a:cs typeface="Corbel"/>
              </a:rPr>
              <a:t>policies</a:t>
            </a:r>
            <a:endParaRPr sz="2400">
              <a:latin typeface="Corbel"/>
              <a:cs typeface="Corbel"/>
            </a:endParaRPr>
          </a:p>
          <a:p>
            <a:pPr marL="873125" lvl="1" indent="-287020">
              <a:lnSpc>
                <a:spcPct val="100000"/>
              </a:lnSpc>
              <a:buFont typeface="Arial"/>
              <a:buChar char="•"/>
              <a:tabLst>
                <a:tab pos="873125" algn="l"/>
                <a:tab pos="873760" algn="l"/>
              </a:tabLst>
            </a:pPr>
            <a:r>
              <a:rPr sz="2400" dirty="0">
                <a:solidFill>
                  <a:srgbClr val="FFFFFF"/>
                </a:solidFill>
                <a:latin typeface="Corbel"/>
                <a:cs typeface="Corbel"/>
              </a:rPr>
              <a:t>User</a:t>
            </a:r>
            <a:r>
              <a:rPr sz="2400" spc="-5" dirty="0">
                <a:solidFill>
                  <a:srgbClr val="FFFFFF"/>
                </a:solidFill>
                <a:latin typeface="Corbel"/>
                <a:cs typeface="Corbel"/>
              </a:rPr>
              <a:t> policies</a:t>
            </a:r>
            <a:endParaRPr sz="2400">
              <a:latin typeface="Corbel"/>
              <a:cs typeface="Corbe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2000" y="403733"/>
            <a:ext cx="2508135" cy="4564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198241" y="660613"/>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440303" y="366902"/>
            <a:ext cx="5894958" cy="4932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63456" y="1205483"/>
            <a:ext cx="2782824" cy="2602992"/>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645363" y="1240028"/>
            <a:ext cx="8609965" cy="5055235"/>
          </a:xfrm>
          <a:prstGeom prst="rect">
            <a:avLst/>
          </a:prstGeom>
        </p:spPr>
        <p:txBody>
          <a:bodyPr vert="horz" wrap="square" lIns="0" tIns="12065" rIns="0" bIns="0" rtlCol="0">
            <a:spAutoFit/>
          </a:bodyPr>
          <a:lstStyle/>
          <a:p>
            <a:pPr marL="299085" indent="-287020">
              <a:lnSpc>
                <a:spcPct val="100000"/>
              </a:lnSpc>
              <a:spcBef>
                <a:spcPts val="95"/>
              </a:spcBef>
              <a:buFont typeface="Arial"/>
              <a:buChar char="•"/>
              <a:tabLst>
                <a:tab pos="299085" algn="l"/>
                <a:tab pos="299720" algn="l"/>
              </a:tabLst>
            </a:pPr>
            <a:r>
              <a:rPr sz="2200" spc="-15" dirty="0">
                <a:solidFill>
                  <a:srgbClr val="FFFFFF"/>
                </a:solidFill>
                <a:latin typeface="Corbel"/>
                <a:cs typeface="Corbel"/>
              </a:rPr>
              <a:t>Bucket </a:t>
            </a:r>
            <a:r>
              <a:rPr sz="2200" spc="-5" dirty="0">
                <a:solidFill>
                  <a:srgbClr val="FFFFFF"/>
                </a:solidFill>
                <a:latin typeface="Corbel"/>
                <a:cs typeface="Corbel"/>
              </a:rPr>
              <a:t>policies and </a:t>
            </a:r>
            <a:r>
              <a:rPr sz="2200" spc="-15" dirty="0">
                <a:solidFill>
                  <a:srgbClr val="FFFFFF"/>
                </a:solidFill>
                <a:latin typeface="Corbel"/>
                <a:cs typeface="Corbel"/>
              </a:rPr>
              <a:t>access </a:t>
            </a:r>
            <a:r>
              <a:rPr sz="2200" spc="-5" dirty="0">
                <a:solidFill>
                  <a:srgbClr val="FFFFFF"/>
                </a:solidFill>
                <a:latin typeface="Corbel"/>
                <a:cs typeface="Corbel"/>
              </a:rPr>
              <a:t>control </a:t>
            </a:r>
            <a:r>
              <a:rPr sz="2200" spc="-10" dirty="0">
                <a:solidFill>
                  <a:srgbClr val="FFFFFF"/>
                </a:solidFill>
                <a:latin typeface="Corbel"/>
                <a:cs typeface="Corbel"/>
              </a:rPr>
              <a:t>lists (ACLs) </a:t>
            </a:r>
            <a:r>
              <a:rPr sz="2200" spc="-5" dirty="0">
                <a:solidFill>
                  <a:srgbClr val="FFFFFF"/>
                </a:solidFill>
                <a:latin typeface="Corbel"/>
                <a:cs typeface="Corbel"/>
              </a:rPr>
              <a:t>are</a:t>
            </a:r>
            <a:r>
              <a:rPr sz="2200" spc="95" dirty="0">
                <a:solidFill>
                  <a:srgbClr val="FFFFFF"/>
                </a:solidFill>
                <a:latin typeface="Corbel"/>
                <a:cs typeface="Corbel"/>
              </a:rPr>
              <a:t> </a:t>
            </a:r>
            <a:r>
              <a:rPr sz="2200" dirty="0">
                <a:solidFill>
                  <a:srgbClr val="FFFFFF"/>
                </a:solidFill>
                <a:latin typeface="Corbel"/>
                <a:cs typeface="Corbel"/>
              </a:rPr>
              <a:t>resource-based</a:t>
            </a:r>
            <a:endParaRPr sz="2200">
              <a:latin typeface="Corbel"/>
              <a:cs typeface="Corbel"/>
            </a:endParaRPr>
          </a:p>
          <a:p>
            <a:pPr marL="299085">
              <a:lnSpc>
                <a:spcPct val="100000"/>
              </a:lnSpc>
            </a:pPr>
            <a:r>
              <a:rPr sz="2200" spc="-5" dirty="0">
                <a:solidFill>
                  <a:srgbClr val="FFFFFF"/>
                </a:solidFill>
                <a:latin typeface="Corbel"/>
                <a:cs typeface="Corbel"/>
              </a:rPr>
              <a:t>because </a:t>
            </a:r>
            <a:r>
              <a:rPr sz="2200" dirty="0">
                <a:solidFill>
                  <a:srgbClr val="FFFFFF"/>
                </a:solidFill>
                <a:latin typeface="Corbel"/>
                <a:cs typeface="Corbel"/>
              </a:rPr>
              <a:t>you attach </a:t>
            </a:r>
            <a:r>
              <a:rPr sz="2200" spc="-5" dirty="0">
                <a:solidFill>
                  <a:srgbClr val="FFFFFF"/>
                </a:solidFill>
                <a:latin typeface="Corbel"/>
                <a:cs typeface="Corbel"/>
              </a:rPr>
              <a:t>them </a:t>
            </a:r>
            <a:r>
              <a:rPr sz="2200" dirty="0">
                <a:solidFill>
                  <a:srgbClr val="FFFFFF"/>
                </a:solidFill>
                <a:latin typeface="Corbel"/>
                <a:cs typeface="Corbel"/>
              </a:rPr>
              <a:t>to </a:t>
            </a:r>
            <a:r>
              <a:rPr sz="2200" spc="-5" dirty="0">
                <a:solidFill>
                  <a:srgbClr val="FFFFFF"/>
                </a:solidFill>
                <a:latin typeface="Corbel"/>
                <a:cs typeface="Corbel"/>
              </a:rPr>
              <a:t>your </a:t>
            </a:r>
            <a:r>
              <a:rPr sz="2200" spc="-10" dirty="0">
                <a:solidFill>
                  <a:srgbClr val="FFFFFF"/>
                </a:solidFill>
                <a:latin typeface="Corbel"/>
                <a:cs typeface="Corbel"/>
              </a:rPr>
              <a:t>Amazon </a:t>
            </a:r>
            <a:r>
              <a:rPr sz="2200" spc="-5" dirty="0">
                <a:solidFill>
                  <a:srgbClr val="FFFFFF"/>
                </a:solidFill>
                <a:latin typeface="Corbel"/>
                <a:cs typeface="Corbel"/>
              </a:rPr>
              <a:t>S3</a:t>
            </a:r>
            <a:r>
              <a:rPr sz="2200" spc="-145" dirty="0">
                <a:solidFill>
                  <a:srgbClr val="FFFFFF"/>
                </a:solidFill>
                <a:latin typeface="Corbel"/>
                <a:cs typeface="Corbel"/>
              </a:rPr>
              <a:t> </a:t>
            </a:r>
            <a:r>
              <a:rPr sz="2200" spc="-5" dirty="0">
                <a:solidFill>
                  <a:srgbClr val="FFFFFF"/>
                </a:solidFill>
                <a:latin typeface="Corbel"/>
                <a:cs typeface="Corbel"/>
              </a:rPr>
              <a:t>resources</a:t>
            </a:r>
            <a:endParaRPr sz="2200">
              <a:latin typeface="Corbel"/>
              <a:cs typeface="Corbel"/>
            </a:endParaRPr>
          </a:p>
          <a:p>
            <a:pPr marL="756285" lvl="1" indent="-287020">
              <a:lnSpc>
                <a:spcPct val="100000"/>
              </a:lnSpc>
              <a:buFont typeface="Wingdings"/>
              <a:buChar char=""/>
              <a:tabLst>
                <a:tab pos="756920" algn="l"/>
              </a:tabLst>
            </a:pPr>
            <a:r>
              <a:rPr sz="2200" b="1" spc="-10" dirty="0">
                <a:solidFill>
                  <a:srgbClr val="FFFFFF"/>
                </a:solidFill>
                <a:latin typeface="Corbel"/>
                <a:cs typeface="Corbel"/>
              </a:rPr>
              <a:t>ACL-based access </a:t>
            </a:r>
            <a:r>
              <a:rPr sz="2200" b="1" spc="-5" dirty="0">
                <a:solidFill>
                  <a:srgbClr val="FFFFFF"/>
                </a:solidFill>
                <a:latin typeface="Corbel"/>
                <a:cs typeface="Corbel"/>
              </a:rPr>
              <a:t>policies </a:t>
            </a:r>
            <a:r>
              <a:rPr sz="2200" b="1" spc="-10" dirty="0">
                <a:solidFill>
                  <a:srgbClr val="FFFFFF"/>
                </a:solidFill>
                <a:latin typeface="Corbel"/>
                <a:cs typeface="Corbel"/>
              </a:rPr>
              <a:t>(Bucket </a:t>
            </a:r>
            <a:r>
              <a:rPr sz="2200" b="1" spc="-5" dirty="0">
                <a:solidFill>
                  <a:srgbClr val="FFFFFF"/>
                </a:solidFill>
                <a:latin typeface="Corbel"/>
                <a:cs typeface="Corbel"/>
              </a:rPr>
              <a:t>&amp; </a:t>
            </a:r>
            <a:r>
              <a:rPr sz="2200" b="1" spc="-10" dirty="0">
                <a:solidFill>
                  <a:srgbClr val="FFFFFF"/>
                </a:solidFill>
                <a:latin typeface="Corbel"/>
                <a:cs typeface="Corbel"/>
              </a:rPr>
              <a:t>Object</a:t>
            </a:r>
            <a:r>
              <a:rPr sz="2200" b="1" spc="-45" dirty="0">
                <a:solidFill>
                  <a:srgbClr val="FFFFFF"/>
                </a:solidFill>
                <a:latin typeface="Corbel"/>
                <a:cs typeface="Corbel"/>
              </a:rPr>
              <a:t> </a:t>
            </a:r>
            <a:r>
              <a:rPr sz="2200" b="1" spc="-15" dirty="0">
                <a:solidFill>
                  <a:srgbClr val="FFFFFF"/>
                </a:solidFill>
                <a:latin typeface="Corbel"/>
                <a:cs typeface="Corbel"/>
              </a:rPr>
              <a:t>ACLs)</a:t>
            </a:r>
            <a:endParaRPr sz="2200">
              <a:latin typeface="Corbel"/>
              <a:cs typeface="Corbel"/>
            </a:endParaRPr>
          </a:p>
          <a:p>
            <a:pPr marL="1213485" lvl="2" indent="-287020">
              <a:lnSpc>
                <a:spcPct val="100000"/>
              </a:lnSpc>
              <a:buFont typeface="Wingdings"/>
              <a:buChar char=""/>
              <a:tabLst>
                <a:tab pos="1214120" algn="l"/>
              </a:tabLst>
            </a:pPr>
            <a:r>
              <a:rPr sz="2200" spc="-10" dirty="0">
                <a:solidFill>
                  <a:srgbClr val="FFFFFF"/>
                </a:solidFill>
                <a:latin typeface="Corbel"/>
                <a:cs typeface="Corbel"/>
              </a:rPr>
              <a:t>Each </a:t>
            </a:r>
            <a:r>
              <a:rPr sz="2200" spc="-15" dirty="0">
                <a:solidFill>
                  <a:srgbClr val="FFFFFF"/>
                </a:solidFill>
                <a:latin typeface="Corbel"/>
                <a:cs typeface="Corbel"/>
              </a:rPr>
              <a:t>bucket </a:t>
            </a:r>
            <a:r>
              <a:rPr sz="2200" spc="-5" dirty="0">
                <a:solidFill>
                  <a:srgbClr val="FFFFFF"/>
                </a:solidFill>
                <a:latin typeface="Corbel"/>
                <a:cs typeface="Corbel"/>
              </a:rPr>
              <a:t>and </a:t>
            </a:r>
            <a:r>
              <a:rPr sz="2200" spc="-10" dirty="0">
                <a:solidFill>
                  <a:srgbClr val="FFFFFF"/>
                </a:solidFill>
                <a:latin typeface="Corbel"/>
                <a:cs typeface="Corbel"/>
              </a:rPr>
              <a:t>object can have </a:t>
            </a:r>
            <a:r>
              <a:rPr sz="2200" spc="-5" dirty="0">
                <a:solidFill>
                  <a:srgbClr val="FFFFFF"/>
                </a:solidFill>
                <a:latin typeface="Corbel"/>
                <a:cs typeface="Corbel"/>
              </a:rPr>
              <a:t>an </a:t>
            </a:r>
            <a:r>
              <a:rPr sz="2200" spc="-15" dirty="0">
                <a:solidFill>
                  <a:srgbClr val="FFFFFF"/>
                </a:solidFill>
                <a:latin typeface="Corbel"/>
                <a:cs typeface="Corbel"/>
              </a:rPr>
              <a:t>ACL </a:t>
            </a:r>
            <a:r>
              <a:rPr sz="2200" spc="-5" dirty="0">
                <a:solidFill>
                  <a:srgbClr val="FFFFFF"/>
                </a:solidFill>
                <a:latin typeface="Corbel"/>
                <a:cs typeface="Corbel"/>
              </a:rPr>
              <a:t>associated </a:t>
            </a:r>
            <a:r>
              <a:rPr sz="2200" spc="-10" dirty="0">
                <a:solidFill>
                  <a:srgbClr val="FFFFFF"/>
                </a:solidFill>
                <a:latin typeface="Corbel"/>
                <a:cs typeface="Corbel"/>
              </a:rPr>
              <a:t>with</a:t>
            </a:r>
            <a:r>
              <a:rPr sz="2200" spc="30" dirty="0">
                <a:solidFill>
                  <a:srgbClr val="FFFFFF"/>
                </a:solidFill>
                <a:latin typeface="Corbel"/>
                <a:cs typeface="Corbel"/>
              </a:rPr>
              <a:t> </a:t>
            </a:r>
            <a:r>
              <a:rPr sz="2200" spc="-5" dirty="0">
                <a:solidFill>
                  <a:srgbClr val="FFFFFF"/>
                </a:solidFill>
                <a:latin typeface="Corbel"/>
                <a:cs typeface="Corbel"/>
              </a:rPr>
              <a:t>it</a:t>
            </a:r>
            <a:endParaRPr sz="2200">
              <a:latin typeface="Corbel"/>
              <a:cs typeface="Corbel"/>
            </a:endParaRPr>
          </a:p>
          <a:p>
            <a:pPr marL="1213485" lvl="2" indent="-287020">
              <a:lnSpc>
                <a:spcPct val="100000"/>
              </a:lnSpc>
              <a:buFont typeface="Wingdings"/>
              <a:buChar char=""/>
              <a:tabLst>
                <a:tab pos="1214120" algn="l"/>
              </a:tabLst>
            </a:pPr>
            <a:r>
              <a:rPr sz="2200" spc="-5" dirty="0">
                <a:solidFill>
                  <a:srgbClr val="FFFFFF"/>
                </a:solidFill>
                <a:latin typeface="Corbel"/>
                <a:cs typeface="Corbel"/>
              </a:rPr>
              <a:t>An </a:t>
            </a:r>
            <a:r>
              <a:rPr sz="2200" spc="-15" dirty="0">
                <a:solidFill>
                  <a:srgbClr val="FFFFFF"/>
                </a:solidFill>
                <a:latin typeface="Corbel"/>
                <a:cs typeface="Corbel"/>
              </a:rPr>
              <a:t>ACL </a:t>
            </a:r>
            <a:r>
              <a:rPr sz="2200" spc="-5" dirty="0">
                <a:solidFill>
                  <a:srgbClr val="FFFFFF"/>
                </a:solidFill>
                <a:latin typeface="Corbel"/>
                <a:cs typeface="Corbel"/>
              </a:rPr>
              <a:t>is a list </a:t>
            </a:r>
            <a:r>
              <a:rPr sz="2200" dirty="0">
                <a:solidFill>
                  <a:srgbClr val="FFFFFF"/>
                </a:solidFill>
                <a:latin typeface="Corbel"/>
                <a:cs typeface="Corbel"/>
              </a:rPr>
              <a:t>of </a:t>
            </a:r>
            <a:r>
              <a:rPr sz="2200" spc="-5" dirty="0">
                <a:solidFill>
                  <a:srgbClr val="FFFFFF"/>
                </a:solidFill>
                <a:latin typeface="Corbel"/>
                <a:cs typeface="Corbel"/>
              </a:rPr>
              <a:t>permission </a:t>
            </a:r>
            <a:r>
              <a:rPr sz="2200" spc="-10" dirty="0">
                <a:solidFill>
                  <a:srgbClr val="FFFFFF"/>
                </a:solidFill>
                <a:latin typeface="Corbel"/>
                <a:cs typeface="Corbel"/>
              </a:rPr>
              <a:t>identifying </a:t>
            </a:r>
            <a:r>
              <a:rPr sz="2200" spc="-5" dirty="0">
                <a:solidFill>
                  <a:srgbClr val="FFFFFF"/>
                </a:solidFill>
                <a:latin typeface="Corbel"/>
                <a:cs typeface="Corbel"/>
              </a:rPr>
              <a:t>grantee </a:t>
            </a:r>
            <a:r>
              <a:rPr sz="2200" dirty="0">
                <a:solidFill>
                  <a:srgbClr val="FFFFFF"/>
                </a:solidFill>
                <a:latin typeface="Corbel"/>
                <a:cs typeface="Corbel"/>
              </a:rPr>
              <a:t>and</a:t>
            </a:r>
            <a:r>
              <a:rPr sz="2200" spc="15" dirty="0">
                <a:solidFill>
                  <a:srgbClr val="FFFFFF"/>
                </a:solidFill>
                <a:latin typeface="Corbel"/>
                <a:cs typeface="Corbel"/>
              </a:rPr>
              <a:t> </a:t>
            </a:r>
            <a:r>
              <a:rPr sz="2200" spc="-5" dirty="0">
                <a:solidFill>
                  <a:srgbClr val="FFFFFF"/>
                </a:solidFill>
                <a:latin typeface="Corbel"/>
                <a:cs typeface="Corbel"/>
              </a:rPr>
              <a:t>permission</a:t>
            </a:r>
            <a:endParaRPr sz="2200">
              <a:latin typeface="Corbel"/>
              <a:cs typeface="Corbel"/>
            </a:endParaRPr>
          </a:p>
          <a:p>
            <a:pPr marL="1213485">
              <a:lnSpc>
                <a:spcPct val="100000"/>
              </a:lnSpc>
            </a:pPr>
            <a:r>
              <a:rPr sz="2200" spc="-5" dirty="0">
                <a:solidFill>
                  <a:srgbClr val="FFFFFF"/>
                </a:solidFill>
                <a:latin typeface="Corbel"/>
                <a:cs typeface="Corbel"/>
              </a:rPr>
              <a:t>granted</a:t>
            </a:r>
            <a:endParaRPr sz="2200">
              <a:latin typeface="Corbel"/>
              <a:cs typeface="Corbel"/>
            </a:endParaRPr>
          </a:p>
          <a:p>
            <a:pPr marL="1213485" marR="414020" lvl="2" indent="-287020">
              <a:lnSpc>
                <a:spcPct val="100000"/>
              </a:lnSpc>
              <a:spcBef>
                <a:spcPts val="5"/>
              </a:spcBef>
              <a:buFont typeface="Wingdings"/>
              <a:buChar char=""/>
              <a:tabLst>
                <a:tab pos="1214120" algn="l"/>
              </a:tabLst>
            </a:pPr>
            <a:r>
              <a:rPr sz="2200" spc="-5" dirty="0">
                <a:solidFill>
                  <a:srgbClr val="FFFFFF"/>
                </a:solidFill>
                <a:latin typeface="Corbel"/>
                <a:cs typeface="Corbel"/>
              </a:rPr>
              <a:t>Use </a:t>
            </a:r>
            <a:r>
              <a:rPr sz="2200" spc="-15" dirty="0">
                <a:solidFill>
                  <a:srgbClr val="FFFFFF"/>
                </a:solidFill>
                <a:latin typeface="Corbel"/>
                <a:cs typeface="Corbel"/>
              </a:rPr>
              <a:t>ACLs </a:t>
            </a:r>
            <a:r>
              <a:rPr sz="2200" spc="-5" dirty="0">
                <a:solidFill>
                  <a:srgbClr val="FFFFFF"/>
                </a:solidFill>
                <a:latin typeface="Corbel"/>
                <a:cs typeface="Corbel"/>
              </a:rPr>
              <a:t>to grant basic read/write permissions to other </a:t>
            </a:r>
            <a:r>
              <a:rPr sz="2200" spc="-40" dirty="0">
                <a:solidFill>
                  <a:srgbClr val="FFFFFF"/>
                </a:solidFill>
                <a:latin typeface="Corbel"/>
                <a:cs typeface="Corbel"/>
              </a:rPr>
              <a:t>AWS  </a:t>
            </a:r>
            <a:r>
              <a:rPr sz="2200" spc="-10" dirty="0">
                <a:solidFill>
                  <a:srgbClr val="FFFFFF"/>
                </a:solidFill>
                <a:latin typeface="Corbel"/>
                <a:cs typeface="Corbel"/>
              </a:rPr>
              <a:t>accounts</a:t>
            </a:r>
            <a:endParaRPr sz="2200">
              <a:latin typeface="Corbel"/>
              <a:cs typeface="Corbel"/>
            </a:endParaRPr>
          </a:p>
          <a:p>
            <a:pPr marL="756285" marR="5080" lvl="1" indent="-287020">
              <a:lnSpc>
                <a:spcPct val="100000"/>
              </a:lnSpc>
              <a:buFont typeface="Wingdings"/>
              <a:buChar char=""/>
              <a:tabLst>
                <a:tab pos="756920" algn="l"/>
              </a:tabLst>
            </a:pPr>
            <a:r>
              <a:rPr sz="2200" b="1" spc="-15" dirty="0">
                <a:solidFill>
                  <a:srgbClr val="FFFFFF"/>
                </a:solidFill>
                <a:latin typeface="Corbel"/>
                <a:cs typeface="Corbel"/>
              </a:rPr>
              <a:t>Bucket </a:t>
            </a:r>
            <a:r>
              <a:rPr sz="2200" b="1" spc="-25" dirty="0">
                <a:solidFill>
                  <a:srgbClr val="FFFFFF"/>
                </a:solidFill>
                <a:latin typeface="Corbel"/>
                <a:cs typeface="Corbel"/>
              </a:rPr>
              <a:t>Policy </a:t>
            </a:r>
            <a:r>
              <a:rPr sz="2200" spc="-5" dirty="0">
                <a:solidFill>
                  <a:srgbClr val="FFFFFF"/>
                </a:solidFill>
                <a:latin typeface="Corbel"/>
                <a:cs typeface="Corbel"/>
              </a:rPr>
              <a:t>– </a:t>
            </a:r>
            <a:r>
              <a:rPr sz="2200" spc="-10" dirty="0">
                <a:solidFill>
                  <a:srgbClr val="FFFFFF"/>
                </a:solidFill>
                <a:latin typeface="Corbel"/>
                <a:cs typeface="Corbel"/>
              </a:rPr>
              <a:t>For </a:t>
            </a:r>
            <a:r>
              <a:rPr sz="2200" spc="-5" dirty="0">
                <a:solidFill>
                  <a:srgbClr val="FFFFFF"/>
                </a:solidFill>
                <a:latin typeface="Corbel"/>
                <a:cs typeface="Corbel"/>
              </a:rPr>
              <a:t>a </a:t>
            </a:r>
            <a:r>
              <a:rPr sz="2200" spc="-10" dirty="0">
                <a:solidFill>
                  <a:srgbClr val="FFFFFF"/>
                </a:solidFill>
                <a:latin typeface="Corbel"/>
                <a:cs typeface="Corbel"/>
              </a:rPr>
              <a:t>bucket, </a:t>
            </a:r>
            <a:r>
              <a:rPr sz="2200" spc="-5" dirty="0">
                <a:solidFill>
                  <a:srgbClr val="FFFFFF"/>
                </a:solidFill>
                <a:latin typeface="Corbel"/>
                <a:cs typeface="Corbel"/>
              </a:rPr>
              <a:t>we </a:t>
            </a:r>
            <a:r>
              <a:rPr sz="2200" spc="-10" dirty="0">
                <a:solidFill>
                  <a:srgbClr val="FFFFFF"/>
                </a:solidFill>
                <a:latin typeface="Corbel"/>
                <a:cs typeface="Corbel"/>
              </a:rPr>
              <a:t>can </a:t>
            </a:r>
            <a:r>
              <a:rPr sz="2200" spc="-5" dirty="0">
                <a:solidFill>
                  <a:srgbClr val="FFFFFF"/>
                </a:solidFill>
                <a:latin typeface="Corbel"/>
                <a:cs typeface="Corbel"/>
              </a:rPr>
              <a:t>add a </a:t>
            </a:r>
            <a:r>
              <a:rPr sz="2200" spc="-15" dirty="0">
                <a:solidFill>
                  <a:srgbClr val="FFFFFF"/>
                </a:solidFill>
                <a:latin typeface="Corbel"/>
                <a:cs typeface="Corbel"/>
              </a:rPr>
              <a:t>bucket </a:t>
            </a:r>
            <a:r>
              <a:rPr sz="2200" spc="-5" dirty="0">
                <a:solidFill>
                  <a:srgbClr val="FFFFFF"/>
                </a:solidFill>
                <a:latin typeface="Corbel"/>
                <a:cs typeface="Corbel"/>
              </a:rPr>
              <a:t>policy </a:t>
            </a:r>
            <a:r>
              <a:rPr sz="2200" dirty="0">
                <a:solidFill>
                  <a:srgbClr val="FFFFFF"/>
                </a:solidFill>
                <a:latin typeface="Corbel"/>
                <a:cs typeface="Corbel"/>
              </a:rPr>
              <a:t>to </a:t>
            </a:r>
            <a:r>
              <a:rPr sz="2200" spc="-5" dirty="0">
                <a:solidFill>
                  <a:srgbClr val="FFFFFF"/>
                </a:solidFill>
                <a:latin typeface="Corbel"/>
                <a:cs typeface="Corbel"/>
              </a:rPr>
              <a:t>grant  other </a:t>
            </a:r>
            <a:r>
              <a:rPr sz="2200" spc="-40" dirty="0">
                <a:solidFill>
                  <a:srgbClr val="FFFFFF"/>
                </a:solidFill>
                <a:latin typeface="Corbel"/>
                <a:cs typeface="Corbel"/>
              </a:rPr>
              <a:t>AWS </a:t>
            </a:r>
            <a:r>
              <a:rPr sz="2200" spc="-10" dirty="0">
                <a:solidFill>
                  <a:srgbClr val="FFFFFF"/>
                </a:solidFill>
                <a:latin typeface="Corbel"/>
                <a:cs typeface="Corbel"/>
              </a:rPr>
              <a:t>accounts </a:t>
            </a:r>
            <a:r>
              <a:rPr sz="2200" spc="-5" dirty="0">
                <a:solidFill>
                  <a:srgbClr val="FFFFFF"/>
                </a:solidFill>
                <a:latin typeface="Corbel"/>
                <a:cs typeface="Corbel"/>
              </a:rPr>
              <a:t>or IAM users permissions for the </a:t>
            </a:r>
            <a:r>
              <a:rPr sz="2200" spc="-15" dirty="0">
                <a:solidFill>
                  <a:srgbClr val="FFFFFF"/>
                </a:solidFill>
                <a:latin typeface="Corbel"/>
                <a:cs typeface="Corbel"/>
              </a:rPr>
              <a:t>bucket </a:t>
            </a:r>
            <a:r>
              <a:rPr sz="2200" spc="-5" dirty="0">
                <a:solidFill>
                  <a:srgbClr val="FFFFFF"/>
                </a:solidFill>
                <a:latin typeface="Corbel"/>
                <a:cs typeface="Corbel"/>
              </a:rPr>
              <a:t>and </a:t>
            </a:r>
            <a:r>
              <a:rPr sz="2200" spc="-10" dirty="0">
                <a:solidFill>
                  <a:srgbClr val="FFFFFF"/>
                </a:solidFill>
                <a:latin typeface="Corbel"/>
                <a:cs typeface="Corbel"/>
              </a:rPr>
              <a:t>the  </a:t>
            </a:r>
            <a:r>
              <a:rPr sz="2200" spc="-5" dirty="0">
                <a:solidFill>
                  <a:srgbClr val="FFFFFF"/>
                </a:solidFill>
                <a:latin typeface="Corbel"/>
                <a:cs typeface="Corbel"/>
              </a:rPr>
              <a:t>objects in</a:t>
            </a:r>
            <a:r>
              <a:rPr sz="2200" spc="-20" dirty="0">
                <a:solidFill>
                  <a:srgbClr val="FFFFFF"/>
                </a:solidFill>
                <a:latin typeface="Corbel"/>
                <a:cs typeface="Corbel"/>
              </a:rPr>
              <a:t> </a:t>
            </a:r>
            <a:r>
              <a:rPr sz="2200" spc="-5" dirty="0">
                <a:solidFill>
                  <a:srgbClr val="FFFFFF"/>
                </a:solidFill>
                <a:latin typeface="Corbel"/>
                <a:cs typeface="Corbel"/>
              </a:rPr>
              <a:t>it</a:t>
            </a:r>
            <a:endParaRPr sz="2200">
              <a:latin typeface="Corbel"/>
              <a:cs typeface="Corbel"/>
            </a:endParaRPr>
          </a:p>
          <a:p>
            <a:pPr marL="1213485" marR="32384" lvl="2" indent="-287020">
              <a:lnSpc>
                <a:spcPct val="100000"/>
              </a:lnSpc>
              <a:buFont typeface="Wingdings"/>
              <a:buChar char=""/>
              <a:tabLst>
                <a:tab pos="1214120" algn="l"/>
              </a:tabLst>
            </a:pPr>
            <a:r>
              <a:rPr sz="2200" spc="-10" dirty="0">
                <a:solidFill>
                  <a:srgbClr val="FFFFFF"/>
                </a:solidFill>
                <a:latin typeface="Corbel"/>
                <a:cs typeface="Corbel"/>
              </a:rPr>
              <a:t>Any object </a:t>
            </a:r>
            <a:r>
              <a:rPr sz="2200" spc="-5" dirty="0">
                <a:solidFill>
                  <a:srgbClr val="FFFFFF"/>
                </a:solidFill>
                <a:latin typeface="Corbel"/>
                <a:cs typeface="Corbel"/>
              </a:rPr>
              <a:t>permissions apply only to </a:t>
            </a:r>
            <a:r>
              <a:rPr sz="2200" spc="-10" dirty="0">
                <a:solidFill>
                  <a:srgbClr val="FFFFFF"/>
                </a:solidFill>
                <a:latin typeface="Corbel"/>
                <a:cs typeface="Corbel"/>
              </a:rPr>
              <a:t>the objects that the </a:t>
            </a:r>
            <a:r>
              <a:rPr sz="2200" spc="-15" dirty="0">
                <a:solidFill>
                  <a:srgbClr val="FFFFFF"/>
                </a:solidFill>
                <a:latin typeface="Corbel"/>
                <a:cs typeface="Corbel"/>
              </a:rPr>
              <a:t>bucket  </a:t>
            </a:r>
            <a:r>
              <a:rPr sz="2200" spc="-5" dirty="0">
                <a:solidFill>
                  <a:srgbClr val="FFFFFF"/>
                </a:solidFill>
                <a:latin typeface="Corbel"/>
                <a:cs typeface="Corbel"/>
              </a:rPr>
              <a:t>owner</a:t>
            </a:r>
            <a:r>
              <a:rPr sz="2200" dirty="0">
                <a:solidFill>
                  <a:srgbClr val="FFFFFF"/>
                </a:solidFill>
                <a:latin typeface="Corbel"/>
                <a:cs typeface="Corbel"/>
              </a:rPr>
              <a:t> </a:t>
            </a:r>
            <a:r>
              <a:rPr sz="2200" spc="-5" dirty="0">
                <a:solidFill>
                  <a:srgbClr val="FFFFFF"/>
                </a:solidFill>
                <a:latin typeface="Corbel"/>
                <a:cs typeface="Corbel"/>
              </a:rPr>
              <a:t>creates</a:t>
            </a:r>
            <a:endParaRPr sz="2200">
              <a:latin typeface="Corbel"/>
              <a:cs typeface="Corbel"/>
            </a:endParaRPr>
          </a:p>
          <a:p>
            <a:pPr marL="1213485" lvl="2" indent="-287020">
              <a:lnSpc>
                <a:spcPct val="100000"/>
              </a:lnSpc>
              <a:buFont typeface="Wingdings"/>
              <a:buChar char=""/>
              <a:tabLst>
                <a:tab pos="1214120" algn="l"/>
              </a:tabLst>
            </a:pPr>
            <a:r>
              <a:rPr sz="2200" spc="-15" dirty="0">
                <a:solidFill>
                  <a:srgbClr val="FFFFFF"/>
                </a:solidFill>
                <a:latin typeface="Corbel"/>
                <a:cs typeface="Corbel"/>
              </a:rPr>
              <a:t>Bucket </a:t>
            </a:r>
            <a:r>
              <a:rPr sz="2200" spc="-5" dirty="0">
                <a:solidFill>
                  <a:srgbClr val="FFFFFF"/>
                </a:solidFill>
                <a:latin typeface="Corbel"/>
                <a:cs typeface="Corbel"/>
              </a:rPr>
              <a:t>policies </a:t>
            </a:r>
            <a:r>
              <a:rPr sz="2200" spc="-10" dirty="0">
                <a:solidFill>
                  <a:srgbClr val="FFFFFF"/>
                </a:solidFill>
                <a:latin typeface="Corbel"/>
                <a:cs typeface="Corbel"/>
              </a:rPr>
              <a:t>supplement, </a:t>
            </a:r>
            <a:r>
              <a:rPr sz="2200" spc="-5" dirty="0">
                <a:solidFill>
                  <a:srgbClr val="FFFFFF"/>
                </a:solidFill>
                <a:latin typeface="Corbel"/>
                <a:cs typeface="Corbel"/>
              </a:rPr>
              <a:t>and in many </a:t>
            </a:r>
            <a:r>
              <a:rPr sz="2200" spc="-10" dirty="0">
                <a:solidFill>
                  <a:srgbClr val="FFFFFF"/>
                </a:solidFill>
                <a:latin typeface="Corbel"/>
                <a:cs typeface="Corbel"/>
              </a:rPr>
              <a:t>cases, </a:t>
            </a:r>
            <a:r>
              <a:rPr sz="2200" spc="-5" dirty="0">
                <a:solidFill>
                  <a:srgbClr val="FFFFFF"/>
                </a:solidFill>
                <a:latin typeface="Corbel"/>
                <a:cs typeface="Corbel"/>
              </a:rPr>
              <a:t>replace</a:t>
            </a:r>
            <a:r>
              <a:rPr sz="2200" spc="10" dirty="0">
                <a:solidFill>
                  <a:srgbClr val="FFFFFF"/>
                </a:solidFill>
                <a:latin typeface="Corbel"/>
                <a:cs typeface="Corbel"/>
              </a:rPr>
              <a:t> </a:t>
            </a:r>
            <a:r>
              <a:rPr sz="2200" spc="-5" dirty="0">
                <a:solidFill>
                  <a:srgbClr val="FFFFFF"/>
                </a:solidFill>
                <a:latin typeface="Corbel"/>
                <a:cs typeface="Corbel"/>
              </a:rPr>
              <a:t>ACL-</a:t>
            </a:r>
            <a:endParaRPr sz="2200">
              <a:latin typeface="Corbel"/>
              <a:cs typeface="Corbel"/>
            </a:endParaRPr>
          </a:p>
          <a:p>
            <a:pPr marL="1213485">
              <a:lnSpc>
                <a:spcPct val="100000"/>
              </a:lnSpc>
            </a:pPr>
            <a:r>
              <a:rPr sz="2200" spc="-5" dirty="0">
                <a:solidFill>
                  <a:srgbClr val="FFFFFF"/>
                </a:solidFill>
                <a:latin typeface="Corbel"/>
                <a:cs typeface="Corbel"/>
              </a:rPr>
              <a:t>based </a:t>
            </a:r>
            <a:r>
              <a:rPr sz="2200" spc="-10" dirty="0">
                <a:solidFill>
                  <a:srgbClr val="FFFFFF"/>
                </a:solidFill>
                <a:latin typeface="Corbel"/>
                <a:cs typeface="Corbel"/>
              </a:rPr>
              <a:t>access </a:t>
            </a:r>
            <a:r>
              <a:rPr sz="2200" spc="-5" dirty="0">
                <a:solidFill>
                  <a:srgbClr val="FFFFFF"/>
                </a:solidFill>
                <a:latin typeface="Corbel"/>
                <a:cs typeface="Corbel"/>
              </a:rPr>
              <a:t>policies</a:t>
            </a:r>
            <a:endParaRPr sz="2200">
              <a:latin typeface="Corbel"/>
              <a:cs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2786" y="743204"/>
            <a:ext cx="4510786" cy="64389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386571" y="1569719"/>
            <a:ext cx="2967228" cy="39639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16939" y="1714576"/>
            <a:ext cx="7275195" cy="4293235"/>
          </a:xfrm>
          <a:prstGeom prst="rect">
            <a:avLst/>
          </a:prstGeom>
        </p:spPr>
        <p:txBody>
          <a:bodyPr vert="horz" wrap="square" lIns="0" tIns="12065" rIns="0" bIns="0" rtlCol="0">
            <a:spAutoFit/>
          </a:bodyPr>
          <a:lstStyle/>
          <a:p>
            <a:pPr marL="12700" marR="5080" algn="just">
              <a:lnSpc>
                <a:spcPct val="100000"/>
              </a:lnSpc>
              <a:spcBef>
                <a:spcPts val="95"/>
              </a:spcBef>
            </a:pPr>
            <a:r>
              <a:rPr sz="2800" dirty="0">
                <a:solidFill>
                  <a:srgbClr val="FFFFFF"/>
                </a:solidFill>
                <a:latin typeface="Arial"/>
                <a:cs typeface="Arial"/>
              </a:rPr>
              <a:t>Rather than splitting files </a:t>
            </a:r>
            <a:r>
              <a:rPr sz="2800" spc="-5" dirty="0">
                <a:solidFill>
                  <a:srgbClr val="FFFFFF"/>
                </a:solidFill>
                <a:latin typeface="Arial"/>
                <a:cs typeface="Arial"/>
              </a:rPr>
              <a:t>into raw </a:t>
            </a:r>
            <a:r>
              <a:rPr sz="2800" dirty="0">
                <a:solidFill>
                  <a:srgbClr val="FFFFFF"/>
                </a:solidFill>
                <a:latin typeface="Arial"/>
                <a:cs typeface="Arial"/>
              </a:rPr>
              <a:t>data blocks,  object </a:t>
            </a:r>
            <a:r>
              <a:rPr sz="2800" spc="-5" dirty="0">
                <a:solidFill>
                  <a:srgbClr val="FFFFFF"/>
                </a:solidFill>
                <a:latin typeface="Arial"/>
                <a:cs typeface="Arial"/>
              </a:rPr>
              <a:t>storage </a:t>
            </a:r>
            <a:r>
              <a:rPr sz="2800" dirty="0">
                <a:solidFill>
                  <a:srgbClr val="FFFFFF"/>
                </a:solidFill>
                <a:latin typeface="Arial"/>
                <a:cs typeface="Arial"/>
              </a:rPr>
              <a:t>clumps </a:t>
            </a:r>
            <a:r>
              <a:rPr sz="2800" spc="-5" dirty="0">
                <a:solidFill>
                  <a:srgbClr val="FFFFFF"/>
                </a:solidFill>
                <a:latin typeface="Arial"/>
                <a:cs typeface="Arial"/>
              </a:rPr>
              <a:t>data </a:t>
            </a:r>
            <a:r>
              <a:rPr sz="2800" dirty="0">
                <a:solidFill>
                  <a:srgbClr val="FFFFFF"/>
                </a:solidFill>
                <a:latin typeface="Arial"/>
                <a:cs typeface="Arial"/>
              </a:rPr>
              <a:t>together as one  object that contains </a:t>
            </a:r>
            <a:r>
              <a:rPr sz="2800" spc="-5" dirty="0">
                <a:solidFill>
                  <a:srgbClr val="FFFFFF"/>
                </a:solidFill>
                <a:latin typeface="Arial"/>
                <a:cs typeface="Arial"/>
              </a:rPr>
              <a:t>data </a:t>
            </a:r>
            <a:r>
              <a:rPr sz="2800" dirty="0">
                <a:solidFill>
                  <a:srgbClr val="FFFFFF"/>
                </a:solidFill>
                <a:latin typeface="Arial"/>
                <a:cs typeface="Arial"/>
              </a:rPr>
              <a:t>and metadata.  Blocks of storage </a:t>
            </a:r>
            <a:r>
              <a:rPr sz="2800" spc="-5" dirty="0">
                <a:solidFill>
                  <a:srgbClr val="FFFFFF"/>
                </a:solidFill>
                <a:latin typeface="Arial"/>
                <a:cs typeface="Arial"/>
              </a:rPr>
              <a:t>do </a:t>
            </a:r>
            <a:r>
              <a:rPr sz="2800" dirty="0">
                <a:solidFill>
                  <a:srgbClr val="FFFFFF"/>
                </a:solidFill>
                <a:latin typeface="Arial"/>
                <a:cs typeface="Arial"/>
              </a:rPr>
              <a:t>not contain metadata, </a:t>
            </a:r>
            <a:r>
              <a:rPr sz="2800" spc="-15" dirty="0">
                <a:solidFill>
                  <a:srgbClr val="FFFFFF"/>
                </a:solidFill>
                <a:latin typeface="Arial"/>
                <a:cs typeface="Arial"/>
              </a:rPr>
              <a:t>so  </a:t>
            </a:r>
            <a:r>
              <a:rPr sz="2800" spc="-5" dirty="0">
                <a:solidFill>
                  <a:srgbClr val="FFFFFF"/>
                </a:solidFill>
                <a:latin typeface="Arial"/>
                <a:cs typeface="Arial"/>
              </a:rPr>
              <a:t>in </a:t>
            </a:r>
            <a:r>
              <a:rPr sz="2800" dirty="0">
                <a:solidFill>
                  <a:srgbClr val="FFFFFF"/>
                </a:solidFill>
                <a:latin typeface="Arial"/>
                <a:cs typeface="Arial"/>
              </a:rPr>
              <a:t>that </a:t>
            </a:r>
            <a:r>
              <a:rPr sz="2800" spc="-5" dirty="0">
                <a:solidFill>
                  <a:srgbClr val="FFFFFF"/>
                </a:solidFill>
                <a:latin typeface="Arial"/>
                <a:cs typeface="Arial"/>
              </a:rPr>
              <a:t>regard </a:t>
            </a:r>
            <a:r>
              <a:rPr sz="2800" dirty="0">
                <a:solidFill>
                  <a:srgbClr val="FFFFFF"/>
                </a:solidFill>
                <a:latin typeface="Arial"/>
                <a:cs typeface="Arial"/>
              </a:rPr>
              <a:t>object </a:t>
            </a:r>
            <a:r>
              <a:rPr sz="2800" spc="-5" dirty="0">
                <a:solidFill>
                  <a:srgbClr val="FFFFFF"/>
                </a:solidFill>
                <a:latin typeface="Arial"/>
                <a:cs typeface="Arial"/>
              </a:rPr>
              <a:t>storage </a:t>
            </a:r>
            <a:r>
              <a:rPr sz="2800" dirty="0">
                <a:solidFill>
                  <a:srgbClr val="FFFFFF"/>
                </a:solidFill>
                <a:latin typeface="Arial"/>
                <a:cs typeface="Arial"/>
              </a:rPr>
              <a:t>can </a:t>
            </a:r>
            <a:r>
              <a:rPr sz="2800" spc="-5" dirty="0">
                <a:solidFill>
                  <a:srgbClr val="FFFFFF"/>
                </a:solidFill>
                <a:latin typeface="Arial"/>
                <a:cs typeface="Arial"/>
              </a:rPr>
              <a:t>provide  more </a:t>
            </a:r>
            <a:r>
              <a:rPr sz="2800" dirty="0">
                <a:solidFill>
                  <a:srgbClr val="FFFFFF"/>
                </a:solidFill>
                <a:latin typeface="Arial"/>
                <a:cs typeface="Arial"/>
              </a:rPr>
              <a:t>context about </a:t>
            </a:r>
            <a:r>
              <a:rPr sz="2800" spc="-5" dirty="0">
                <a:solidFill>
                  <a:srgbClr val="FFFFFF"/>
                </a:solidFill>
                <a:latin typeface="Arial"/>
                <a:cs typeface="Arial"/>
              </a:rPr>
              <a:t>the data, which </a:t>
            </a:r>
            <a:r>
              <a:rPr sz="2800" dirty="0">
                <a:solidFill>
                  <a:srgbClr val="FFFFFF"/>
                </a:solidFill>
                <a:latin typeface="Arial"/>
                <a:cs typeface="Arial"/>
              </a:rPr>
              <a:t>can be  helpful </a:t>
            </a:r>
            <a:r>
              <a:rPr sz="2800" spc="5" dirty="0">
                <a:solidFill>
                  <a:srgbClr val="FFFFFF"/>
                </a:solidFill>
                <a:latin typeface="Arial"/>
                <a:cs typeface="Arial"/>
              </a:rPr>
              <a:t>in </a:t>
            </a:r>
            <a:r>
              <a:rPr sz="2800" spc="-5" dirty="0">
                <a:solidFill>
                  <a:srgbClr val="FFFFFF"/>
                </a:solidFill>
                <a:latin typeface="Arial"/>
                <a:cs typeface="Arial"/>
              </a:rPr>
              <a:t>classifying </a:t>
            </a:r>
            <a:r>
              <a:rPr sz="2800" dirty="0">
                <a:solidFill>
                  <a:srgbClr val="FFFFFF"/>
                </a:solidFill>
                <a:latin typeface="Arial"/>
                <a:cs typeface="Arial"/>
              </a:rPr>
              <a:t>and customizing </a:t>
            </a:r>
            <a:r>
              <a:rPr sz="2800" spc="-5" dirty="0">
                <a:solidFill>
                  <a:srgbClr val="FFFFFF"/>
                </a:solidFill>
                <a:latin typeface="Arial"/>
                <a:cs typeface="Arial"/>
              </a:rPr>
              <a:t>the  </a:t>
            </a:r>
            <a:r>
              <a:rPr sz="2800" dirty="0">
                <a:solidFill>
                  <a:srgbClr val="FFFFFF"/>
                </a:solidFill>
                <a:latin typeface="Arial"/>
                <a:cs typeface="Arial"/>
              </a:rPr>
              <a:t>files. </a:t>
            </a:r>
            <a:r>
              <a:rPr sz="2800" spc="-5" dirty="0">
                <a:solidFill>
                  <a:srgbClr val="FFFFFF"/>
                </a:solidFill>
                <a:latin typeface="Arial"/>
                <a:cs typeface="Arial"/>
              </a:rPr>
              <a:t>Each </a:t>
            </a:r>
            <a:r>
              <a:rPr sz="2800" dirty="0">
                <a:solidFill>
                  <a:srgbClr val="FFFFFF"/>
                </a:solidFill>
                <a:latin typeface="Arial"/>
                <a:cs typeface="Arial"/>
              </a:rPr>
              <a:t>object also </a:t>
            </a:r>
            <a:r>
              <a:rPr sz="2800" spc="-5" dirty="0">
                <a:solidFill>
                  <a:srgbClr val="FFFFFF"/>
                </a:solidFill>
                <a:latin typeface="Arial"/>
                <a:cs typeface="Arial"/>
              </a:rPr>
              <a:t>has a unique </a:t>
            </a:r>
            <a:r>
              <a:rPr sz="2800" spc="-15" dirty="0">
                <a:solidFill>
                  <a:srgbClr val="FFFFFF"/>
                </a:solidFill>
                <a:latin typeface="Arial"/>
                <a:cs typeface="Arial"/>
              </a:rPr>
              <a:t>identifier,  </a:t>
            </a:r>
            <a:r>
              <a:rPr sz="2800" spc="-5" dirty="0">
                <a:solidFill>
                  <a:srgbClr val="FFFFFF"/>
                </a:solidFill>
                <a:latin typeface="Arial"/>
                <a:cs typeface="Arial"/>
              </a:rPr>
              <a:t>which makes quicker work </a:t>
            </a:r>
            <a:r>
              <a:rPr sz="2800" dirty="0">
                <a:solidFill>
                  <a:srgbClr val="FFFFFF"/>
                </a:solidFill>
                <a:latin typeface="Arial"/>
                <a:cs typeface="Arial"/>
              </a:rPr>
              <a:t>of </a:t>
            </a:r>
            <a:r>
              <a:rPr sz="2800" spc="-5" dirty="0">
                <a:solidFill>
                  <a:srgbClr val="FFFFFF"/>
                </a:solidFill>
                <a:latin typeface="Arial"/>
                <a:cs typeface="Arial"/>
              </a:rPr>
              <a:t>locating </a:t>
            </a:r>
            <a:r>
              <a:rPr sz="2800" dirty="0">
                <a:solidFill>
                  <a:srgbClr val="FFFFFF"/>
                </a:solidFill>
                <a:latin typeface="Arial"/>
                <a:cs typeface="Arial"/>
              </a:rPr>
              <a:t>and  retrieving objects from</a:t>
            </a:r>
            <a:r>
              <a:rPr sz="2800" spc="10" dirty="0">
                <a:solidFill>
                  <a:srgbClr val="FFFFFF"/>
                </a:solidFill>
                <a:latin typeface="Arial"/>
                <a:cs typeface="Arial"/>
              </a:rPr>
              <a:t> </a:t>
            </a:r>
            <a:r>
              <a:rPr sz="2800" dirty="0">
                <a:solidFill>
                  <a:srgbClr val="FFFFFF"/>
                </a:solidFill>
                <a:latin typeface="Arial"/>
                <a:cs typeface="Arial"/>
              </a:rPr>
              <a:t>storage.</a:t>
            </a:r>
            <a:endParaRPr sz="2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32027"/>
            <a:ext cx="6329362" cy="6231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988552" y="1690116"/>
            <a:ext cx="3034283" cy="226313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16939" y="1704213"/>
            <a:ext cx="7996555" cy="3684270"/>
          </a:xfrm>
          <a:prstGeom prst="rect">
            <a:avLst/>
          </a:prstGeom>
        </p:spPr>
        <p:txBody>
          <a:bodyPr vert="horz" wrap="square" lIns="0" tIns="12700" rIns="0" bIns="0" rtlCol="0">
            <a:spAutoFit/>
          </a:bodyPr>
          <a:lstStyle/>
          <a:p>
            <a:pPr marL="299085" marR="7620" indent="-287020" algn="just">
              <a:lnSpc>
                <a:spcPct val="100000"/>
              </a:lnSpc>
              <a:spcBef>
                <a:spcPts val="100"/>
              </a:spcBef>
              <a:buFont typeface="Arial"/>
              <a:buChar char="•"/>
              <a:tabLst>
                <a:tab pos="299720" algn="l"/>
              </a:tabLst>
            </a:pPr>
            <a:r>
              <a:rPr sz="2400" spc="-70" dirty="0">
                <a:solidFill>
                  <a:srgbClr val="FFFFFF"/>
                </a:solidFill>
                <a:latin typeface="Corbel"/>
                <a:cs typeface="Corbel"/>
              </a:rPr>
              <a:t>You </a:t>
            </a:r>
            <a:r>
              <a:rPr sz="2400" spc="-5" dirty="0">
                <a:solidFill>
                  <a:srgbClr val="FFFFFF"/>
                </a:solidFill>
                <a:latin typeface="Corbel"/>
                <a:cs typeface="Corbel"/>
              </a:rPr>
              <a:t>can </a:t>
            </a:r>
            <a:r>
              <a:rPr sz="2400" dirty="0">
                <a:solidFill>
                  <a:srgbClr val="FFFFFF"/>
                </a:solidFill>
                <a:latin typeface="Corbel"/>
                <a:cs typeface="Corbel"/>
              </a:rPr>
              <a:t>use </a:t>
            </a:r>
            <a:r>
              <a:rPr sz="2400" spc="-35" dirty="0">
                <a:solidFill>
                  <a:srgbClr val="FFFFFF"/>
                </a:solidFill>
                <a:latin typeface="Corbel"/>
                <a:cs typeface="Corbel"/>
              </a:rPr>
              <a:t>AWS </a:t>
            </a:r>
            <a:r>
              <a:rPr sz="2400" spc="-5" dirty="0">
                <a:solidFill>
                  <a:srgbClr val="FFFFFF"/>
                </a:solidFill>
                <a:latin typeface="Corbel"/>
                <a:cs typeface="Corbel"/>
              </a:rPr>
              <a:t>Identity </a:t>
            </a:r>
            <a:r>
              <a:rPr sz="2400" dirty="0">
                <a:solidFill>
                  <a:srgbClr val="FFFFFF"/>
                </a:solidFill>
                <a:latin typeface="Corbel"/>
                <a:cs typeface="Corbel"/>
              </a:rPr>
              <a:t>and </a:t>
            </a:r>
            <a:r>
              <a:rPr sz="2400" spc="-10" dirty="0">
                <a:solidFill>
                  <a:srgbClr val="FFFFFF"/>
                </a:solidFill>
                <a:latin typeface="Corbel"/>
                <a:cs typeface="Corbel"/>
              </a:rPr>
              <a:t>Access </a:t>
            </a:r>
            <a:r>
              <a:rPr sz="2400" dirty="0">
                <a:solidFill>
                  <a:srgbClr val="FFFFFF"/>
                </a:solidFill>
                <a:latin typeface="Corbel"/>
                <a:cs typeface="Corbel"/>
              </a:rPr>
              <a:t>Management (IAM) </a:t>
            </a:r>
            <a:r>
              <a:rPr sz="2400" spc="-10" dirty="0">
                <a:solidFill>
                  <a:srgbClr val="FFFFFF"/>
                </a:solidFill>
                <a:latin typeface="Corbel"/>
                <a:cs typeface="Corbel"/>
              </a:rPr>
              <a:t>to  </a:t>
            </a:r>
            <a:r>
              <a:rPr sz="2400" dirty="0">
                <a:solidFill>
                  <a:srgbClr val="FFFFFF"/>
                </a:solidFill>
                <a:latin typeface="Corbel"/>
                <a:cs typeface="Corbel"/>
              </a:rPr>
              <a:t>manage </a:t>
            </a:r>
            <a:r>
              <a:rPr sz="2400" spc="-10" dirty="0">
                <a:solidFill>
                  <a:srgbClr val="FFFFFF"/>
                </a:solidFill>
                <a:latin typeface="Corbel"/>
                <a:cs typeface="Corbel"/>
              </a:rPr>
              <a:t>access </a:t>
            </a:r>
            <a:r>
              <a:rPr sz="2400" spc="-5" dirty="0">
                <a:solidFill>
                  <a:srgbClr val="FFFFFF"/>
                </a:solidFill>
                <a:latin typeface="Corbel"/>
                <a:cs typeface="Corbel"/>
              </a:rPr>
              <a:t>to </a:t>
            </a:r>
            <a:r>
              <a:rPr sz="2400" dirty="0">
                <a:solidFill>
                  <a:srgbClr val="FFFFFF"/>
                </a:solidFill>
                <a:latin typeface="Corbel"/>
                <a:cs typeface="Corbel"/>
              </a:rPr>
              <a:t>your </a:t>
            </a:r>
            <a:r>
              <a:rPr sz="2400" spc="-5" dirty="0">
                <a:solidFill>
                  <a:srgbClr val="FFFFFF"/>
                </a:solidFill>
                <a:latin typeface="Corbel"/>
                <a:cs typeface="Corbel"/>
              </a:rPr>
              <a:t>S3</a:t>
            </a:r>
            <a:r>
              <a:rPr sz="2400" spc="-110" dirty="0">
                <a:solidFill>
                  <a:srgbClr val="FFFFFF"/>
                </a:solidFill>
                <a:latin typeface="Corbel"/>
                <a:cs typeface="Corbel"/>
              </a:rPr>
              <a:t> </a:t>
            </a:r>
            <a:r>
              <a:rPr sz="2400" dirty="0">
                <a:solidFill>
                  <a:srgbClr val="FFFFFF"/>
                </a:solidFill>
                <a:latin typeface="Corbel"/>
                <a:cs typeface="Corbel"/>
              </a:rPr>
              <a:t>resources</a:t>
            </a:r>
            <a:endParaRPr sz="2400">
              <a:latin typeface="Corbel"/>
              <a:cs typeface="Corbel"/>
            </a:endParaRPr>
          </a:p>
          <a:p>
            <a:pPr marL="299085" marR="5715" indent="-287020" algn="just">
              <a:lnSpc>
                <a:spcPct val="100000"/>
              </a:lnSpc>
              <a:buFont typeface="Arial"/>
              <a:buChar char="•"/>
              <a:tabLst>
                <a:tab pos="299720" algn="l"/>
              </a:tabLst>
            </a:pPr>
            <a:r>
              <a:rPr sz="2400" dirty="0">
                <a:solidFill>
                  <a:srgbClr val="FFFFFF"/>
                </a:solidFill>
                <a:latin typeface="Corbel"/>
                <a:cs typeface="Corbel"/>
              </a:rPr>
              <a:t>Using </a:t>
            </a:r>
            <a:r>
              <a:rPr sz="2400" spc="-5" dirty="0">
                <a:solidFill>
                  <a:srgbClr val="FFFFFF"/>
                </a:solidFill>
                <a:latin typeface="Corbel"/>
                <a:cs typeface="Corbel"/>
              </a:rPr>
              <a:t>IAM, you can create </a:t>
            </a:r>
            <a:r>
              <a:rPr sz="2400" dirty="0">
                <a:solidFill>
                  <a:srgbClr val="FFFFFF"/>
                </a:solidFill>
                <a:latin typeface="Corbel"/>
                <a:cs typeface="Corbel"/>
              </a:rPr>
              <a:t>IAM users, </a:t>
            </a:r>
            <a:r>
              <a:rPr sz="2400" spc="-5" dirty="0">
                <a:solidFill>
                  <a:srgbClr val="FFFFFF"/>
                </a:solidFill>
                <a:latin typeface="Corbel"/>
                <a:cs typeface="Corbel"/>
              </a:rPr>
              <a:t>groups </a:t>
            </a:r>
            <a:r>
              <a:rPr sz="2400" dirty="0">
                <a:solidFill>
                  <a:srgbClr val="FFFFFF"/>
                </a:solidFill>
                <a:latin typeface="Corbel"/>
                <a:cs typeface="Corbel"/>
              </a:rPr>
              <a:t>and roles </a:t>
            </a:r>
            <a:r>
              <a:rPr sz="2400" spc="-5" dirty="0">
                <a:solidFill>
                  <a:srgbClr val="FFFFFF"/>
                </a:solidFill>
                <a:latin typeface="Corbel"/>
                <a:cs typeface="Corbel"/>
              </a:rPr>
              <a:t>in  your </a:t>
            </a:r>
            <a:r>
              <a:rPr sz="2400" spc="-15" dirty="0">
                <a:solidFill>
                  <a:srgbClr val="FFFFFF"/>
                </a:solidFill>
                <a:latin typeface="Corbel"/>
                <a:cs typeface="Corbel"/>
              </a:rPr>
              <a:t>account </a:t>
            </a:r>
            <a:r>
              <a:rPr sz="2400" dirty="0">
                <a:solidFill>
                  <a:srgbClr val="FFFFFF"/>
                </a:solidFill>
                <a:latin typeface="Corbel"/>
                <a:cs typeface="Corbel"/>
              </a:rPr>
              <a:t>and </a:t>
            </a:r>
            <a:r>
              <a:rPr sz="2400" spc="-5" dirty="0">
                <a:solidFill>
                  <a:srgbClr val="FFFFFF"/>
                </a:solidFill>
                <a:latin typeface="Corbel"/>
                <a:cs typeface="Corbel"/>
              </a:rPr>
              <a:t>attach </a:t>
            </a:r>
            <a:r>
              <a:rPr sz="2400" spc="-10" dirty="0">
                <a:solidFill>
                  <a:srgbClr val="FFFFFF"/>
                </a:solidFill>
                <a:latin typeface="Corbel"/>
                <a:cs typeface="Corbel"/>
              </a:rPr>
              <a:t>access </a:t>
            </a:r>
            <a:r>
              <a:rPr sz="2400" spc="-5" dirty="0">
                <a:solidFill>
                  <a:srgbClr val="FFFFFF"/>
                </a:solidFill>
                <a:latin typeface="Corbel"/>
                <a:cs typeface="Corbel"/>
              </a:rPr>
              <a:t>policies to them granting  them </a:t>
            </a:r>
            <a:r>
              <a:rPr sz="2400" spc="-10" dirty="0">
                <a:solidFill>
                  <a:srgbClr val="FFFFFF"/>
                </a:solidFill>
                <a:latin typeface="Corbel"/>
                <a:cs typeface="Corbel"/>
              </a:rPr>
              <a:t>access </a:t>
            </a:r>
            <a:r>
              <a:rPr sz="2400" spc="-5" dirty="0">
                <a:solidFill>
                  <a:srgbClr val="FFFFFF"/>
                </a:solidFill>
                <a:latin typeface="Corbel"/>
                <a:cs typeface="Corbel"/>
              </a:rPr>
              <a:t>to </a:t>
            </a:r>
            <a:r>
              <a:rPr sz="2400" spc="-35" dirty="0">
                <a:solidFill>
                  <a:srgbClr val="FFFFFF"/>
                </a:solidFill>
                <a:latin typeface="Corbel"/>
                <a:cs typeface="Corbel"/>
              </a:rPr>
              <a:t>AWS </a:t>
            </a:r>
            <a:r>
              <a:rPr sz="2400" dirty="0">
                <a:solidFill>
                  <a:srgbClr val="FFFFFF"/>
                </a:solidFill>
                <a:latin typeface="Corbel"/>
                <a:cs typeface="Corbel"/>
              </a:rPr>
              <a:t>resources </a:t>
            </a:r>
            <a:r>
              <a:rPr sz="2400" spc="-5" dirty="0">
                <a:solidFill>
                  <a:srgbClr val="FFFFFF"/>
                </a:solidFill>
                <a:latin typeface="Corbel"/>
                <a:cs typeface="Corbel"/>
              </a:rPr>
              <a:t>including</a:t>
            </a:r>
            <a:r>
              <a:rPr sz="2400" spc="-140" dirty="0">
                <a:solidFill>
                  <a:srgbClr val="FFFFFF"/>
                </a:solidFill>
                <a:latin typeface="Corbel"/>
                <a:cs typeface="Corbel"/>
              </a:rPr>
              <a:t> </a:t>
            </a:r>
            <a:r>
              <a:rPr sz="2400" spc="-5" dirty="0">
                <a:solidFill>
                  <a:srgbClr val="FFFFFF"/>
                </a:solidFill>
                <a:latin typeface="Corbel"/>
                <a:cs typeface="Corbel"/>
              </a:rPr>
              <a:t>S3</a:t>
            </a:r>
            <a:endParaRPr sz="2400">
              <a:latin typeface="Corbel"/>
              <a:cs typeface="Corbel"/>
            </a:endParaRPr>
          </a:p>
          <a:p>
            <a:pPr marL="299085" marR="5080" indent="-287020" algn="just">
              <a:lnSpc>
                <a:spcPct val="100000"/>
              </a:lnSpc>
              <a:spcBef>
                <a:spcPts val="5"/>
              </a:spcBef>
              <a:buFont typeface="Arial"/>
              <a:buChar char="•"/>
              <a:tabLst>
                <a:tab pos="299720" algn="l"/>
              </a:tabLst>
            </a:pPr>
            <a:r>
              <a:rPr sz="2400" spc="-70" dirty="0">
                <a:solidFill>
                  <a:srgbClr val="FFFFFF"/>
                </a:solidFill>
                <a:latin typeface="Corbel"/>
                <a:cs typeface="Corbel"/>
              </a:rPr>
              <a:t>You </a:t>
            </a:r>
            <a:r>
              <a:rPr sz="2400" spc="-10" dirty="0">
                <a:solidFill>
                  <a:srgbClr val="FFFFFF"/>
                </a:solidFill>
                <a:latin typeface="Corbel"/>
                <a:cs typeface="Corbel"/>
              </a:rPr>
              <a:t>cannot </a:t>
            </a:r>
            <a:r>
              <a:rPr sz="2400" spc="-5" dirty="0">
                <a:solidFill>
                  <a:srgbClr val="FFFFFF"/>
                </a:solidFill>
                <a:latin typeface="Corbel"/>
                <a:cs typeface="Corbel"/>
              </a:rPr>
              <a:t>grant anonymous </a:t>
            </a:r>
            <a:r>
              <a:rPr sz="2400" dirty="0">
                <a:solidFill>
                  <a:srgbClr val="FFFFFF"/>
                </a:solidFill>
                <a:latin typeface="Corbel"/>
                <a:cs typeface="Corbel"/>
              </a:rPr>
              <a:t>permissions </a:t>
            </a:r>
            <a:r>
              <a:rPr sz="2400" spc="-5" dirty="0">
                <a:solidFill>
                  <a:srgbClr val="FFFFFF"/>
                </a:solidFill>
                <a:latin typeface="Corbel"/>
                <a:cs typeface="Corbel"/>
              </a:rPr>
              <a:t>in </a:t>
            </a:r>
            <a:r>
              <a:rPr sz="2400" dirty="0">
                <a:solidFill>
                  <a:srgbClr val="FFFFFF"/>
                </a:solidFill>
                <a:latin typeface="Corbel"/>
                <a:cs typeface="Corbel"/>
              </a:rPr>
              <a:t>an IAM user  </a:t>
            </a:r>
            <a:r>
              <a:rPr sz="2400" spc="-15" dirty="0">
                <a:solidFill>
                  <a:srgbClr val="FFFFFF"/>
                </a:solidFill>
                <a:latin typeface="Corbel"/>
                <a:cs typeface="Corbel"/>
              </a:rPr>
              <a:t>policy, </a:t>
            </a:r>
            <a:r>
              <a:rPr sz="2400" dirty="0">
                <a:solidFill>
                  <a:srgbClr val="FFFFFF"/>
                </a:solidFill>
                <a:latin typeface="Corbel"/>
                <a:cs typeface="Corbel"/>
              </a:rPr>
              <a:t>because </a:t>
            </a:r>
            <a:r>
              <a:rPr sz="2400" spc="-5" dirty="0">
                <a:solidFill>
                  <a:srgbClr val="FFFFFF"/>
                </a:solidFill>
                <a:latin typeface="Corbel"/>
                <a:cs typeface="Corbel"/>
              </a:rPr>
              <a:t>the policy is attached to </a:t>
            </a:r>
            <a:r>
              <a:rPr sz="2400" dirty="0">
                <a:solidFill>
                  <a:srgbClr val="FFFFFF"/>
                </a:solidFill>
                <a:latin typeface="Corbel"/>
                <a:cs typeface="Corbel"/>
              </a:rPr>
              <a:t>a</a:t>
            </a:r>
            <a:r>
              <a:rPr sz="2400" spc="45" dirty="0">
                <a:solidFill>
                  <a:srgbClr val="FFFFFF"/>
                </a:solidFill>
                <a:latin typeface="Corbel"/>
                <a:cs typeface="Corbel"/>
              </a:rPr>
              <a:t> </a:t>
            </a:r>
            <a:r>
              <a:rPr sz="2400" dirty="0">
                <a:solidFill>
                  <a:srgbClr val="FFFFFF"/>
                </a:solidFill>
                <a:latin typeface="Corbel"/>
                <a:cs typeface="Corbel"/>
              </a:rPr>
              <a:t>user</a:t>
            </a:r>
            <a:endParaRPr sz="2400">
              <a:latin typeface="Corbel"/>
              <a:cs typeface="Corbel"/>
            </a:endParaRPr>
          </a:p>
          <a:p>
            <a:pPr marL="299085" marR="7620" indent="-287020" algn="just">
              <a:lnSpc>
                <a:spcPct val="100000"/>
              </a:lnSpc>
              <a:buFont typeface="Arial"/>
              <a:buChar char="•"/>
              <a:tabLst>
                <a:tab pos="299720" algn="l"/>
              </a:tabLst>
            </a:pPr>
            <a:r>
              <a:rPr sz="2400" dirty="0">
                <a:solidFill>
                  <a:srgbClr val="FFFFFF"/>
                </a:solidFill>
                <a:latin typeface="Corbel"/>
                <a:cs typeface="Corbel"/>
              </a:rPr>
              <a:t>User policies </a:t>
            </a:r>
            <a:r>
              <a:rPr sz="2400" spc="-5" dirty="0">
                <a:solidFill>
                  <a:srgbClr val="FFFFFF"/>
                </a:solidFill>
                <a:latin typeface="Corbel"/>
                <a:cs typeface="Corbel"/>
              </a:rPr>
              <a:t>can grant </a:t>
            </a:r>
            <a:r>
              <a:rPr sz="2400" dirty="0">
                <a:solidFill>
                  <a:srgbClr val="FFFFFF"/>
                </a:solidFill>
                <a:latin typeface="Corbel"/>
                <a:cs typeface="Corbel"/>
              </a:rPr>
              <a:t>permissions </a:t>
            </a:r>
            <a:r>
              <a:rPr sz="2400" spc="-5" dirty="0">
                <a:solidFill>
                  <a:srgbClr val="FFFFFF"/>
                </a:solidFill>
                <a:latin typeface="Corbel"/>
                <a:cs typeface="Corbel"/>
              </a:rPr>
              <a:t>to </a:t>
            </a:r>
            <a:r>
              <a:rPr sz="2400" dirty="0">
                <a:solidFill>
                  <a:srgbClr val="FFFFFF"/>
                </a:solidFill>
                <a:latin typeface="Corbel"/>
                <a:cs typeface="Corbel"/>
              </a:rPr>
              <a:t>a </a:t>
            </a:r>
            <a:r>
              <a:rPr sz="2400" spc="-10" dirty="0">
                <a:solidFill>
                  <a:srgbClr val="FFFFFF"/>
                </a:solidFill>
                <a:latin typeface="Corbel"/>
                <a:cs typeface="Corbel"/>
              </a:rPr>
              <a:t>bucket </a:t>
            </a:r>
            <a:r>
              <a:rPr sz="2400" dirty="0">
                <a:solidFill>
                  <a:srgbClr val="FFFFFF"/>
                </a:solidFill>
                <a:latin typeface="Corbel"/>
                <a:cs typeface="Corbel"/>
              </a:rPr>
              <a:t>and </a:t>
            </a:r>
            <a:r>
              <a:rPr sz="2400" spc="-5" dirty="0">
                <a:solidFill>
                  <a:srgbClr val="FFFFFF"/>
                </a:solidFill>
                <a:latin typeface="Corbel"/>
                <a:cs typeface="Corbel"/>
              </a:rPr>
              <a:t>the  objects in</a:t>
            </a:r>
            <a:r>
              <a:rPr sz="2400" spc="-10" dirty="0">
                <a:solidFill>
                  <a:srgbClr val="FFFFFF"/>
                </a:solidFill>
                <a:latin typeface="Corbel"/>
                <a:cs typeface="Corbel"/>
              </a:rPr>
              <a:t> </a:t>
            </a:r>
            <a:r>
              <a:rPr sz="2400" spc="-5" dirty="0">
                <a:solidFill>
                  <a:srgbClr val="FFFFFF"/>
                </a:solidFill>
                <a:latin typeface="Corbel"/>
                <a:cs typeface="Corbel"/>
              </a:rPr>
              <a:t>it</a:t>
            </a:r>
            <a:endParaRPr sz="2400">
              <a:latin typeface="Corbel"/>
              <a:cs typeface="Corbel"/>
            </a:endParaRPr>
          </a:p>
          <a:p>
            <a:pPr marL="469900" algn="just">
              <a:lnSpc>
                <a:spcPct val="100000"/>
              </a:lnSpc>
            </a:pPr>
            <a:r>
              <a:rPr sz="2400" dirty="0">
                <a:solidFill>
                  <a:srgbClr val="FFFFFF"/>
                </a:solidFill>
                <a:latin typeface="Courier New"/>
                <a:cs typeface="Courier New"/>
              </a:rPr>
              <a:t>o</a:t>
            </a:r>
            <a:r>
              <a:rPr sz="2400" spc="-765" dirty="0">
                <a:solidFill>
                  <a:srgbClr val="FFFFFF"/>
                </a:solidFill>
                <a:latin typeface="Courier New"/>
                <a:cs typeface="Courier New"/>
              </a:rPr>
              <a:t> </a:t>
            </a:r>
            <a:r>
              <a:rPr sz="2400" spc="-5" dirty="0">
                <a:solidFill>
                  <a:srgbClr val="FFFFFF"/>
                </a:solidFill>
                <a:latin typeface="Corbel"/>
                <a:cs typeface="Corbel"/>
              </a:rPr>
              <a:t>It can be attached to </a:t>
            </a:r>
            <a:r>
              <a:rPr sz="2400" dirty="0">
                <a:solidFill>
                  <a:srgbClr val="FFFFFF"/>
                </a:solidFill>
                <a:latin typeface="Corbel"/>
                <a:cs typeface="Corbel"/>
              </a:rPr>
              <a:t>an IAM </a:t>
            </a:r>
            <a:r>
              <a:rPr sz="2400" spc="-25" dirty="0">
                <a:solidFill>
                  <a:srgbClr val="FFFFFF"/>
                </a:solidFill>
                <a:latin typeface="Corbel"/>
                <a:cs typeface="Corbel"/>
              </a:rPr>
              <a:t>user, </a:t>
            </a:r>
            <a:r>
              <a:rPr sz="2400" dirty="0">
                <a:solidFill>
                  <a:srgbClr val="FFFFFF"/>
                </a:solidFill>
                <a:latin typeface="Corbel"/>
                <a:cs typeface="Corbel"/>
              </a:rPr>
              <a:t>Group, or </a:t>
            </a:r>
            <a:r>
              <a:rPr sz="2400" spc="-20" dirty="0">
                <a:solidFill>
                  <a:srgbClr val="FFFFFF"/>
                </a:solidFill>
                <a:latin typeface="Corbel"/>
                <a:cs typeface="Corbel"/>
              </a:rPr>
              <a:t>Role</a:t>
            </a:r>
            <a:endParaRPr sz="2400">
              <a:latin typeface="Corbel"/>
              <a:cs typeface="Corb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95322" y="732027"/>
            <a:ext cx="7830820" cy="6405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760834"/>
            <a:ext cx="10285095" cy="4415155"/>
          </a:xfrm>
          <a:prstGeom prst="rect">
            <a:avLst/>
          </a:prstGeom>
        </p:spPr>
        <p:txBody>
          <a:bodyPr vert="horz" wrap="square" lIns="0" tIns="194945" rIns="0" bIns="0" rtlCol="0">
            <a:spAutoFit/>
          </a:bodyPr>
          <a:lstStyle/>
          <a:p>
            <a:pPr marL="299085" indent="-287020">
              <a:lnSpc>
                <a:spcPct val="100000"/>
              </a:lnSpc>
              <a:spcBef>
                <a:spcPts val="1535"/>
              </a:spcBef>
              <a:buFont typeface="Arial"/>
              <a:buChar char="•"/>
              <a:tabLst>
                <a:tab pos="299085" algn="l"/>
                <a:tab pos="299720" algn="l"/>
              </a:tabLst>
            </a:pPr>
            <a:r>
              <a:rPr sz="2400" b="1" spc="-5" dirty="0">
                <a:solidFill>
                  <a:srgbClr val="FFFFFF"/>
                </a:solidFill>
                <a:latin typeface="Corbel"/>
                <a:cs typeface="Corbel"/>
              </a:rPr>
              <a:t>User</a:t>
            </a:r>
            <a:r>
              <a:rPr sz="2400" b="1" spc="-114" dirty="0">
                <a:solidFill>
                  <a:srgbClr val="FFFFFF"/>
                </a:solidFill>
                <a:latin typeface="Corbel"/>
                <a:cs typeface="Corbel"/>
              </a:rPr>
              <a:t> </a:t>
            </a:r>
            <a:r>
              <a:rPr sz="2400" b="1" spc="-5" dirty="0">
                <a:solidFill>
                  <a:srgbClr val="FFFFFF"/>
                </a:solidFill>
                <a:latin typeface="Corbel"/>
                <a:cs typeface="Corbel"/>
              </a:rPr>
              <a:t>Context:</a:t>
            </a:r>
            <a:endParaRPr sz="2400">
              <a:latin typeface="Corbel"/>
              <a:cs typeface="Corbel"/>
            </a:endParaRPr>
          </a:p>
          <a:p>
            <a:pPr marL="756285" lvl="1" indent="-287020">
              <a:lnSpc>
                <a:spcPct val="100000"/>
              </a:lnSpc>
              <a:spcBef>
                <a:spcPts val="1440"/>
              </a:spcBef>
              <a:buFont typeface="Wingdings"/>
              <a:buChar char=""/>
              <a:tabLst>
                <a:tab pos="756920" algn="l"/>
              </a:tabLst>
            </a:pPr>
            <a:r>
              <a:rPr sz="2400" dirty="0">
                <a:solidFill>
                  <a:srgbClr val="FFFFFF"/>
                </a:solidFill>
                <a:latin typeface="Corbel"/>
                <a:cs typeface="Corbel"/>
              </a:rPr>
              <a:t>S3 </a:t>
            </a:r>
            <a:r>
              <a:rPr sz="2400" spc="-5" dirty="0">
                <a:solidFill>
                  <a:srgbClr val="FFFFFF"/>
                </a:solidFill>
                <a:latin typeface="Corbel"/>
                <a:cs typeface="Corbel"/>
              </a:rPr>
              <a:t>checks whether </a:t>
            </a:r>
            <a:r>
              <a:rPr sz="2400" spc="-10" dirty="0">
                <a:solidFill>
                  <a:srgbClr val="FFFFFF"/>
                </a:solidFill>
                <a:latin typeface="Corbel"/>
                <a:cs typeface="Corbel"/>
              </a:rPr>
              <a:t>the </a:t>
            </a:r>
            <a:r>
              <a:rPr sz="2400" dirty="0">
                <a:solidFill>
                  <a:srgbClr val="FFFFFF"/>
                </a:solidFill>
                <a:latin typeface="Corbel"/>
                <a:cs typeface="Corbel"/>
              </a:rPr>
              <a:t>user </a:t>
            </a:r>
            <a:r>
              <a:rPr sz="2400" spc="-5" dirty="0">
                <a:solidFill>
                  <a:srgbClr val="FFFFFF"/>
                </a:solidFill>
                <a:latin typeface="Corbel"/>
                <a:cs typeface="Corbel"/>
              </a:rPr>
              <a:t>attached policies allows </a:t>
            </a:r>
            <a:r>
              <a:rPr sz="2400" spc="-10" dirty="0">
                <a:solidFill>
                  <a:srgbClr val="FFFFFF"/>
                </a:solidFill>
                <a:latin typeface="Corbel"/>
                <a:cs typeface="Corbel"/>
              </a:rPr>
              <a:t>the </a:t>
            </a:r>
            <a:r>
              <a:rPr sz="2400" dirty="0">
                <a:solidFill>
                  <a:srgbClr val="FFFFFF"/>
                </a:solidFill>
                <a:latin typeface="Corbel"/>
                <a:cs typeface="Corbel"/>
              </a:rPr>
              <a:t>request, </a:t>
            </a:r>
            <a:r>
              <a:rPr sz="2400" spc="-5" dirty="0">
                <a:solidFill>
                  <a:srgbClr val="FFFFFF"/>
                </a:solidFill>
                <a:latin typeface="Corbel"/>
                <a:cs typeface="Corbel"/>
              </a:rPr>
              <a:t>so</a:t>
            </a:r>
            <a:r>
              <a:rPr sz="2400" spc="135" dirty="0">
                <a:solidFill>
                  <a:srgbClr val="FFFFFF"/>
                </a:solidFill>
                <a:latin typeface="Corbel"/>
                <a:cs typeface="Corbel"/>
              </a:rPr>
              <a:t> </a:t>
            </a:r>
            <a:r>
              <a:rPr sz="2400" spc="-5" dirty="0">
                <a:solidFill>
                  <a:srgbClr val="FFFFFF"/>
                </a:solidFill>
                <a:latin typeface="Corbel"/>
                <a:cs typeface="Corbel"/>
              </a:rPr>
              <a:t>basically</a:t>
            </a:r>
            <a:endParaRPr sz="2400">
              <a:latin typeface="Corbel"/>
              <a:cs typeface="Corbel"/>
            </a:endParaRPr>
          </a:p>
          <a:p>
            <a:pPr marL="756285">
              <a:lnSpc>
                <a:spcPct val="100000"/>
              </a:lnSpc>
              <a:spcBef>
                <a:spcPts val="1440"/>
              </a:spcBef>
            </a:pPr>
            <a:r>
              <a:rPr sz="2400" spc="-5" dirty="0">
                <a:solidFill>
                  <a:srgbClr val="FFFFFF"/>
                </a:solidFill>
                <a:latin typeface="Corbel"/>
                <a:cs typeface="Corbel"/>
              </a:rPr>
              <a:t>whether the </a:t>
            </a:r>
            <a:r>
              <a:rPr sz="2400" dirty="0">
                <a:solidFill>
                  <a:srgbClr val="FFFFFF"/>
                </a:solidFill>
                <a:latin typeface="Corbel"/>
                <a:cs typeface="Corbel"/>
              </a:rPr>
              <a:t>parent </a:t>
            </a:r>
            <a:r>
              <a:rPr sz="2400" spc="-5" dirty="0">
                <a:solidFill>
                  <a:srgbClr val="FFFFFF"/>
                </a:solidFill>
                <a:latin typeface="Corbel"/>
                <a:cs typeface="Corbel"/>
              </a:rPr>
              <a:t>account allows the operation to the </a:t>
            </a:r>
            <a:r>
              <a:rPr sz="2400" dirty="0">
                <a:solidFill>
                  <a:srgbClr val="FFFFFF"/>
                </a:solidFill>
                <a:latin typeface="Corbel"/>
                <a:cs typeface="Corbel"/>
              </a:rPr>
              <a:t>IAM user </a:t>
            </a:r>
            <a:r>
              <a:rPr sz="2400" spc="-5" dirty="0">
                <a:solidFill>
                  <a:srgbClr val="FFFFFF"/>
                </a:solidFill>
                <a:latin typeface="Corbel"/>
                <a:cs typeface="Corbel"/>
              </a:rPr>
              <a:t>or not</a:t>
            </a:r>
            <a:endParaRPr sz="2400">
              <a:latin typeface="Corbel"/>
              <a:cs typeface="Corbel"/>
            </a:endParaRPr>
          </a:p>
          <a:p>
            <a:pPr marL="756285" lvl="1" indent="-287020">
              <a:lnSpc>
                <a:spcPct val="100000"/>
              </a:lnSpc>
              <a:spcBef>
                <a:spcPts val="1440"/>
              </a:spcBef>
              <a:buFont typeface="Wingdings"/>
              <a:buChar char=""/>
              <a:tabLst>
                <a:tab pos="756920" algn="l"/>
              </a:tabLst>
            </a:pPr>
            <a:r>
              <a:rPr sz="2400" dirty="0">
                <a:solidFill>
                  <a:srgbClr val="FFFFFF"/>
                </a:solidFill>
                <a:latin typeface="Corbel"/>
                <a:cs typeface="Corbel"/>
              </a:rPr>
              <a:t>If </a:t>
            </a:r>
            <a:r>
              <a:rPr sz="2400" spc="-5" dirty="0">
                <a:solidFill>
                  <a:srgbClr val="FFFFFF"/>
                </a:solidFill>
                <a:latin typeface="Corbel"/>
                <a:cs typeface="Corbel"/>
              </a:rPr>
              <a:t>the </a:t>
            </a:r>
            <a:r>
              <a:rPr sz="2400" dirty="0">
                <a:solidFill>
                  <a:srgbClr val="FFFFFF"/>
                </a:solidFill>
                <a:latin typeface="Corbel"/>
                <a:cs typeface="Corbel"/>
              </a:rPr>
              <a:t>user is </a:t>
            </a:r>
            <a:r>
              <a:rPr sz="2400" spc="-5" dirty="0">
                <a:solidFill>
                  <a:srgbClr val="FFFFFF"/>
                </a:solidFill>
                <a:latin typeface="Corbel"/>
                <a:cs typeface="Corbel"/>
              </a:rPr>
              <a:t>the </a:t>
            </a:r>
            <a:r>
              <a:rPr sz="2400" dirty="0">
                <a:solidFill>
                  <a:srgbClr val="FFFFFF"/>
                </a:solidFill>
                <a:latin typeface="Corbel"/>
                <a:cs typeface="Corbel"/>
              </a:rPr>
              <a:t>root </a:t>
            </a:r>
            <a:r>
              <a:rPr sz="2400" spc="-5" dirty="0">
                <a:solidFill>
                  <a:srgbClr val="FFFFFF"/>
                </a:solidFill>
                <a:latin typeface="Corbel"/>
                <a:cs typeface="Corbel"/>
              </a:rPr>
              <a:t>account, this validation </a:t>
            </a:r>
            <a:r>
              <a:rPr sz="2400" dirty="0">
                <a:solidFill>
                  <a:srgbClr val="FFFFFF"/>
                </a:solidFill>
                <a:latin typeface="Corbel"/>
                <a:cs typeface="Corbel"/>
              </a:rPr>
              <a:t>is</a:t>
            </a:r>
            <a:r>
              <a:rPr sz="2400" spc="5" dirty="0">
                <a:solidFill>
                  <a:srgbClr val="FFFFFF"/>
                </a:solidFill>
                <a:latin typeface="Corbel"/>
                <a:cs typeface="Corbel"/>
              </a:rPr>
              <a:t> </a:t>
            </a:r>
            <a:r>
              <a:rPr sz="2400" spc="-5" dirty="0">
                <a:solidFill>
                  <a:srgbClr val="FFFFFF"/>
                </a:solidFill>
                <a:latin typeface="Corbel"/>
                <a:cs typeface="Corbel"/>
              </a:rPr>
              <a:t>skipped</a:t>
            </a:r>
            <a:endParaRPr sz="2400">
              <a:latin typeface="Corbel"/>
              <a:cs typeface="Corbel"/>
            </a:endParaRPr>
          </a:p>
          <a:p>
            <a:pPr marL="299085" indent="-287020">
              <a:lnSpc>
                <a:spcPct val="100000"/>
              </a:lnSpc>
              <a:spcBef>
                <a:spcPts val="1445"/>
              </a:spcBef>
              <a:buFont typeface="Arial"/>
              <a:buChar char="•"/>
              <a:tabLst>
                <a:tab pos="299085" algn="l"/>
                <a:tab pos="299720" algn="l"/>
              </a:tabLst>
            </a:pPr>
            <a:r>
              <a:rPr sz="2400" b="1" spc="-15" dirty="0">
                <a:solidFill>
                  <a:srgbClr val="FFFFFF"/>
                </a:solidFill>
                <a:latin typeface="Corbel"/>
                <a:cs typeface="Corbel"/>
              </a:rPr>
              <a:t>Bucket</a:t>
            </a:r>
            <a:r>
              <a:rPr sz="2400" b="1" spc="-85" dirty="0">
                <a:solidFill>
                  <a:srgbClr val="FFFFFF"/>
                </a:solidFill>
                <a:latin typeface="Corbel"/>
                <a:cs typeface="Corbel"/>
              </a:rPr>
              <a:t> </a:t>
            </a:r>
            <a:r>
              <a:rPr sz="2400" b="1" spc="-5" dirty="0">
                <a:solidFill>
                  <a:srgbClr val="FFFFFF"/>
                </a:solidFill>
                <a:latin typeface="Corbel"/>
                <a:cs typeface="Corbel"/>
              </a:rPr>
              <a:t>Context:</a:t>
            </a:r>
            <a:endParaRPr sz="2400">
              <a:latin typeface="Corbel"/>
              <a:cs typeface="Corbel"/>
            </a:endParaRPr>
          </a:p>
          <a:p>
            <a:pPr marL="756285" marR="133985" lvl="1" indent="-287020">
              <a:lnSpc>
                <a:spcPct val="150000"/>
              </a:lnSpc>
              <a:buFont typeface="Wingdings"/>
              <a:buChar char=""/>
              <a:tabLst>
                <a:tab pos="756920" algn="l"/>
              </a:tabLst>
            </a:pPr>
            <a:r>
              <a:rPr sz="2400" dirty="0">
                <a:solidFill>
                  <a:srgbClr val="FFFFFF"/>
                </a:solidFill>
                <a:latin typeface="Corbel"/>
                <a:cs typeface="Corbel"/>
              </a:rPr>
              <a:t>S3 </a:t>
            </a:r>
            <a:r>
              <a:rPr sz="2400" spc="-5" dirty="0">
                <a:solidFill>
                  <a:srgbClr val="FFFFFF"/>
                </a:solidFill>
                <a:latin typeface="Corbel"/>
                <a:cs typeface="Corbel"/>
              </a:rPr>
              <a:t>validates whether the </a:t>
            </a:r>
            <a:r>
              <a:rPr sz="2400" spc="-10" dirty="0">
                <a:solidFill>
                  <a:srgbClr val="FFFFFF"/>
                </a:solidFill>
                <a:latin typeface="Corbel"/>
                <a:cs typeface="Corbel"/>
              </a:rPr>
              <a:t>bucket </a:t>
            </a:r>
            <a:r>
              <a:rPr sz="2400" spc="-5" dirty="0">
                <a:solidFill>
                  <a:srgbClr val="FFFFFF"/>
                </a:solidFill>
                <a:latin typeface="Corbel"/>
                <a:cs typeface="Corbel"/>
              </a:rPr>
              <a:t>owner </a:t>
            </a:r>
            <a:r>
              <a:rPr sz="2400" dirty="0">
                <a:solidFill>
                  <a:srgbClr val="FFFFFF"/>
                </a:solidFill>
                <a:latin typeface="Corbel"/>
                <a:cs typeface="Corbel"/>
              </a:rPr>
              <a:t>( </a:t>
            </a:r>
            <a:r>
              <a:rPr sz="2400" spc="-5" dirty="0">
                <a:solidFill>
                  <a:srgbClr val="FFFFFF"/>
                </a:solidFill>
                <a:latin typeface="Corbel"/>
                <a:cs typeface="Corbel"/>
              </a:rPr>
              <a:t>can </a:t>
            </a:r>
            <a:r>
              <a:rPr sz="2400" dirty="0">
                <a:solidFill>
                  <a:srgbClr val="FFFFFF"/>
                </a:solidFill>
                <a:latin typeface="Corbel"/>
                <a:cs typeface="Corbel"/>
              </a:rPr>
              <a:t>be </a:t>
            </a:r>
            <a:r>
              <a:rPr sz="2400" spc="-5" dirty="0">
                <a:solidFill>
                  <a:srgbClr val="FFFFFF"/>
                </a:solidFill>
                <a:latin typeface="Corbel"/>
                <a:cs typeface="Corbel"/>
              </a:rPr>
              <a:t>the same </a:t>
            </a:r>
            <a:r>
              <a:rPr sz="2400" dirty="0">
                <a:solidFill>
                  <a:srgbClr val="FFFFFF"/>
                </a:solidFill>
                <a:latin typeface="Corbel"/>
                <a:cs typeface="Corbel"/>
              </a:rPr>
              <a:t>parent </a:t>
            </a:r>
            <a:r>
              <a:rPr sz="2400" spc="-5" dirty="0">
                <a:solidFill>
                  <a:srgbClr val="FFFFFF"/>
                </a:solidFill>
                <a:latin typeface="Corbel"/>
                <a:cs typeface="Corbel"/>
              </a:rPr>
              <a:t>account or  another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has allowed </a:t>
            </a:r>
            <a:r>
              <a:rPr sz="2400" spc="-10" dirty="0">
                <a:solidFill>
                  <a:srgbClr val="FFFFFF"/>
                </a:solidFill>
                <a:latin typeface="Corbel"/>
                <a:cs typeface="Corbel"/>
              </a:rPr>
              <a:t>the </a:t>
            </a:r>
            <a:r>
              <a:rPr sz="2400" dirty="0">
                <a:solidFill>
                  <a:srgbClr val="FFFFFF"/>
                </a:solidFill>
                <a:latin typeface="Corbel"/>
                <a:cs typeface="Corbel"/>
              </a:rPr>
              <a:t>requested </a:t>
            </a:r>
            <a:r>
              <a:rPr sz="2400" spc="-5" dirty="0">
                <a:solidFill>
                  <a:srgbClr val="FFFFFF"/>
                </a:solidFill>
                <a:latin typeface="Corbel"/>
                <a:cs typeface="Corbel"/>
              </a:rPr>
              <a:t>operation to </a:t>
            </a:r>
            <a:r>
              <a:rPr sz="2400" spc="-10" dirty="0">
                <a:solidFill>
                  <a:srgbClr val="FFFFFF"/>
                </a:solidFill>
                <a:latin typeface="Corbel"/>
                <a:cs typeface="Corbel"/>
              </a:rPr>
              <a:t>this</a:t>
            </a:r>
            <a:r>
              <a:rPr sz="2400" spc="-50" dirty="0">
                <a:solidFill>
                  <a:srgbClr val="FFFFFF"/>
                </a:solidFill>
                <a:latin typeface="Corbel"/>
                <a:cs typeface="Corbel"/>
              </a:rPr>
              <a:t> </a:t>
            </a:r>
            <a:r>
              <a:rPr sz="2400" dirty="0">
                <a:solidFill>
                  <a:srgbClr val="FFFFFF"/>
                </a:solidFill>
                <a:latin typeface="Corbel"/>
                <a:cs typeface="Corbel"/>
              </a:rPr>
              <a:t>user</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10" dirty="0">
                <a:solidFill>
                  <a:srgbClr val="FFFFFF"/>
                </a:solidFill>
                <a:latin typeface="Corbel"/>
                <a:cs typeface="Corbel"/>
              </a:rPr>
              <a:t>Bucket </a:t>
            </a:r>
            <a:r>
              <a:rPr sz="2400" spc="-15" dirty="0">
                <a:solidFill>
                  <a:srgbClr val="FFFFFF"/>
                </a:solidFill>
                <a:latin typeface="Corbel"/>
                <a:cs typeface="Corbel"/>
              </a:rPr>
              <a:t>policy, </a:t>
            </a:r>
            <a:r>
              <a:rPr sz="2400" spc="-10" dirty="0">
                <a:solidFill>
                  <a:srgbClr val="FFFFFF"/>
                </a:solidFill>
                <a:latin typeface="Corbel"/>
                <a:cs typeface="Corbel"/>
              </a:rPr>
              <a:t>Bucket ACL, </a:t>
            </a:r>
            <a:r>
              <a:rPr sz="2400" spc="-5" dirty="0">
                <a:solidFill>
                  <a:srgbClr val="FFFFFF"/>
                </a:solidFill>
                <a:latin typeface="Corbel"/>
                <a:cs typeface="Corbel"/>
              </a:rPr>
              <a:t>Object </a:t>
            </a:r>
            <a:r>
              <a:rPr sz="2400" spc="-10" dirty="0">
                <a:solidFill>
                  <a:srgbClr val="FFFFFF"/>
                </a:solidFill>
                <a:latin typeface="Corbel"/>
                <a:cs typeface="Corbel"/>
              </a:rPr>
              <a:t>ACL </a:t>
            </a:r>
            <a:r>
              <a:rPr sz="2400" dirty="0">
                <a:solidFill>
                  <a:srgbClr val="FFFFFF"/>
                </a:solidFill>
                <a:latin typeface="Corbel"/>
                <a:cs typeface="Corbel"/>
              </a:rPr>
              <a:t>(for </a:t>
            </a:r>
            <a:r>
              <a:rPr sz="2400" spc="-5" dirty="0">
                <a:solidFill>
                  <a:srgbClr val="FFFFFF"/>
                </a:solidFill>
                <a:latin typeface="Corbel"/>
                <a:cs typeface="Corbel"/>
              </a:rPr>
              <a:t>object </a:t>
            </a:r>
            <a:r>
              <a:rPr sz="2400" spc="-10" dirty="0">
                <a:solidFill>
                  <a:srgbClr val="FFFFFF"/>
                </a:solidFill>
                <a:latin typeface="Corbel"/>
                <a:cs typeface="Corbel"/>
              </a:rPr>
              <a:t>operation)are </a:t>
            </a:r>
            <a:r>
              <a:rPr sz="2400" dirty="0">
                <a:solidFill>
                  <a:srgbClr val="FFFFFF"/>
                </a:solidFill>
                <a:latin typeface="Corbel"/>
                <a:cs typeface="Corbel"/>
              </a:rPr>
              <a:t>all</a:t>
            </a:r>
            <a:r>
              <a:rPr sz="2400" spc="-320" dirty="0">
                <a:solidFill>
                  <a:srgbClr val="FFFFFF"/>
                </a:solidFill>
                <a:latin typeface="Corbel"/>
                <a:cs typeface="Corbel"/>
              </a:rPr>
              <a:t> </a:t>
            </a:r>
            <a:r>
              <a:rPr sz="2400" spc="-10" dirty="0">
                <a:solidFill>
                  <a:srgbClr val="FFFFFF"/>
                </a:solidFill>
                <a:latin typeface="Corbel"/>
                <a:cs typeface="Corbel"/>
              </a:rPr>
              <a:t>checked</a:t>
            </a:r>
            <a:endParaRPr sz="2400">
              <a:latin typeface="Corbel"/>
              <a:cs typeface="Corbe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366902"/>
            <a:ext cx="6365722" cy="623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111758"/>
            <a:ext cx="9425940" cy="5147310"/>
          </a:xfrm>
          <a:prstGeom prst="rect">
            <a:avLst/>
          </a:prstGeom>
        </p:spPr>
        <p:txBody>
          <a:bodyPr vert="horz" wrap="square" lIns="0" tIns="12700" rIns="0" bIns="0" rtlCol="0">
            <a:spAutoFit/>
          </a:bodyPr>
          <a:lstStyle/>
          <a:p>
            <a:pPr marL="299085" marR="5080" indent="-287020">
              <a:lnSpc>
                <a:spcPct val="100000"/>
              </a:lnSpc>
              <a:spcBef>
                <a:spcPts val="100"/>
              </a:spcBef>
              <a:buFont typeface="Arial"/>
              <a:buChar char="•"/>
              <a:tabLst>
                <a:tab pos="299085" algn="l"/>
                <a:tab pos="299720" algn="l"/>
              </a:tabLst>
            </a:pPr>
            <a:r>
              <a:rPr sz="2400" dirty="0">
                <a:solidFill>
                  <a:srgbClr val="FFFFFF"/>
                </a:solidFill>
                <a:latin typeface="Corbel"/>
                <a:cs typeface="Corbel"/>
              </a:rPr>
              <a:t>If </a:t>
            </a:r>
            <a:r>
              <a:rPr sz="2400" spc="-5" dirty="0">
                <a:solidFill>
                  <a:srgbClr val="FFFFFF"/>
                </a:solidFill>
                <a:latin typeface="Corbel"/>
                <a:cs typeface="Corbel"/>
              </a:rPr>
              <a:t>the </a:t>
            </a:r>
            <a:r>
              <a:rPr sz="2400" dirty="0">
                <a:solidFill>
                  <a:srgbClr val="FFFFFF"/>
                </a:solidFill>
                <a:latin typeface="Corbel"/>
                <a:cs typeface="Corbel"/>
              </a:rPr>
              <a:t>parent </a:t>
            </a:r>
            <a:r>
              <a:rPr sz="2400" spc="-35" dirty="0">
                <a:solidFill>
                  <a:srgbClr val="FFFFFF"/>
                </a:solidFill>
                <a:latin typeface="Corbel"/>
                <a:cs typeface="Corbel"/>
              </a:rPr>
              <a:t>AWS </a:t>
            </a:r>
            <a:r>
              <a:rPr sz="2400" spc="-5" dirty="0">
                <a:solidFill>
                  <a:srgbClr val="FFFFFF"/>
                </a:solidFill>
                <a:latin typeface="Corbel"/>
                <a:cs typeface="Corbel"/>
              </a:rPr>
              <a:t>account owns the </a:t>
            </a:r>
            <a:r>
              <a:rPr sz="2400" dirty="0">
                <a:solidFill>
                  <a:srgbClr val="FFFFFF"/>
                </a:solidFill>
                <a:latin typeface="Corbel"/>
                <a:cs typeface="Corbel"/>
              </a:rPr>
              <a:t>resource </a:t>
            </a:r>
            <a:r>
              <a:rPr sz="2400" spc="-10" dirty="0">
                <a:solidFill>
                  <a:srgbClr val="FFFFFF"/>
                </a:solidFill>
                <a:latin typeface="Corbel"/>
                <a:cs typeface="Corbel"/>
              </a:rPr>
              <a:t>(bucket </a:t>
            </a:r>
            <a:r>
              <a:rPr sz="2400" spc="-5" dirty="0">
                <a:solidFill>
                  <a:srgbClr val="FFFFFF"/>
                </a:solidFill>
                <a:latin typeface="Corbel"/>
                <a:cs typeface="Corbel"/>
              </a:rPr>
              <a:t>or object), it can  grant </a:t>
            </a:r>
            <a:r>
              <a:rPr sz="2400" dirty="0">
                <a:solidFill>
                  <a:srgbClr val="FFFFFF"/>
                </a:solidFill>
                <a:latin typeface="Corbel"/>
                <a:cs typeface="Corbel"/>
              </a:rPr>
              <a:t>resource </a:t>
            </a:r>
            <a:r>
              <a:rPr sz="2400" spc="-5" dirty="0">
                <a:solidFill>
                  <a:srgbClr val="FFFFFF"/>
                </a:solidFill>
                <a:latin typeface="Corbel"/>
                <a:cs typeface="Corbel"/>
              </a:rPr>
              <a:t>permissions to its </a:t>
            </a:r>
            <a:r>
              <a:rPr sz="2400" dirty="0">
                <a:solidFill>
                  <a:srgbClr val="FFFFFF"/>
                </a:solidFill>
                <a:latin typeface="Corbel"/>
                <a:cs typeface="Corbel"/>
              </a:rPr>
              <a:t>IAM user by </a:t>
            </a:r>
            <a:r>
              <a:rPr sz="2400" spc="-5" dirty="0">
                <a:solidFill>
                  <a:srgbClr val="FFFFFF"/>
                </a:solidFill>
                <a:latin typeface="Corbel"/>
                <a:cs typeface="Corbel"/>
              </a:rPr>
              <a:t>either </a:t>
            </a:r>
            <a:r>
              <a:rPr sz="2400" spc="-10" dirty="0">
                <a:solidFill>
                  <a:srgbClr val="FFFFFF"/>
                </a:solidFill>
                <a:latin typeface="Corbel"/>
                <a:cs typeface="Corbel"/>
              </a:rPr>
              <a:t>the </a:t>
            </a:r>
            <a:r>
              <a:rPr sz="2400" dirty="0">
                <a:solidFill>
                  <a:srgbClr val="FFFFFF"/>
                </a:solidFill>
                <a:latin typeface="Corbel"/>
                <a:cs typeface="Corbel"/>
              </a:rPr>
              <a:t>user </a:t>
            </a:r>
            <a:r>
              <a:rPr sz="2400" spc="-5" dirty="0">
                <a:solidFill>
                  <a:srgbClr val="FFFFFF"/>
                </a:solidFill>
                <a:latin typeface="Corbel"/>
                <a:cs typeface="Corbel"/>
              </a:rPr>
              <a:t>policy or </a:t>
            </a:r>
            <a:r>
              <a:rPr sz="2400" spc="-10" dirty="0">
                <a:solidFill>
                  <a:srgbClr val="FFFFFF"/>
                </a:solidFill>
                <a:latin typeface="Corbel"/>
                <a:cs typeface="Corbel"/>
              </a:rPr>
              <a:t>the  </a:t>
            </a:r>
            <a:r>
              <a:rPr sz="2400" dirty="0">
                <a:solidFill>
                  <a:srgbClr val="FFFFFF"/>
                </a:solidFill>
                <a:latin typeface="Corbel"/>
                <a:cs typeface="Corbel"/>
              </a:rPr>
              <a:t>resource</a:t>
            </a:r>
            <a:r>
              <a:rPr sz="2400" spc="-35" dirty="0">
                <a:solidFill>
                  <a:srgbClr val="FFFFFF"/>
                </a:solidFill>
                <a:latin typeface="Corbel"/>
                <a:cs typeface="Corbel"/>
              </a:rPr>
              <a:t> </a:t>
            </a:r>
            <a:r>
              <a:rPr sz="2400" spc="-5" dirty="0">
                <a:solidFill>
                  <a:srgbClr val="FFFFFF"/>
                </a:solidFill>
                <a:latin typeface="Corbel"/>
                <a:cs typeface="Corbel"/>
              </a:rPr>
              <a:t>policy</a:t>
            </a:r>
            <a:endParaRPr sz="2400">
              <a:latin typeface="Corbel"/>
              <a:cs typeface="Corbel"/>
            </a:endParaRPr>
          </a:p>
          <a:p>
            <a:pPr>
              <a:lnSpc>
                <a:spcPct val="100000"/>
              </a:lnSpc>
              <a:spcBef>
                <a:spcPts val="5"/>
              </a:spcBef>
              <a:buClr>
                <a:srgbClr val="FFFFFF"/>
              </a:buClr>
              <a:buFont typeface="Arial"/>
              <a:buChar char="•"/>
            </a:pPr>
            <a:endParaRPr sz="2500">
              <a:latin typeface="Times New Roman"/>
              <a:cs typeface="Times New Roman"/>
            </a:endParaRPr>
          </a:p>
          <a:p>
            <a:pPr marL="299085" indent="-287020">
              <a:lnSpc>
                <a:spcPct val="100000"/>
              </a:lnSpc>
              <a:buFont typeface="Arial"/>
              <a:buChar char="•"/>
              <a:tabLst>
                <a:tab pos="299085" algn="l"/>
                <a:tab pos="299720" algn="l"/>
              </a:tabLst>
            </a:pPr>
            <a:r>
              <a:rPr sz="2400" dirty="0">
                <a:solidFill>
                  <a:srgbClr val="FFFFFF"/>
                </a:solidFill>
                <a:latin typeface="Corbel"/>
                <a:cs typeface="Corbel"/>
              </a:rPr>
              <a:t>If </a:t>
            </a:r>
            <a:r>
              <a:rPr sz="2400" spc="-5" dirty="0">
                <a:solidFill>
                  <a:srgbClr val="FFFFFF"/>
                </a:solidFill>
                <a:latin typeface="Corbel"/>
                <a:cs typeface="Corbel"/>
              </a:rPr>
              <a:t>the </a:t>
            </a:r>
            <a:r>
              <a:rPr sz="2400" spc="-10" dirty="0">
                <a:solidFill>
                  <a:srgbClr val="FFFFFF"/>
                </a:solidFill>
                <a:latin typeface="Corbel"/>
                <a:cs typeface="Corbel"/>
              </a:rPr>
              <a:t>bucket </a:t>
            </a:r>
            <a:r>
              <a:rPr sz="2400" dirty="0">
                <a:solidFill>
                  <a:srgbClr val="FFFFFF"/>
                </a:solidFill>
                <a:latin typeface="Corbel"/>
                <a:cs typeface="Corbel"/>
              </a:rPr>
              <a:t>and </a:t>
            </a:r>
            <a:r>
              <a:rPr sz="2400" spc="-5" dirty="0">
                <a:solidFill>
                  <a:srgbClr val="FFFFFF"/>
                </a:solidFill>
                <a:latin typeface="Corbel"/>
                <a:cs typeface="Corbel"/>
              </a:rPr>
              <a:t>object owner </a:t>
            </a:r>
            <a:r>
              <a:rPr sz="2400" dirty="0">
                <a:solidFill>
                  <a:srgbClr val="FFFFFF"/>
                </a:solidFill>
                <a:latin typeface="Corbel"/>
                <a:cs typeface="Corbel"/>
              </a:rPr>
              <a:t>is </a:t>
            </a:r>
            <a:r>
              <a:rPr sz="2400" spc="-5" dirty="0">
                <a:solidFill>
                  <a:srgbClr val="FFFFFF"/>
                </a:solidFill>
                <a:latin typeface="Corbel"/>
                <a:cs typeface="Corbel"/>
              </a:rPr>
              <a:t>the</a:t>
            </a:r>
            <a:r>
              <a:rPr sz="2400" spc="-30" dirty="0">
                <a:solidFill>
                  <a:srgbClr val="FFFFFF"/>
                </a:solidFill>
                <a:latin typeface="Corbel"/>
                <a:cs typeface="Corbel"/>
              </a:rPr>
              <a:t> </a:t>
            </a:r>
            <a:r>
              <a:rPr sz="2400" spc="-5" dirty="0">
                <a:solidFill>
                  <a:srgbClr val="FFFFFF"/>
                </a:solidFill>
                <a:latin typeface="Corbel"/>
                <a:cs typeface="Corbel"/>
              </a:rPr>
              <a:t>same.</a:t>
            </a:r>
            <a:endParaRPr sz="2400">
              <a:latin typeface="Corbel"/>
              <a:cs typeface="Corbel"/>
            </a:endParaRPr>
          </a:p>
          <a:p>
            <a:pPr marL="756285" lvl="1" indent="-287020">
              <a:lnSpc>
                <a:spcPct val="100000"/>
              </a:lnSpc>
              <a:buFont typeface="Wingdings"/>
              <a:buChar char=""/>
              <a:tabLst>
                <a:tab pos="756920" algn="l"/>
              </a:tabLst>
            </a:pPr>
            <a:r>
              <a:rPr sz="2400" spc="-10" dirty="0">
                <a:solidFill>
                  <a:srgbClr val="FFFFFF"/>
                </a:solidFill>
                <a:latin typeface="Corbel"/>
                <a:cs typeface="Corbel"/>
              </a:rPr>
              <a:t>Access </a:t>
            </a:r>
            <a:r>
              <a:rPr sz="2400" spc="-5" dirty="0">
                <a:solidFill>
                  <a:srgbClr val="FFFFFF"/>
                </a:solidFill>
                <a:latin typeface="Corbel"/>
                <a:cs typeface="Corbel"/>
              </a:rPr>
              <a:t>to the object can </a:t>
            </a:r>
            <a:r>
              <a:rPr sz="2400" dirty="0">
                <a:solidFill>
                  <a:srgbClr val="FFFFFF"/>
                </a:solidFill>
                <a:latin typeface="Corbel"/>
                <a:cs typeface="Corbel"/>
              </a:rPr>
              <a:t>be </a:t>
            </a:r>
            <a:r>
              <a:rPr sz="2400" spc="-5" dirty="0">
                <a:solidFill>
                  <a:srgbClr val="FFFFFF"/>
                </a:solidFill>
                <a:latin typeface="Corbel"/>
                <a:cs typeface="Corbel"/>
              </a:rPr>
              <a:t>granted </a:t>
            </a:r>
            <a:r>
              <a:rPr sz="2400" dirty="0">
                <a:solidFill>
                  <a:srgbClr val="FFFFFF"/>
                </a:solidFill>
                <a:latin typeface="Corbel"/>
                <a:cs typeface="Corbel"/>
              </a:rPr>
              <a:t>in </a:t>
            </a:r>
            <a:r>
              <a:rPr sz="2400" spc="-10" dirty="0">
                <a:solidFill>
                  <a:srgbClr val="FFFFFF"/>
                </a:solidFill>
                <a:latin typeface="Corbel"/>
                <a:cs typeface="Corbel"/>
              </a:rPr>
              <a:t>the bucket </a:t>
            </a:r>
            <a:r>
              <a:rPr sz="2400" spc="-15" dirty="0">
                <a:solidFill>
                  <a:srgbClr val="FFFFFF"/>
                </a:solidFill>
                <a:latin typeface="Corbel"/>
                <a:cs typeface="Corbel"/>
              </a:rPr>
              <a:t>policy, </a:t>
            </a:r>
            <a:r>
              <a:rPr sz="2400" spc="-5" dirty="0">
                <a:solidFill>
                  <a:srgbClr val="FFFFFF"/>
                </a:solidFill>
                <a:latin typeface="Corbel"/>
                <a:cs typeface="Corbel"/>
              </a:rPr>
              <a:t>which</a:t>
            </a:r>
            <a:r>
              <a:rPr sz="2400" spc="20" dirty="0">
                <a:solidFill>
                  <a:srgbClr val="FFFFFF"/>
                </a:solidFill>
                <a:latin typeface="Corbel"/>
                <a:cs typeface="Corbel"/>
              </a:rPr>
              <a:t> </a:t>
            </a:r>
            <a:r>
              <a:rPr sz="2400" dirty="0">
                <a:solidFill>
                  <a:srgbClr val="FFFFFF"/>
                </a:solidFill>
                <a:latin typeface="Corbel"/>
                <a:cs typeface="Corbel"/>
              </a:rPr>
              <a:t>is</a:t>
            </a:r>
            <a:endParaRPr sz="2400">
              <a:latin typeface="Corbel"/>
              <a:cs typeface="Corbel"/>
            </a:endParaRPr>
          </a:p>
          <a:p>
            <a:pPr marL="756285">
              <a:lnSpc>
                <a:spcPct val="100000"/>
              </a:lnSpc>
              <a:spcBef>
                <a:spcPts val="5"/>
              </a:spcBef>
            </a:pPr>
            <a:r>
              <a:rPr sz="2400" spc="-5" dirty="0">
                <a:solidFill>
                  <a:srgbClr val="FFFFFF"/>
                </a:solidFill>
                <a:latin typeface="Corbel"/>
                <a:cs typeface="Corbel"/>
              </a:rPr>
              <a:t>evaluated </a:t>
            </a:r>
            <a:r>
              <a:rPr sz="2400" dirty="0">
                <a:solidFill>
                  <a:srgbClr val="FFFFFF"/>
                </a:solidFill>
                <a:latin typeface="Corbel"/>
                <a:cs typeface="Corbel"/>
              </a:rPr>
              <a:t>at </a:t>
            </a:r>
            <a:r>
              <a:rPr sz="2400" spc="-5" dirty="0">
                <a:solidFill>
                  <a:srgbClr val="FFFFFF"/>
                </a:solidFill>
                <a:latin typeface="Corbel"/>
                <a:cs typeface="Corbel"/>
              </a:rPr>
              <a:t>the </a:t>
            </a:r>
            <a:r>
              <a:rPr sz="2400" spc="-10" dirty="0">
                <a:solidFill>
                  <a:srgbClr val="FFFFFF"/>
                </a:solidFill>
                <a:latin typeface="Corbel"/>
                <a:cs typeface="Corbel"/>
              </a:rPr>
              <a:t>bucket </a:t>
            </a:r>
            <a:r>
              <a:rPr sz="2400" spc="-5" dirty="0">
                <a:solidFill>
                  <a:srgbClr val="FFFFFF"/>
                </a:solidFill>
                <a:latin typeface="Corbel"/>
                <a:cs typeface="Corbel"/>
              </a:rPr>
              <a:t>context</a:t>
            </a:r>
            <a:endParaRPr sz="2400">
              <a:latin typeface="Corbel"/>
              <a:cs typeface="Corbel"/>
            </a:endParaRPr>
          </a:p>
          <a:p>
            <a:pPr>
              <a:lnSpc>
                <a:spcPct val="100000"/>
              </a:lnSpc>
            </a:pPr>
            <a:endParaRPr sz="2500">
              <a:latin typeface="Times New Roman"/>
              <a:cs typeface="Times New Roman"/>
            </a:endParaRPr>
          </a:p>
          <a:p>
            <a:pPr marL="299085" indent="-287020">
              <a:lnSpc>
                <a:spcPct val="100000"/>
              </a:lnSpc>
              <a:spcBef>
                <a:spcPts val="5"/>
              </a:spcBef>
              <a:buFont typeface="Arial"/>
              <a:buChar char="•"/>
              <a:tabLst>
                <a:tab pos="299085" algn="l"/>
                <a:tab pos="299720" algn="l"/>
              </a:tabLst>
            </a:pPr>
            <a:r>
              <a:rPr sz="2400" dirty="0">
                <a:solidFill>
                  <a:srgbClr val="FFFFFF"/>
                </a:solidFill>
                <a:latin typeface="Corbel"/>
                <a:cs typeface="Corbel"/>
              </a:rPr>
              <a:t>If </a:t>
            </a:r>
            <a:r>
              <a:rPr sz="2400" spc="-5" dirty="0">
                <a:solidFill>
                  <a:srgbClr val="FFFFFF"/>
                </a:solidFill>
                <a:latin typeface="Corbel"/>
                <a:cs typeface="Corbel"/>
              </a:rPr>
              <a:t>the Owners </a:t>
            </a:r>
            <a:r>
              <a:rPr sz="2400" dirty="0">
                <a:solidFill>
                  <a:srgbClr val="FFFFFF"/>
                </a:solidFill>
                <a:latin typeface="Corbel"/>
                <a:cs typeface="Corbel"/>
              </a:rPr>
              <a:t>are</a:t>
            </a:r>
            <a:r>
              <a:rPr sz="2400" spc="-90" dirty="0">
                <a:solidFill>
                  <a:srgbClr val="FFFFFF"/>
                </a:solidFill>
                <a:latin typeface="Corbel"/>
                <a:cs typeface="Corbel"/>
              </a:rPr>
              <a:t> </a:t>
            </a:r>
            <a:r>
              <a:rPr sz="2400" spc="-5" dirty="0">
                <a:solidFill>
                  <a:srgbClr val="FFFFFF"/>
                </a:solidFill>
                <a:latin typeface="Corbel"/>
                <a:cs typeface="Corbel"/>
              </a:rPr>
              <a:t>different,</a:t>
            </a:r>
            <a:endParaRPr sz="2400">
              <a:latin typeface="Corbel"/>
              <a:cs typeface="Corbel"/>
            </a:endParaRPr>
          </a:p>
          <a:p>
            <a:pPr marL="756285" lvl="1" indent="-287020">
              <a:lnSpc>
                <a:spcPct val="100000"/>
              </a:lnSpc>
              <a:buFont typeface="Wingdings"/>
              <a:buChar char=""/>
              <a:tabLst>
                <a:tab pos="756920" algn="l"/>
              </a:tabLst>
            </a:pPr>
            <a:r>
              <a:rPr sz="2400" spc="-5" dirty="0">
                <a:solidFill>
                  <a:srgbClr val="FFFFFF"/>
                </a:solidFill>
                <a:latin typeface="Corbel"/>
                <a:cs typeface="Corbel"/>
              </a:rPr>
              <a:t>The object owners </a:t>
            </a:r>
            <a:r>
              <a:rPr sz="2400" dirty="0">
                <a:solidFill>
                  <a:srgbClr val="FFFFFF"/>
                </a:solidFill>
                <a:latin typeface="Corbel"/>
                <a:cs typeface="Corbel"/>
              </a:rPr>
              <a:t>must use an </a:t>
            </a:r>
            <a:r>
              <a:rPr sz="2400" spc="-5" dirty="0">
                <a:solidFill>
                  <a:srgbClr val="FFFFFF"/>
                </a:solidFill>
                <a:latin typeface="Corbel"/>
                <a:cs typeface="Corbel"/>
              </a:rPr>
              <a:t>object </a:t>
            </a:r>
            <a:r>
              <a:rPr sz="2400" spc="-15" dirty="0">
                <a:solidFill>
                  <a:srgbClr val="FFFFFF"/>
                </a:solidFill>
                <a:latin typeface="Corbel"/>
                <a:cs typeface="Corbel"/>
              </a:rPr>
              <a:t>ACL </a:t>
            </a:r>
            <a:r>
              <a:rPr sz="2400" spc="-5" dirty="0">
                <a:solidFill>
                  <a:srgbClr val="FFFFFF"/>
                </a:solidFill>
                <a:latin typeface="Corbel"/>
                <a:cs typeface="Corbel"/>
              </a:rPr>
              <a:t>to grant</a:t>
            </a:r>
            <a:r>
              <a:rPr sz="2400" spc="-150" dirty="0">
                <a:solidFill>
                  <a:srgbClr val="FFFFFF"/>
                </a:solidFill>
                <a:latin typeface="Corbel"/>
                <a:cs typeface="Corbel"/>
              </a:rPr>
              <a:t> </a:t>
            </a:r>
            <a:r>
              <a:rPr sz="2400" spc="-5" dirty="0">
                <a:solidFill>
                  <a:srgbClr val="FFFFFF"/>
                </a:solidFill>
                <a:latin typeface="Corbel"/>
                <a:cs typeface="Corbel"/>
              </a:rPr>
              <a:t>permissions</a:t>
            </a:r>
            <a:endParaRPr sz="2400">
              <a:latin typeface="Corbel"/>
              <a:cs typeface="Corbel"/>
            </a:endParaRPr>
          </a:p>
          <a:p>
            <a:pPr lvl="1">
              <a:lnSpc>
                <a:spcPct val="100000"/>
              </a:lnSpc>
              <a:spcBef>
                <a:spcPts val="5"/>
              </a:spcBef>
              <a:buClr>
                <a:srgbClr val="FFFFFF"/>
              </a:buClr>
              <a:buFont typeface="Wingdings"/>
              <a:buChar char=""/>
            </a:pPr>
            <a:endParaRPr sz="2500">
              <a:latin typeface="Times New Roman"/>
              <a:cs typeface="Times New Roman"/>
            </a:endParaRPr>
          </a:p>
          <a:p>
            <a:pPr marL="299085" marR="65405" indent="-287020">
              <a:lnSpc>
                <a:spcPct val="100000"/>
              </a:lnSpc>
              <a:buFont typeface="Arial"/>
              <a:buChar char="•"/>
              <a:tabLst>
                <a:tab pos="299085" algn="l"/>
                <a:tab pos="299720" algn="l"/>
              </a:tabLst>
            </a:pPr>
            <a:r>
              <a:rPr sz="2400" dirty="0">
                <a:solidFill>
                  <a:srgbClr val="FFFFFF"/>
                </a:solidFill>
                <a:latin typeface="Corbel"/>
                <a:cs typeface="Corbel"/>
              </a:rPr>
              <a:t>If </a:t>
            </a:r>
            <a:r>
              <a:rPr sz="2400" spc="-5" dirty="0">
                <a:solidFill>
                  <a:srgbClr val="FFFFFF"/>
                </a:solidFill>
                <a:latin typeface="Corbel"/>
                <a:cs typeface="Corbel"/>
              </a:rPr>
              <a:t>the </a:t>
            </a:r>
            <a:r>
              <a:rPr sz="2400" spc="-35" dirty="0">
                <a:solidFill>
                  <a:srgbClr val="FFFFFF"/>
                </a:solidFill>
                <a:latin typeface="Corbel"/>
                <a:cs typeface="Corbel"/>
              </a:rPr>
              <a:t>AWS </a:t>
            </a:r>
            <a:r>
              <a:rPr sz="2400" spc="-5" dirty="0">
                <a:solidFill>
                  <a:srgbClr val="FFFFFF"/>
                </a:solidFill>
                <a:latin typeface="Corbel"/>
                <a:cs typeface="Corbel"/>
              </a:rPr>
              <a:t>account that owns the object </a:t>
            </a:r>
            <a:r>
              <a:rPr sz="2400" dirty="0">
                <a:solidFill>
                  <a:srgbClr val="FFFFFF"/>
                </a:solidFill>
                <a:latin typeface="Corbel"/>
                <a:cs typeface="Corbel"/>
              </a:rPr>
              <a:t>is also </a:t>
            </a:r>
            <a:r>
              <a:rPr sz="2400" spc="-5" dirty="0">
                <a:solidFill>
                  <a:srgbClr val="FFFFFF"/>
                </a:solidFill>
                <a:latin typeface="Corbel"/>
                <a:cs typeface="Corbel"/>
              </a:rPr>
              <a:t>the </a:t>
            </a:r>
            <a:r>
              <a:rPr sz="2400" dirty="0">
                <a:solidFill>
                  <a:srgbClr val="FFFFFF"/>
                </a:solidFill>
                <a:latin typeface="Corbel"/>
                <a:cs typeface="Corbel"/>
              </a:rPr>
              <a:t>parent </a:t>
            </a:r>
            <a:r>
              <a:rPr sz="2400" spc="-5" dirty="0">
                <a:solidFill>
                  <a:srgbClr val="FFFFFF"/>
                </a:solidFill>
                <a:latin typeface="Corbel"/>
                <a:cs typeface="Corbel"/>
              </a:rPr>
              <a:t>account to  which the </a:t>
            </a:r>
            <a:r>
              <a:rPr sz="2400" dirty="0">
                <a:solidFill>
                  <a:srgbClr val="FFFFFF"/>
                </a:solidFill>
                <a:latin typeface="Corbel"/>
                <a:cs typeface="Corbel"/>
              </a:rPr>
              <a:t>IAM user belongs, it </a:t>
            </a:r>
            <a:r>
              <a:rPr sz="2400" spc="-5" dirty="0">
                <a:solidFill>
                  <a:srgbClr val="FFFFFF"/>
                </a:solidFill>
                <a:latin typeface="Corbel"/>
                <a:cs typeface="Corbel"/>
              </a:rPr>
              <a:t>can configure object </a:t>
            </a:r>
            <a:r>
              <a:rPr sz="2400" dirty="0">
                <a:solidFill>
                  <a:srgbClr val="FFFFFF"/>
                </a:solidFill>
                <a:latin typeface="Corbel"/>
                <a:cs typeface="Corbel"/>
              </a:rPr>
              <a:t>permissions in a user  </a:t>
            </a:r>
            <a:r>
              <a:rPr sz="2400" spc="-15" dirty="0">
                <a:solidFill>
                  <a:srgbClr val="FFFFFF"/>
                </a:solidFill>
                <a:latin typeface="Corbel"/>
                <a:cs typeface="Corbel"/>
              </a:rPr>
              <a:t>policy, </a:t>
            </a:r>
            <a:r>
              <a:rPr sz="2400" spc="-5" dirty="0">
                <a:solidFill>
                  <a:srgbClr val="FFFFFF"/>
                </a:solidFill>
                <a:latin typeface="Corbel"/>
                <a:cs typeface="Corbel"/>
              </a:rPr>
              <a:t>which </a:t>
            </a:r>
            <a:r>
              <a:rPr sz="2400" dirty="0">
                <a:solidFill>
                  <a:srgbClr val="FFFFFF"/>
                </a:solidFill>
                <a:latin typeface="Corbel"/>
                <a:cs typeface="Corbel"/>
              </a:rPr>
              <a:t>is </a:t>
            </a:r>
            <a:r>
              <a:rPr sz="2400" spc="-5" dirty="0">
                <a:solidFill>
                  <a:srgbClr val="FFFFFF"/>
                </a:solidFill>
                <a:latin typeface="Corbel"/>
                <a:cs typeface="Corbel"/>
              </a:rPr>
              <a:t>evaluated </a:t>
            </a:r>
            <a:r>
              <a:rPr sz="2400" dirty="0">
                <a:solidFill>
                  <a:srgbClr val="FFFFFF"/>
                </a:solidFill>
                <a:latin typeface="Corbel"/>
                <a:cs typeface="Corbel"/>
              </a:rPr>
              <a:t>at </a:t>
            </a:r>
            <a:r>
              <a:rPr sz="2400" spc="-10" dirty="0">
                <a:solidFill>
                  <a:srgbClr val="FFFFFF"/>
                </a:solidFill>
                <a:latin typeface="Corbel"/>
                <a:cs typeface="Corbel"/>
              </a:rPr>
              <a:t>the </a:t>
            </a:r>
            <a:r>
              <a:rPr sz="2400" dirty="0">
                <a:solidFill>
                  <a:srgbClr val="FFFFFF"/>
                </a:solidFill>
                <a:latin typeface="Corbel"/>
                <a:cs typeface="Corbel"/>
              </a:rPr>
              <a:t>user</a:t>
            </a:r>
            <a:r>
              <a:rPr sz="2400" spc="25" dirty="0">
                <a:solidFill>
                  <a:srgbClr val="FFFFFF"/>
                </a:solidFill>
                <a:latin typeface="Corbel"/>
                <a:cs typeface="Corbel"/>
              </a:rPr>
              <a:t> </a:t>
            </a:r>
            <a:r>
              <a:rPr sz="2400" spc="-5" dirty="0">
                <a:solidFill>
                  <a:srgbClr val="FFFFFF"/>
                </a:solidFill>
                <a:latin typeface="Corbel"/>
                <a:cs typeface="Corbel"/>
              </a:rPr>
              <a:t>context</a:t>
            </a:r>
            <a:endParaRPr sz="2400">
              <a:latin typeface="Corbel"/>
              <a:cs typeface="Corbe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6685635" cy="4932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3645" y="1412981"/>
            <a:ext cx="10353040" cy="4963795"/>
          </a:xfrm>
          <a:prstGeom prst="rect">
            <a:avLst/>
          </a:prstGeom>
        </p:spPr>
        <p:txBody>
          <a:bodyPr vert="horz" wrap="square" lIns="0" tIns="194945" rIns="0" bIns="0" rtlCol="0">
            <a:spAutoFit/>
          </a:bodyPr>
          <a:lstStyle/>
          <a:p>
            <a:pPr marL="299085" indent="-287020">
              <a:lnSpc>
                <a:spcPct val="100000"/>
              </a:lnSpc>
              <a:spcBef>
                <a:spcPts val="1535"/>
              </a:spcBef>
              <a:buFont typeface="Arial"/>
              <a:buChar char="•"/>
              <a:tabLst>
                <a:tab pos="299085" algn="l"/>
                <a:tab pos="299720" algn="l"/>
              </a:tabLst>
            </a:pPr>
            <a:r>
              <a:rPr sz="2400" spc="-5" dirty="0">
                <a:solidFill>
                  <a:srgbClr val="FFFFFF"/>
                </a:solidFill>
                <a:latin typeface="Corbel"/>
                <a:cs typeface="Corbel"/>
              </a:rPr>
              <a:t>S3 </a:t>
            </a:r>
            <a:r>
              <a:rPr sz="2400" spc="-10" dirty="0">
                <a:solidFill>
                  <a:srgbClr val="FFFFFF"/>
                </a:solidFill>
                <a:latin typeface="Corbel"/>
                <a:cs typeface="Corbel"/>
              </a:rPr>
              <a:t>ACLs </a:t>
            </a:r>
            <a:r>
              <a:rPr sz="2400" spc="-5" dirty="0">
                <a:solidFill>
                  <a:srgbClr val="FFFFFF"/>
                </a:solidFill>
                <a:latin typeface="Corbel"/>
                <a:cs typeface="Corbel"/>
              </a:rPr>
              <a:t>enables </a:t>
            </a:r>
            <a:r>
              <a:rPr sz="2400" dirty="0">
                <a:solidFill>
                  <a:srgbClr val="FFFFFF"/>
                </a:solidFill>
                <a:latin typeface="Corbel"/>
                <a:cs typeface="Corbel"/>
              </a:rPr>
              <a:t>you </a:t>
            </a:r>
            <a:r>
              <a:rPr sz="2400" spc="-5" dirty="0">
                <a:solidFill>
                  <a:srgbClr val="FFFFFF"/>
                </a:solidFill>
                <a:latin typeface="Corbel"/>
                <a:cs typeface="Corbel"/>
              </a:rPr>
              <a:t>to </a:t>
            </a:r>
            <a:r>
              <a:rPr sz="2400" dirty="0">
                <a:solidFill>
                  <a:srgbClr val="FFFFFF"/>
                </a:solidFill>
                <a:latin typeface="Corbel"/>
                <a:cs typeface="Corbel"/>
              </a:rPr>
              <a:t>manage </a:t>
            </a:r>
            <a:r>
              <a:rPr sz="2400" spc="-10" dirty="0">
                <a:solidFill>
                  <a:srgbClr val="FFFFFF"/>
                </a:solidFill>
                <a:latin typeface="Corbel"/>
                <a:cs typeface="Corbel"/>
              </a:rPr>
              <a:t>access </a:t>
            </a:r>
            <a:r>
              <a:rPr sz="2400" spc="-5" dirty="0">
                <a:solidFill>
                  <a:srgbClr val="FFFFFF"/>
                </a:solidFill>
                <a:latin typeface="Corbel"/>
                <a:cs typeface="Corbel"/>
              </a:rPr>
              <a:t>to </a:t>
            </a:r>
            <a:r>
              <a:rPr sz="2400" spc="-10" dirty="0">
                <a:solidFill>
                  <a:srgbClr val="FFFFFF"/>
                </a:solidFill>
                <a:latin typeface="Corbel"/>
                <a:cs typeface="Corbel"/>
              </a:rPr>
              <a:t>buckets </a:t>
            </a:r>
            <a:r>
              <a:rPr sz="2400" dirty="0">
                <a:solidFill>
                  <a:srgbClr val="FFFFFF"/>
                </a:solidFill>
                <a:latin typeface="Corbel"/>
                <a:cs typeface="Corbel"/>
              </a:rPr>
              <a:t>and</a:t>
            </a:r>
            <a:r>
              <a:rPr sz="2400" spc="-110" dirty="0">
                <a:solidFill>
                  <a:srgbClr val="FFFFFF"/>
                </a:solidFill>
                <a:latin typeface="Corbel"/>
                <a:cs typeface="Corbel"/>
              </a:rPr>
              <a:t> </a:t>
            </a:r>
            <a:r>
              <a:rPr sz="2400" spc="-5" dirty="0">
                <a:solidFill>
                  <a:srgbClr val="FFFFFF"/>
                </a:solidFill>
                <a:latin typeface="Corbel"/>
                <a:cs typeface="Corbel"/>
              </a:rPr>
              <a:t>objects</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spc="-5" dirty="0">
                <a:solidFill>
                  <a:srgbClr val="FFFFFF"/>
                </a:solidFill>
                <a:latin typeface="Corbel"/>
                <a:cs typeface="Corbel"/>
              </a:rPr>
              <a:t>Each </a:t>
            </a:r>
            <a:r>
              <a:rPr sz="2400" spc="-10" dirty="0">
                <a:solidFill>
                  <a:srgbClr val="FFFFFF"/>
                </a:solidFill>
                <a:latin typeface="Corbel"/>
                <a:cs typeface="Corbel"/>
              </a:rPr>
              <a:t>bucket </a:t>
            </a:r>
            <a:r>
              <a:rPr sz="2400" spc="-5" dirty="0">
                <a:solidFill>
                  <a:srgbClr val="FFFFFF"/>
                </a:solidFill>
                <a:latin typeface="Corbel"/>
                <a:cs typeface="Corbel"/>
              </a:rPr>
              <a:t>and object has an </a:t>
            </a:r>
            <a:r>
              <a:rPr sz="2400" spc="-15" dirty="0">
                <a:solidFill>
                  <a:srgbClr val="FFFFFF"/>
                </a:solidFill>
                <a:latin typeface="Corbel"/>
                <a:cs typeface="Corbel"/>
              </a:rPr>
              <a:t>ACL </a:t>
            </a:r>
            <a:r>
              <a:rPr sz="2400" spc="-5" dirty="0">
                <a:solidFill>
                  <a:srgbClr val="FFFFFF"/>
                </a:solidFill>
                <a:latin typeface="Corbel"/>
                <a:cs typeface="Corbel"/>
              </a:rPr>
              <a:t>attached to</a:t>
            </a:r>
            <a:r>
              <a:rPr sz="2400" spc="-125" dirty="0">
                <a:solidFill>
                  <a:srgbClr val="FFFFFF"/>
                </a:solidFill>
                <a:latin typeface="Corbel"/>
                <a:cs typeface="Corbel"/>
              </a:rPr>
              <a:t> </a:t>
            </a:r>
            <a:r>
              <a:rPr sz="2400" spc="-10" dirty="0">
                <a:solidFill>
                  <a:srgbClr val="FFFFFF"/>
                </a:solidFill>
                <a:latin typeface="Corbel"/>
                <a:cs typeface="Corbel"/>
              </a:rPr>
              <a:t>it</a:t>
            </a:r>
            <a:endParaRPr sz="2400">
              <a:latin typeface="Corbel"/>
              <a:cs typeface="Corbel"/>
            </a:endParaRPr>
          </a:p>
          <a:p>
            <a:pPr marL="756285" marR="5080" lvl="1" indent="-287020">
              <a:lnSpc>
                <a:spcPct val="150000"/>
              </a:lnSpc>
              <a:spcBef>
                <a:spcPts val="5"/>
              </a:spcBef>
              <a:buFont typeface="Wingdings"/>
              <a:buChar char=""/>
              <a:tabLst>
                <a:tab pos="756920" algn="l"/>
                <a:tab pos="1085215" algn="l"/>
                <a:tab pos="2155190" algn="l"/>
                <a:tab pos="3049905" algn="l"/>
                <a:tab pos="3816350" algn="l"/>
                <a:tab pos="5086350" algn="l"/>
                <a:tab pos="6525259" algn="l"/>
                <a:tab pos="6939915" algn="l"/>
                <a:tab pos="8463915" algn="l"/>
                <a:tab pos="8919845" algn="l"/>
                <a:tab pos="9936480" algn="l"/>
              </a:tabLst>
            </a:pPr>
            <a:r>
              <a:rPr sz="2400" spc="-5" dirty="0">
                <a:solidFill>
                  <a:srgbClr val="FFFFFF"/>
                </a:solidFill>
                <a:latin typeface="Corbel"/>
                <a:cs typeface="Corbel"/>
              </a:rPr>
              <a:t>I</a:t>
            </a:r>
            <a:r>
              <a:rPr sz="2400" dirty="0">
                <a:solidFill>
                  <a:srgbClr val="FFFFFF"/>
                </a:solidFill>
                <a:latin typeface="Corbel"/>
                <a:cs typeface="Corbel"/>
              </a:rPr>
              <a:t>t	de</a:t>
            </a:r>
            <a:r>
              <a:rPr sz="2400" spc="5" dirty="0">
                <a:solidFill>
                  <a:srgbClr val="FFFFFF"/>
                </a:solidFill>
                <a:latin typeface="Corbel"/>
                <a:cs typeface="Corbel"/>
              </a:rPr>
              <a:t>f</a:t>
            </a:r>
            <a:r>
              <a:rPr sz="2400" dirty="0">
                <a:solidFill>
                  <a:srgbClr val="FFFFFF"/>
                </a:solidFill>
                <a:latin typeface="Corbel"/>
                <a:cs typeface="Corbel"/>
              </a:rPr>
              <a:t>i</a:t>
            </a:r>
            <a:r>
              <a:rPr sz="2400" spc="-10" dirty="0">
                <a:solidFill>
                  <a:srgbClr val="FFFFFF"/>
                </a:solidFill>
                <a:latin typeface="Corbel"/>
                <a:cs typeface="Corbel"/>
              </a:rPr>
              <a:t>n</a:t>
            </a:r>
            <a:r>
              <a:rPr sz="2400" dirty="0">
                <a:solidFill>
                  <a:srgbClr val="FFFFFF"/>
                </a:solidFill>
                <a:latin typeface="Corbel"/>
                <a:cs typeface="Corbel"/>
              </a:rPr>
              <a:t>es	which	</a:t>
            </a:r>
            <a:r>
              <a:rPr sz="2400" spc="-100" dirty="0">
                <a:solidFill>
                  <a:srgbClr val="FFFFFF"/>
                </a:solidFill>
                <a:latin typeface="Corbel"/>
                <a:cs typeface="Corbel"/>
              </a:rPr>
              <a:t>A</a:t>
            </a:r>
            <a:r>
              <a:rPr sz="2400" dirty="0">
                <a:solidFill>
                  <a:srgbClr val="FFFFFF"/>
                </a:solidFill>
                <a:latin typeface="Corbel"/>
                <a:cs typeface="Corbel"/>
              </a:rPr>
              <a:t>WS	a</a:t>
            </a:r>
            <a:r>
              <a:rPr sz="2400" spc="-45" dirty="0">
                <a:solidFill>
                  <a:srgbClr val="FFFFFF"/>
                </a:solidFill>
                <a:latin typeface="Corbel"/>
                <a:cs typeface="Corbel"/>
              </a:rPr>
              <a:t>c</a:t>
            </a:r>
            <a:r>
              <a:rPr sz="2400" spc="-5" dirty="0">
                <a:solidFill>
                  <a:srgbClr val="FFFFFF"/>
                </a:solidFill>
                <a:latin typeface="Corbel"/>
                <a:cs typeface="Corbel"/>
              </a:rPr>
              <a:t>coun</a:t>
            </a:r>
            <a:r>
              <a:rPr sz="2400" spc="-10" dirty="0">
                <a:solidFill>
                  <a:srgbClr val="FFFFFF"/>
                </a:solidFill>
                <a:latin typeface="Corbel"/>
                <a:cs typeface="Corbel"/>
              </a:rPr>
              <a:t>t</a:t>
            </a:r>
            <a:r>
              <a:rPr sz="2400" dirty="0">
                <a:solidFill>
                  <a:srgbClr val="FFFFFF"/>
                </a:solidFill>
                <a:latin typeface="Corbel"/>
                <a:cs typeface="Corbel"/>
              </a:rPr>
              <a:t>s	(gra</a:t>
            </a:r>
            <a:r>
              <a:rPr sz="2400" spc="-10" dirty="0">
                <a:solidFill>
                  <a:srgbClr val="FFFFFF"/>
                </a:solidFill>
                <a:latin typeface="Corbel"/>
                <a:cs typeface="Corbel"/>
              </a:rPr>
              <a:t>n</a:t>
            </a:r>
            <a:r>
              <a:rPr sz="2400" spc="-5" dirty="0">
                <a:solidFill>
                  <a:srgbClr val="FFFFFF"/>
                </a:solidFill>
                <a:latin typeface="Corbel"/>
                <a:cs typeface="Corbel"/>
              </a:rPr>
              <a:t>tees</a:t>
            </a:r>
            <a:r>
              <a:rPr sz="2400" dirty="0">
                <a:solidFill>
                  <a:srgbClr val="FFFFFF"/>
                </a:solidFill>
                <a:latin typeface="Corbel"/>
                <a:cs typeface="Corbel"/>
              </a:rPr>
              <a:t>)	or	prede</a:t>
            </a:r>
            <a:r>
              <a:rPr sz="2400" spc="5" dirty="0">
                <a:solidFill>
                  <a:srgbClr val="FFFFFF"/>
                </a:solidFill>
                <a:latin typeface="Corbel"/>
                <a:cs typeface="Corbel"/>
              </a:rPr>
              <a:t>f</a:t>
            </a:r>
            <a:r>
              <a:rPr sz="2400" dirty="0">
                <a:solidFill>
                  <a:srgbClr val="FFFFFF"/>
                </a:solidFill>
                <a:latin typeface="Corbel"/>
                <a:cs typeface="Corbel"/>
              </a:rPr>
              <a:t>i</a:t>
            </a:r>
            <a:r>
              <a:rPr sz="2400" spc="-10" dirty="0">
                <a:solidFill>
                  <a:srgbClr val="FFFFFF"/>
                </a:solidFill>
                <a:latin typeface="Corbel"/>
                <a:cs typeface="Corbel"/>
              </a:rPr>
              <a:t>n</a:t>
            </a:r>
            <a:r>
              <a:rPr sz="2400" dirty="0">
                <a:solidFill>
                  <a:srgbClr val="FFFFFF"/>
                </a:solidFill>
                <a:latin typeface="Corbel"/>
                <a:cs typeface="Corbel"/>
              </a:rPr>
              <a:t>ed	</a:t>
            </a:r>
            <a:r>
              <a:rPr sz="2400" spc="-5" dirty="0">
                <a:solidFill>
                  <a:srgbClr val="FFFFFF"/>
                </a:solidFill>
                <a:latin typeface="Corbel"/>
                <a:cs typeface="Corbel"/>
              </a:rPr>
              <a:t>S</a:t>
            </a:r>
            <a:r>
              <a:rPr sz="2400" dirty="0">
                <a:solidFill>
                  <a:srgbClr val="FFFFFF"/>
                </a:solidFill>
                <a:latin typeface="Corbel"/>
                <a:cs typeface="Corbel"/>
              </a:rPr>
              <a:t>3	g</a:t>
            </a:r>
            <a:r>
              <a:rPr sz="2400" spc="-15" dirty="0">
                <a:solidFill>
                  <a:srgbClr val="FFFFFF"/>
                </a:solidFill>
                <a:latin typeface="Corbel"/>
                <a:cs typeface="Corbel"/>
              </a:rPr>
              <a:t>r</a:t>
            </a:r>
            <a:r>
              <a:rPr sz="2400" spc="-5" dirty="0">
                <a:solidFill>
                  <a:srgbClr val="FFFFFF"/>
                </a:solidFill>
                <a:latin typeface="Corbel"/>
                <a:cs typeface="Corbel"/>
              </a:rPr>
              <a:t>o</a:t>
            </a:r>
            <a:r>
              <a:rPr sz="2400" spc="5" dirty="0">
                <a:solidFill>
                  <a:srgbClr val="FFFFFF"/>
                </a:solidFill>
                <a:latin typeface="Corbel"/>
                <a:cs typeface="Corbel"/>
              </a:rPr>
              <a:t>u</a:t>
            </a:r>
            <a:r>
              <a:rPr sz="2400" spc="-15" dirty="0">
                <a:solidFill>
                  <a:srgbClr val="FFFFFF"/>
                </a:solidFill>
                <a:latin typeface="Corbel"/>
                <a:cs typeface="Corbel"/>
              </a:rPr>
              <a:t>p</a:t>
            </a:r>
            <a:r>
              <a:rPr sz="2400" dirty="0">
                <a:solidFill>
                  <a:srgbClr val="FFFFFF"/>
                </a:solidFill>
                <a:latin typeface="Corbel"/>
                <a:cs typeface="Corbel"/>
              </a:rPr>
              <a:t>s	are  </a:t>
            </a:r>
            <a:r>
              <a:rPr sz="2400" spc="-5" dirty="0">
                <a:solidFill>
                  <a:srgbClr val="FFFFFF"/>
                </a:solidFill>
                <a:latin typeface="Corbel"/>
                <a:cs typeface="Corbel"/>
              </a:rPr>
              <a:t>granted </a:t>
            </a:r>
            <a:r>
              <a:rPr sz="2400" spc="-10" dirty="0">
                <a:solidFill>
                  <a:srgbClr val="FFFFFF"/>
                </a:solidFill>
                <a:latin typeface="Corbel"/>
                <a:cs typeface="Corbel"/>
              </a:rPr>
              <a:t>access </a:t>
            </a:r>
            <a:r>
              <a:rPr sz="2400" dirty="0">
                <a:solidFill>
                  <a:srgbClr val="FFFFFF"/>
                </a:solidFill>
                <a:latin typeface="Corbel"/>
                <a:cs typeface="Corbel"/>
              </a:rPr>
              <a:t>and </a:t>
            </a:r>
            <a:r>
              <a:rPr sz="2400" spc="-10" dirty="0">
                <a:solidFill>
                  <a:srgbClr val="FFFFFF"/>
                </a:solidFill>
                <a:latin typeface="Corbel"/>
                <a:cs typeface="Corbel"/>
              </a:rPr>
              <a:t>the </a:t>
            </a:r>
            <a:r>
              <a:rPr sz="2400" spc="-5" dirty="0">
                <a:solidFill>
                  <a:srgbClr val="FFFFFF"/>
                </a:solidFill>
                <a:latin typeface="Corbel"/>
                <a:cs typeface="Corbel"/>
              </a:rPr>
              <a:t>type </a:t>
            </a:r>
            <a:r>
              <a:rPr sz="2400" dirty="0">
                <a:solidFill>
                  <a:srgbClr val="FFFFFF"/>
                </a:solidFill>
                <a:latin typeface="Corbel"/>
                <a:cs typeface="Corbel"/>
              </a:rPr>
              <a:t>of</a:t>
            </a:r>
            <a:r>
              <a:rPr sz="2400" spc="20" dirty="0">
                <a:solidFill>
                  <a:srgbClr val="FFFFFF"/>
                </a:solidFill>
                <a:latin typeface="Corbel"/>
                <a:cs typeface="Corbel"/>
              </a:rPr>
              <a:t> </a:t>
            </a:r>
            <a:r>
              <a:rPr sz="2400" spc="-10" dirty="0">
                <a:solidFill>
                  <a:srgbClr val="FFFFFF"/>
                </a:solidFill>
                <a:latin typeface="Corbel"/>
                <a:cs typeface="Corbel"/>
              </a:rPr>
              <a:t>access</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70" dirty="0">
                <a:solidFill>
                  <a:srgbClr val="FFFFFF"/>
                </a:solidFill>
                <a:latin typeface="Corbel"/>
                <a:cs typeface="Corbel"/>
              </a:rPr>
              <a:t>You </a:t>
            </a:r>
            <a:r>
              <a:rPr sz="2400" spc="-5" dirty="0">
                <a:solidFill>
                  <a:srgbClr val="FFFFFF"/>
                </a:solidFill>
                <a:latin typeface="Corbel"/>
                <a:cs typeface="Corbel"/>
              </a:rPr>
              <a:t>can’t provide </a:t>
            </a:r>
            <a:r>
              <a:rPr sz="2400" dirty="0">
                <a:solidFill>
                  <a:srgbClr val="FFFFFF"/>
                </a:solidFill>
                <a:latin typeface="Corbel"/>
                <a:cs typeface="Corbel"/>
              </a:rPr>
              <a:t>permissions </a:t>
            </a:r>
            <a:r>
              <a:rPr sz="2400" spc="-5" dirty="0">
                <a:solidFill>
                  <a:srgbClr val="FFFFFF"/>
                </a:solidFill>
                <a:latin typeface="Corbel"/>
                <a:cs typeface="Corbel"/>
              </a:rPr>
              <a:t>to individual </a:t>
            </a:r>
            <a:r>
              <a:rPr sz="2400" dirty="0">
                <a:solidFill>
                  <a:srgbClr val="FFFFFF"/>
                </a:solidFill>
                <a:latin typeface="Corbel"/>
                <a:cs typeface="Corbel"/>
              </a:rPr>
              <a:t>IAM users</a:t>
            </a:r>
            <a:r>
              <a:rPr sz="2400" spc="85" dirty="0">
                <a:solidFill>
                  <a:srgbClr val="FFFFFF"/>
                </a:solidFill>
                <a:latin typeface="Corbel"/>
                <a:cs typeface="Corbel"/>
              </a:rPr>
              <a:t> </a:t>
            </a:r>
            <a:r>
              <a:rPr sz="2400" spc="-5" dirty="0">
                <a:solidFill>
                  <a:srgbClr val="FFFFFF"/>
                </a:solidFill>
                <a:latin typeface="Corbel"/>
                <a:cs typeface="Corbel"/>
              </a:rPr>
              <a:t>here</a:t>
            </a:r>
            <a:endParaRPr sz="2400">
              <a:latin typeface="Corbel"/>
              <a:cs typeface="Corbel"/>
            </a:endParaRPr>
          </a:p>
          <a:p>
            <a:pPr marL="756285" marR="5080" lvl="1" indent="-287020">
              <a:lnSpc>
                <a:spcPct val="150000"/>
              </a:lnSpc>
              <a:buFont typeface="Wingdings"/>
              <a:buChar char=""/>
              <a:tabLst>
                <a:tab pos="756920" algn="l"/>
                <a:tab pos="1923414" algn="l"/>
                <a:tab pos="3229610" algn="l"/>
                <a:tab pos="4140835" algn="l"/>
                <a:tab pos="5323840" algn="l"/>
                <a:tab pos="6412230" algn="l"/>
                <a:tab pos="6996430" algn="l"/>
                <a:tab pos="7717155" algn="l"/>
                <a:tab pos="8966835" algn="l"/>
                <a:tab pos="9527540" algn="l"/>
              </a:tabLst>
            </a:pPr>
            <a:r>
              <a:rPr sz="2400" dirty="0">
                <a:solidFill>
                  <a:srgbClr val="FFFFFF"/>
                </a:solidFill>
                <a:latin typeface="Corbel"/>
                <a:cs typeface="Corbel"/>
              </a:rPr>
              <a:t>Grantee	</a:t>
            </a:r>
            <a:r>
              <a:rPr sz="2400" spc="-5" dirty="0">
                <a:solidFill>
                  <a:srgbClr val="FFFFFF"/>
                </a:solidFill>
                <a:latin typeface="Corbel"/>
                <a:cs typeface="Corbel"/>
              </a:rPr>
              <a:t>A</a:t>
            </a:r>
            <a:r>
              <a:rPr sz="2400" spc="-45" dirty="0">
                <a:solidFill>
                  <a:srgbClr val="FFFFFF"/>
                </a:solidFill>
                <a:latin typeface="Corbel"/>
                <a:cs typeface="Corbel"/>
              </a:rPr>
              <a:t>c</a:t>
            </a:r>
            <a:r>
              <a:rPr sz="2400" spc="-5" dirty="0">
                <a:solidFill>
                  <a:srgbClr val="FFFFFF"/>
                </a:solidFill>
                <a:latin typeface="Corbel"/>
                <a:cs typeface="Corbel"/>
              </a:rPr>
              <a:t>co</a:t>
            </a:r>
            <a:r>
              <a:rPr sz="2400" dirty="0">
                <a:solidFill>
                  <a:srgbClr val="FFFFFF"/>
                </a:solidFill>
                <a:latin typeface="Corbel"/>
                <a:cs typeface="Corbel"/>
              </a:rPr>
              <a:t>u</a:t>
            </a:r>
            <a:r>
              <a:rPr sz="2400" spc="-5" dirty="0">
                <a:solidFill>
                  <a:srgbClr val="FFFFFF"/>
                </a:solidFill>
                <a:latin typeface="Corbel"/>
                <a:cs typeface="Corbel"/>
              </a:rPr>
              <a:t>nt</a:t>
            </a:r>
            <a:r>
              <a:rPr sz="2400" dirty="0">
                <a:solidFill>
                  <a:srgbClr val="FFFFFF"/>
                </a:solidFill>
                <a:latin typeface="Corbel"/>
                <a:cs typeface="Corbel"/>
              </a:rPr>
              <a:t>s	</a:t>
            </a:r>
            <a:r>
              <a:rPr sz="2400" spc="-100" dirty="0">
                <a:solidFill>
                  <a:srgbClr val="FFFFFF"/>
                </a:solidFill>
                <a:latin typeface="Corbel"/>
                <a:cs typeface="Corbel"/>
              </a:rPr>
              <a:t>(</a:t>
            </a:r>
            <a:r>
              <a:rPr sz="2400" spc="-5" dirty="0">
                <a:solidFill>
                  <a:srgbClr val="FFFFFF"/>
                </a:solidFill>
                <a:latin typeface="Corbel"/>
                <a:cs typeface="Corbel"/>
              </a:rPr>
              <a:t>Cros</a:t>
            </a:r>
            <a:r>
              <a:rPr sz="2400" dirty="0">
                <a:solidFill>
                  <a:srgbClr val="FFFFFF"/>
                </a:solidFill>
                <a:latin typeface="Corbel"/>
                <a:cs typeface="Corbel"/>
              </a:rPr>
              <a:t>s	</a:t>
            </a:r>
            <a:r>
              <a:rPr sz="2400" spc="-5" dirty="0">
                <a:solidFill>
                  <a:srgbClr val="FFFFFF"/>
                </a:solidFill>
                <a:latin typeface="Corbel"/>
                <a:cs typeface="Corbel"/>
              </a:rPr>
              <a:t>A</a:t>
            </a:r>
            <a:r>
              <a:rPr sz="2400" spc="-35" dirty="0">
                <a:solidFill>
                  <a:srgbClr val="FFFFFF"/>
                </a:solidFill>
                <a:latin typeface="Corbel"/>
                <a:cs typeface="Corbel"/>
              </a:rPr>
              <a:t>c</a:t>
            </a:r>
            <a:r>
              <a:rPr sz="2400" spc="-10" dirty="0">
                <a:solidFill>
                  <a:srgbClr val="FFFFFF"/>
                </a:solidFill>
                <a:latin typeface="Corbel"/>
                <a:cs typeface="Corbel"/>
              </a:rPr>
              <a:t>co</a:t>
            </a:r>
            <a:r>
              <a:rPr sz="2400" dirty="0">
                <a:solidFill>
                  <a:srgbClr val="FFFFFF"/>
                </a:solidFill>
                <a:latin typeface="Corbel"/>
                <a:cs typeface="Corbel"/>
              </a:rPr>
              <a:t>unt	</a:t>
            </a:r>
            <a:r>
              <a:rPr sz="2400" spc="-5" dirty="0">
                <a:solidFill>
                  <a:srgbClr val="FFFFFF"/>
                </a:solidFill>
                <a:latin typeface="Corbel"/>
                <a:cs typeface="Corbel"/>
              </a:rPr>
              <a:t>A</a:t>
            </a:r>
            <a:r>
              <a:rPr sz="2400" spc="-45" dirty="0">
                <a:solidFill>
                  <a:srgbClr val="FFFFFF"/>
                </a:solidFill>
                <a:latin typeface="Corbel"/>
                <a:cs typeface="Corbel"/>
              </a:rPr>
              <a:t>c</a:t>
            </a:r>
            <a:r>
              <a:rPr sz="2400" spc="-5" dirty="0">
                <a:solidFill>
                  <a:srgbClr val="FFFFFF"/>
                </a:solidFill>
                <a:latin typeface="Corbel"/>
                <a:cs typeface="Corbel"/>
              </a:rPr>
              <a:t>c</a:t>
            </a:r>
            <a:r>
              <a:rPr sz="2400" spc="5" dirty="0">
                <a:solidFill>
                  <a:srgbClr val="FFFFFF"/>
                </a:solidFill>
                <a:latin typeface="Corbel"/>
                <a:cs typeface="Corbel"/>
              </a:rPr>
              <a:t>e</a:t>
            </a:r>
            <a:r>
              <a:rPr sz="2400" spc="-5" dirty="0">
                <a:solidFill>
                  <a:srgbClr val="FFFFFF"/>
                </a:solidFill>
                <a:latin typeface="Corbel"/>
                <a:cs typeface="Corbel"/>
              </a:rPr>
              <a:t>ss</a:t>
            </a:r>
            <a:r>
              <a:rPr sz="2400" dirty="0">
                <a:solidFill>
                  <a:srgbClr val="FFFFFF"/>
                </a:solidFill>
                <a:latin typeface="Corbel"/>
                <a:cs typeface="Corbel"/>
              </a:rPr>
              <a:t>)	</a:t>
            </a:r>
            <a:r>
              <a:rPr sz="2400" spc="-5" dirty="0">
                <a:solidFill>
                  <a:srgbClr val="FFFFFF"/>
                </a:solidFill>
                <a:latin typeface="Corbel"/>
                <a:cs typeface="Corbel"/>
              </a:rPr>
              <a:t>ca</a:t>
            </a:r>
            <a:r>
              <a:rPr sz="2400" dirty="0">
                <a:solidFill>
                  <a:srgbClr val="FFFFFF"/>
                </a:solidFill>
                <a:latin typeface="Corbel"/>
                <a:cs typeface="Corbel"/>
              </a:rPr>
              <a:t>n	</a:t>
            </a:r>
            <a:r>
              <a:rPr sz="2400" spc="-5" dirty="0">
                <a:solidFill>
                  <a:srgbClr val="FFFFFF"/>
                </a:solidFill>
                <a:latin typeface="Corbel"/>
                <a:cs typeface="Corbel"/>
              </a:rPr>
              <a:t>t</a:t>
            </a:r>
            <a:r>
              <a:rPr sz="2400" spc="-10" dirty="0">
                <a:solidFill>
                  <a:srgbClr val="FFFFFF"/>
                </a:solidFill>
                <a:latin typeface="Corbel"/>
                <a:cs typeface="Corbel"/>
              </a:rPr>
              <a:t>h</a:t>
            </a:r>
            <a:r>
              <a:rPr sz="2400" dirty="0">
                <a:solidFill>
                  <a:srgbClr val="FFFFFF"/>
                </a:solidFill>
                <a:latin typeface="Corbel"/>
                <a:cs typeface="Corbel"/>
              </a:rPr>
              <a:t>en	de</a:t>
            </a:r>
            <a:r>
              <a:rPr sz="2400" spc="5" dirty="0">
                <a:solidFill>
                  <a:srgbClr val="FFFFFF"/>
                </a:solidFill>
                <a:latin typeface="Corbel"/>
                <a:cs typeface="Corbel"/>
              </a:rPr>
              <a:t>l</a:t>
            </a:r>
            <a:r>
              <a:rPr sz="2400" dirty="0">
                <a:solidFill>
                  <a:srgbClr val="FFFFFF"/>
                </a:solidFill>
                <a:latin typeface="Corbel"/>
                <a:cs typeface="Corbel"/>
              </a:rPr>
              <a:t>egate	</a:t>
            </a:r>
            <a:r>
              <a:rPr sz="2400" spc="-10" dirty="0">
                <a:solidFill>
                  <a:srgbClr val="FFFFFF"/>
                </a:solidFill>
                <a:latin typeface="Corbel"/>
                <a:cs typeface="Corbel"/>
              </a:rPr>
              <a:t>th</a:t>
            </a:r>
            <a:r>
              <a:rPr sz="2400" dirty="0">
                <a:solidFill>
                  <a:srgbClr val="FFFFFF"/>
                </a:solidFill>
                <a:latin typeface="Corbel"/>
                <a:cs typeface="Corbel"/>
              </a:rPr>
              <a:t>e	a</a:t>
            </a:r>
            <a:r>
              <a:rPr sz="2400" spc="-35" dirty="0">
                <a:solidFill>
                  <a:srgbClr val="FFFFFF"/>
                </a:solidFill>
                <a:latin typeface="Corbel"/>
                <a:cs typeface="Corbel"/>
              </a:rPr>
              <a:t>c</a:t>
            </a:r>
            <a:r>
              <a:rPr sz="2400" spc="-5" dirty="0">
                <a:solidFill>
                  <a:srgbClr val="FFFFFF"/>
                </a:solidFill>
                <a:latin typeface="Corbel"/>
                <a:cs typeface="Corbel"/>
              </a:rPr>
              <a:t>c</a:t>
            </a:r>
            <a:r>
              <a:rPr sz="2400" spc="5" dirty="0">
                <a:solidFill>
                  <a:srgbClr val="FFFFFF"/>
                </a:solidFill>
                <a:latin typeface="Corbel"/>
                <a:cs typeface="Corbel"/>
              </a:rPr>
              <a:t>e</a:t>
            </a:r>
            <a:r>
              <a:rPr sz="2400" spc="-5" dirty="0">
                <a:solidFill>
                  <a:srgbClr val="FFFFFF"/>
                </a:solidFill>
                <a:latin typeface="Corbel"/>
                <a:cs typeface="Corbel"/>
              </a:rPr>
              <a:t>ss  provided </a:t>
            </a:r>
            <a:r>
              <a:rPr sz="2400" dirty="0">
                <a:solidFill>
                  <a:srgbClr val="FFFFFF"/>
                </a:solidFill>
                <a:latin typeface="Corbel"/>
                <a:cs typeface="Corbel"/>
              </a:rPr>
              <a:t>by </a:t>
            </a:r>
            <a:r>
              <a:rPr sz="2400" spc="-5" dirty="0">
                <a:solidFill>
                  <a:srgbClr val="FFFFFF"/>
                </a:solidFill>
                <a:latin typeface="Corbel"/>
                <a:cs typeface="Corbel"/>
              </a:rPr>
              <a:t>other accounts to their individual</a:t>
            </a:r>
            <a:r>
              <a:rPr sz="2400" spc="40" dirty="0">
                <a:solidFill>
                  <a:srgbClr val="FFFFFF"/>
                </a:solidFill>
                <a:latin typeface="Corbel"/>
                <a:cs typeface="Corbel"/>
              </a:rPr>
              <a:t> </a:t>
            </a:r>
            <a:r>
              <a:rPr sz="2400" dirty="0">
                <a:solidFill>
                  <a:srgbClr val="FFFFFF"/>
                </a:solidFill>
                <a:latin typeface="Corbel"/>
                <a:cs typeface="Corbel"/>
              </a:rPr>
              <a:t>users</a:t>
            </a:r>
            <a:endParaRPr sz="2400">
              <a:latin typeface="Corbel"/>
              <a:cs typeface="Corbel"/>
            </a:endParaRPr>
          </a:p>
          <a:p>
            <a:pPr marL="299085" marR="8890" indent="-287020">
              <a:lnSpc>
                <a:spcPct val="150000"/>
              </a:lnSpc>
              <a:buFont typeface="Arial"/>
              <a:buChar char="•"/>
              <a:tabLst>
                <a:tab pos="299085" algn="l"/>
                <a:tab pos="299720" algn="l"/>
              </a:tabLst>
            </a:pPr>
            <a:r>
              <a:rPr sz="2400" spc="-5" dirty="0">
                <a:solidFill>
                  <a:srgbClr val="FFFFFF"/>
                </a:solidFill>
                <a:latin typeface="Corbel"/>
                <a:cs typeface="Corbel"/>
              </a:rPr>
              <a:t>When you create </a:t>
            </a:r>
            <a:r>
              <a:rPr sz="2400" dirty="0">
                <a:solidFill>
                  <a:srgbClr val="FFFFFF"/>
                </a:solidFill>
                <a:latin typeface="Corbel"/>
                <a:cs typeface="Corbel"/>
              </a:rPr>
              <a:t>a </a:t>
            </a:r>
            <a:r>
              <a:rPr sz="2400" spc="-15" dirty="0">
                <a:solidFill>
                  <a:srgbClr val="FFFFFF"/>
                </a:solidFill>
                <a:latin typeface="Corbel"/>
                <a:cs typeface="Corbel"/>
              </a:rPr>
              <a:t>bucket </a:t>
            </a:r>
            <a:r>
              <a:rPr sz="2400" dirty="0">
                <a:solidFill>
                  <a:srgbClr val="FFFFFF"/>
                </a:solidFill>
                <a:latin typeface="Corbel"/>
                <a:cs typeface="Corbel"/>
              </a:rPr>
              <a:t>or </a:t>
            </a:r>
            <a:r>
              <a:rPr sz="2400" spc="-5" dirty="0">
                <a:solidFill>
                  <a:srgbClr val="FFFFFF"/>
                </a:solidFill>
                <a:latin typeface="Corbel"/>
                <a:cs typeface="Corbel"/>
              </a:rPr>
              <a:t>object, S3 creates </a:t>
            </a:r>
            <a:r>
              <a:rPr sz="2400" dirty="0">
                <a:solidFill>
                  <a:srgbClr val="FFFFFF"/>
                </a:solidFill>
                <a:latin typeface="Corbel"/>
                <a:cs typeface="Corbel"/>
              </a:rPr>
              <a:t>a </a:t>
            </a:r>
            <a:r>
              <a:rPr sz="2400" spc="-5" dirty="0">
                <a:solidFill>
                  <a:srgbClr val="FFFFFF"/>
                </a:solidFill>
                <a:latin typeface="Corbel"/>
                <a:cs typeface="Corbel"/>
              </a:rPr>
              <a:t>default </a:t>
            </a:r>
            <a:r>
              <a:rPr sz="2400" spc="-10" dirty="0">
                <a:solidFill>
                  <a:srgbClr val="FFFFFF"/>
                </a:solidFill>
                <a:latin typeface="Corbel"/>
                <a:cs typeface="Corbel"/>
              </a:rPr>
              <a:t>ACL </a:t>
            </a:r>
            <a:r>
              <a:rPr sz="2400" spc="-5" dirty="0">
                <a:solidFill>
                  <a:srgbClr val="FFFFFF"/>
                </a:solidFill>
                <a:latin typeface="Corbel"/>
                <a:cs typeface="Corbel"/>
              </a:rPr>
              <a:t>that grants </a:t>
            </a:r>
            <a:r>
              <a:rPr sz="2400" spc="-10" dirty="0">
                <a:solidFill>
                  <a:srgbClr val="FFFFFF"/>
                </a:solidFill>
                <a:latin typeface="Corbel"/>
                <a:cs typeface="Corbel"/>
              </a:rPr>
              <a:t>the  </a:t>
            </a:r>
            <a:r>
              <a:rPr sz="2400" dirty="0">
                <a:solidFill>
                  <a:srgbClr val="FFFFFF"/>
                </a:solidFill>
                <a:latin typeface="Corbel"/>
                <a:cs typeface="Corbel"/>
              </a:rPr>
              <a:t>resource </a:t>
            </a:r>
            <a:r>
              <a:rPr sz="2400" spc="-5" dirty="0">
                <a:solidFill>
                  <a:srgbClr val="FFFFFF"/>
                </a:solidFill>
                <a:latin typeface="Corbel"/>
                <a:cs typeface="Corbel"/>
              </a:rPr>
              <a:t>owner </a:t>
            </a:r>
            <a:r>
              <a:rPr sz="2400" dirty="0">
                <a:solidFill>
                  <a:srgbClr val="FFFFFF"/>
                </a:solidFill>
                <a:latin typeface="Corbel"/>
                <a:cs typeface="Corbel"/>
              </a:rPr>
              <a:t>full </a:t>
            </a:r>
            <a:r>
              <a:rPr sz="2400" spc="-5" dirty="0">
                <a:solidFill>
                  <a:srgbClr val="FFFFFF"/>
                </a:solidFill>
                <a:latin typeface="Corbel"/>
                <a:cs typeface="Corbel"/>
              </a:rPr>
              <a:t>control over </a:t>
            </a:r>
            <a:r>
              <a:rPr sz="2400" spc="-10" dirty="0">
                <a:solidFill>
                  <a:srgbClr val="FFFFFF"/>
                </a:solidFill>
                <a:latin typeface="Corbel"/>
                <a:cs typeface="Corbel"/>
              </a:rPr>
              <a:t>the</a:t>
            </a:r>
            <a:r>
              <a:rPr sz="2400" spc="-35" dirty="0">
                <a:solidFill>
                  <a:srgbClr val="FFFFFF"/>
                </a:solidFill>
                <a:latin typeface="Corbel"/>
                <a:cs typeface="Corbel"/>
              </a:rPr>
              <a:t> </a:t>
            </a:r>
            <a:r>
              <a:rPr sz="2400" dirty="0">
                <a:solidFill>
                  <a:srgbClr val="FFFFFF"/>
                </a:solidFill>
                <a:latin typeface="Corbel"/>
                <a:cs typeface="Corbel"/>
              </a:rPr>
              <a:t>resource</a:t>
            </a:r>
            <a:endParaRPr sz="2400">
              <a:latin typeface="Corbel"/>
              <a:cs typeface="Corbe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43200" y="457200"/>
            <a:ext cx="6986396" cy="493268"/>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923645" y="1412981"/>
            <a:ext cx="10353040" cy="3286605"/>
          </a:xfrm>
          <a:prstGeom prst="rect">
            <a:avLst/>
          </a:prstGeom>
        </p:spPr>
        <p:txBody>
          <a:bodyPr vert="horz" wrap="square" lIns="0" tIns="194945" rIns="0" bIns="0" rtlCol="0">
            <a:spAutoFit/>
          </a:bodyPr>
          <a:lstStyle/>
          <a:p>
            <a:pPr marL="299085" indent="-287020">
              <a:lnSpc>
                <a:spcPct val="100000"/>
              </a:lnSpc>
              <a:spcBef>
                <a:spcPts val="1535"/>
              </a:spcBef>
              <a:buFont typeface="Arial"/>
              <a:buChar char="•"/>
              <a:tabLst>
                <a:tab pos="299085" algn="l"/>
                <a:tab pos="299720" algn="l"/>
              </a:tabLst>
            </a:pPr>
            <a:r>
              <a:rPr lang="en-US" sz="2400" spc="-10" dirty="0">
                <a:solidFill>
                  <a:srgbClr val="FFFFFF"/>
                </a:solidFill>
                <a:latin typeface="Corbel"/>
                <a:cs typeface="Corbel"/>
              </a:rPr>
              <a:t>Can be used only grant permissions to AWS accounts and pre-defined groups.</a:t>
            </a:r>
            <a:endParaRPr lang="en-US" sz="2400" dirty="0">
              <a:latin typeface="Corbel"/>
              <a:cs typeface="Corbel"/>
            </a:endParaRPr>
          </a:p>
          <a:p>
            <a:pPr marL="756285" marR="5080" lvl="1" indent="-287020">
              <a:lnSpc>
                <a:spcPct val="150000"/>
              </a:lnSpc>
              <a:spcBef>
                <a:spcPts val="5"/>
              </a:spcBef>
              <a:buFont typeface="Wingdings"/>
              <a:buChar char=""/>
              <a:tabLst>
                <a:tab pos="756920" algn="l"/>
                <a:tab pos="1085215" algn="l"/>
                <a:tab pos="2155190" algn="l"/>
                <a:tab pos="3049905" algn="l"/>
                <a:tab pos="3816350" algn="l"/>
                <a:tab pos="5086350" algn="l"/>
                <a:tab pos="6525259" algn="l"/>
                <a:tab pos="6939915" algn="l"/>
                <a:tab pos="8463915" algn="l"/>
                <a:tab pos="8919845" algn="l"/>
                <a:tab pos="9936480" algn="l"/>
              </a:tabLst>
            </a:pPr>
            <a:r>
              <a:rPr lang="en-US" sz="2400" spc="-10" dirty="0">
                <a:solidFill>
                  <a:srgbClr val="FFFFFF"/>
                </a:solidFill>
                <a:latin typeface="Corbel"/>
                <a:cs typeface="Corbel"/>
              </a:rPr>
              <a:t>Can’t grant permissions to individual user’s.</a:t>
            </a:r>
          </a:p>
          <a:p>
            <a:pPr marL="299085" indent="-287020">
              <a:lnSpc>
                <a:spcPct val="100000"/>
              </a:lnSpc>
              <a:spcBef>
                <a:spcPts val="1535"/>
              </a:spcBef>
              <a:buFont typeface="Arial"/>
              <a:buChar char="•"/>
              <a:tabLst>
                <a:tab pos="299085" algn="l"/>
                <a:tab pos="299720" algn="l"/>
              </a:tabLst>
            </a:pPr>
            <a:r>
              <a:rPr lang="en-US" sz="2400" spc="-10" dirty="0">
                <a:solidFill>
                  <a:srgbClr val="FFFFFF"/>
                </a:solidFill>
                <a:latin typeface="Corbel"/>
                <a:cs typeface="Corbel"/>
              </a:rPr>
              <a:t>Can only grant basic read/write permissions.</a:t>
            </a:r>
            <a:endParaRPr lang="en-US" sz="2400" dirty="0">
              <a:latin typeface="Corbel"/>
              <a:cs typeface="Corbel"/>
            </a:endParaRPr>
          </a:p>
          <a:p>
            <a:pPr marL="756285" marR="5080" lvl="1" indent="-287020">
              <a:lnSpc>
                <a:spcPct val="150000"/>
              </a:lnSpc>
              <a:spcBef>
                <a:spcPts val="5"/>
              </a:spcBef>
              <a:buFont typeface="Wingdings"/>
              <a:buChar char=""/>
              <a:tabLst>
                <a:tab pos="756920" algn="l"/>
                <a:tab pos="1085215" algn="l"/>
                <a:tab pos="2155190" algn="l"/>
                <a:tab pos="3049905" algn="l"/>
                <a:tab pos="3816350" algn="l"/>
                <a:tab pos="5086350" algn="l"/>
                <a:tab pos="6525259" algn="l"/>
                <a:tab pos="6939915" algn="l"/>
                <a:tab pos="8463915" algn="l"/>
                <a:tab pos="8919845" algn="l"/>
                <a:tab pos="9936480" algn="l"/>
              </a:tabLst>
            </a:pPr>
            <a:r>
              <a:rPr lang="en-US" sz="2400" spc="-10" dirty="0">
                <a:solidFill>
                  <a:srgbClr val="FFFFFF"/>
                </a:solidFill>
                <a:latin typeface="Corbel"/>
                <a:cs typeface="Corbel"/>
              </a:rPr>
              <a:t>Can’t grant conditional access.</a:t>
            </a:r>
          </a:p>
          <a:p>
            <a:pPr marL="756285" marR="5080" lvl="1" indent="-287020">
              <a:lnSpc>
                <a:spcPct val="150000"/>
              </a:lnSpc>
              <a:spcBef>
                <a:spcPts val="5"/>
              </a:spcBef>
              <a:buFont typeface="Wingdings"/>
              <a:buChar char=""/>
              <a:tabLst>
                <a:tab pos="756920" algn="l"/>
                <a:tab pos="1085215" algn="l"/>
                <a:tab pos="2155190" algn="l"/>
                <a:tab pos="3049905" algn="l"/>
                <a:tab pos="3816350" algn="l"/>
                <a:tab pos="5086350" algn="l"/>
                <a:tab pos="6525259" algn="l"/>
                <a:tab pos="6939915" algn="l"/>
                <a:tab pos="8463915" algn="l"/>
                <a:tab pos="8919845" algn="l"/>
                <a:tab pos="9936480" algn="l"/>
              </a:tabLst>
            </a:pPr>
            <a:r>
              <a:rPr lang="en-US" sz="2400" spc="-10" dirty="0">
                <a:solidFill>
                  <a:srgbClr val="FFFFFF"/>
                </a:solidFill>
                <a:latin typeface="Corbel"/>
                <a:cs typeface="Corbel"/>
              </a:rPr>
              <a:t>Can’t grant deny permissions.</a:t>
            </a:r>
            <a:endParaRPr lang="en-US" sz="2400" dirty="0">
              <a:latin typeface="Corbel"/>
              <a:cs typeface="Corbel"/>
            </a:endParaRPr>
          </a:p>
          <a:p>
            <a:pPr marL="469265" marR="5080" lvl="1">
              <a:lnSpc>
                <a:spcPct val="150000"/>
              </a:lnSpc>
              <a:spcBef>
                <a:spcPts val="5"/>
              </a:spcBef>
              <a:tabLst>
                <a:tab pos="756920" algn="l"/>
                <a:tab pos="1085215" algn="l"/>
                <a:tab pos="2155190" algn="l"/>
                <a:tab pos="3049905" algn="l"/>
                <a:tab pos="3816350" algn="l"/>
                <a:tab pos="5086350" algn="l"/>
                <a:tab pos="6525259" algn="l"/>
                <a:tab pos="6939915" algn="l"/>
                <a:tab pos="8463915" algn="l"/>
                <a:tab pos="8919845" algn="l"/>
                <a:tab pos="9936480" algn="l"/>
              </a:tabLst>
            </a:pPr>
            <a:endParaRPr lang="en-US" sz="2400" spc="-10" dirty="0">
              <a:solidFill>
                <a:srgbClr val="FFFFFF"/>
              </a:solidFill>
              <a:latin typeface="Corbel"/>
              <a:cs typeface="Corbel"/>
            </a:endParaRPr>
          </a:p>
        </p:txBody>
      </p:sp>
    </p:spTree>
    <p:extLst>
      <p:ext uri="{BB962C8B-B14F-4D97-AF65-F5344CB8AC3E}">
        <p14:creationId xmlns:p14="http://schemas.microsoft.com/office/powerpoint/2010/main" val="1736635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7004" y="87248"/>
            <a:ext cx="3248279" cy="5946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263388" y="352384"/>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508752" y="50419"/>
            <a:ext cx="4321937" cy="64896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11251" y="812038"/>
            <a:ext cx="11170285" cy="5513070"/>
          </a:xfrm>
          <a:prstGeom prst="rect">
            <a:avLst/>
          </a:prstGeom>
        </p:spPr>
        <p:txBody>
          <a:bodyPr vert="horz" wrap="square" lIns="0" tIns="12700" rIns="0" bIns="0" rtlCol="0">
            <a:spAutoFit/>
          </a:bodyPr>
          <a:lstStyle/>
          <a:p>
            <a:pPr marL="299085" indent="-287020" algn="just">
              <a:lnSpc>
                <a:spcPct val="100000"/>
              </a:lnSpc>
              <a:spcBef>
                <a:spcPts val="100"/>
              </a:spcBef>
              <a:buFont typeface="Arial"/>
              <a:buChar char="•"/>
              <a:tabLst>
                <a:tab pos="299720" algn="l"/>
              </a:tabLst>
            </a:pPr>
            <a:r>
              <a:rPr sz="2400" spc="-5" dirty="0">
                <a:solidFill>
                  <a:srgbClr val="FFFFFF"/>
                </a:solidFill>
                <a:latin typeface="Corbel"/>
                <a:cs typeface="Corbel"/>
              </a:rPr>
              <a:t>Amazon S3 has </a:t>
            </a:r>
            <a:r>
              <a:rPr sz="2400" dirty="0">
                <a:solidFill>
                  <a:srgbClr val="FFFFFF"/>
                </a:solidFill>
                <a:latin typeface="Corbel"/>
                <a:cs typeface="Corbel"/>
              </a:rPr>
              <a:t>a </a:t>
            </a:r>
            <a:r>
              <a:rPr sz="2400" spc="-5" dirty="0">
                <a:solidFill>
                  <a:srgbClr val="FFFFFF"/>
                </a:solidFill>
                <a:latin typeface="Corbel"/>
                <a:cs typeface="Corbel"/>
              </a:rPr>
              <a:t>set </a:t>
            </a:r>
            <a:r>
              <a:rPr sz="2400" dirty="0">
                <a:solidFill>
                  <a:srgbClr val="FFFFFF"/>
                </a:solidFill>
                <a:latin typeface="Corbel"/>
                <a:cs typeface="Corbel"/>
              </a:rPr>
              <a:t>of </a:t>
            </a:r>
            <a:r>
              <a:rPr sz="2400" spc="-5" dirty="0">
                <a:solidFill>
                  <a:srgbClr val="FFFFFF"/>
                </a:solidFill>
                <a:latin typeface="Corbel"/>
                <a:cs typeface="Corbel"/>
              </a:rPr>
              <a:t>following predefined </a:t>
            </a:r>
            <a:r>
              <a:rPr sz="2400" dirty="0">
                <a:solidFill>
                  <a:srgbClr val="FFFFFF"/>
                </a:solidFill>
                <a:latin typeface="Corbel"/>
                <a:cs typeface="Corbel"/>
              </a:rPr>
              <a:t>groups</a:t>
            </a:r>
            <a:r>
              <a:rPr sz="2400" spc="-70" dirty="0">
                <a:solidFill>
                  <a:srgbClr val="FFFFFF"/>
                </a:solidFill>
                <a:latin typeface="Corbel"/>
                <a:cs typeface="Corbel"/>
              </a:rPr>
              <a:t> </a:t>
            </a:r>
            <a:r>
              <a:rPr sz="2400" dirty="0">
                <a:solidFill>
                  <a:srgbClr val="FFFFFF"/>
                </a:solidFill>
                <a:latin typeface="Corbel"/>
                <a:cs typeface="Corbel"/>
              </a:rPr>
              <a:t>:</a:t>
            </a:r>
            <a:endParaRPr sz="2400">
              <a:latin typeface="Corbel"/>
              <a:cs typeface="Corbel"/>
            </a:endParaRPr>
          </a:p>
          <a:p>
            <a:pPr marL="756285" lvl="1" indent="-287020" algn="just">
              <a:lnSpc>
                <a:spcPct val="100000"/>
              </a:lnSpc>
              <a:buFont typeface="Wingdings"/>
              <a:buChar char=""/>
              <a:tabLst>
                <a:tab pos="756920" algn="l"/>
              </a:tabLst>
            </a:pPr>
            <a:r>
              <a:rPr sz="2400" b="1" spc="-5" dirty="0">
                <a:solidFill>
                  <a:srgbClr val="FFFFFF"/>
                </a:solidFill>
                <a:latin typeface="Corbel"/>
                <a:cs typeface="Corbel"/>
              </a:rPr>
              <a:t>Authenticated Users Group</a:t>
            </a:r>
            <a:r>
              <a:rPr sz="2400" b="1" spc="-165" dirty="0">
                <a:solidFill>
                  <a:srgbClr val="FFFFFF"/>
                </a:solidFill>
                <a:latin typeface="Corbel"/>
                <a:cs typeface="Corbel"/>
              </a:rPr>
              <a:t> </a:t>
            </a:r>
            <a:r>
              <a:rPr sz="2400" b="1" dirty="0">
                <a:solidFill>
                  <a:srgbClr val="FFFFFF"/>
                </a:solidFill>
                <a:latin typeface="Corbel"/>
                <a:cs typeface="Corbel"/>
              </a:rPr>
              <a:t>–</a:t>
            </a:r>
            <a:endParaRPr sz="2400">
              <a:latin typeface="Corbel"/>
              <a:cs typeface="Corbel"/>
            </a:endParaRPr>
          </a:p>
          <a:p>
            <a:pPr marL="1213485" marR="6350" lvl="2" indent="-287020" algn="just">
              <a:lnSpc>
                <a:spcPct val="100000"/>
              </a:lnSpc>
              <a:buFont typeface="Wingdings"/>
              <a:buChar char=""/>
              <a:tabLst>
                <a:tab pos="1214120" algn="l"/>
              </a:tabLst>
            </a:pPr>
            <a:r>
              <a:rPr sz="2400" spc="-5" dirty="0">
                <a:solidFill>
                  <a:srgbClr val="FFFFFF"/>
                </a:solidFill>
                <a:latin typeface="Corbel"/>
                <a:cs typeface="Corbel"/>
              </a:rPr>
              <a:t>This </a:t>
            </a:r>
            <a:r>
              <a:rPr sz="2400" dirty="0">
                <a:solidFill>
                  <a:srgbClr val="FFFFFF"/>
                </a:solidFill>
                <a:latin typeface="Corbel"/>
                <a:cs typeface="Corbel"/>
              </a:rPr>
              <a:t>group </a:t>
            </a:r>
            <a:r>
              <a:rPr sz="2400" spc="-5" dirty="0">
                <a:solidFill>
                  <a:srgbClr val="FFFFFF"/>
                </a:solidFill>
                <a:latin typeface="Corbel"/>
                <a:cs typeface="Corbel"/>
              </a:rPr>
              <a:t>represents </a:t>
            </a:r>
            <a:r>
              <a:rPr sz="2400" spc="5" dirty="0">
                <a:solidFill>
                  <a:srgbClr val="FFFFFF"/>
                </a:solidFill>
                <a:latin typeface="Corbel"/>
                <a:cs typeface="Corbel"/>
              </a:rPr>
              <a:t>all </a:t>
            </a:r>
            <a:r>
              <a:rPr sz="2400" spc="-35" dirty="0">
                <a:solidFill>
                  <a:srgbClr val="FFFFFF"/>
                </a:solidFill>
                <a:latin typeface="Corbel"/>
                <a:cs typeface="Corbel"/>
              </a:rPr>
              <a:t>AWS </a:t>
            </a:r>
            <a:r>
              <a:rPr sz="2400" spc="-10" dirty="0">
                <a:solidFill>
                  <a:srgbClr val="FFFFFF"/>
                </a:solidFill>
                <a:latin typeface="Corbel"/>
                <a:cs typeface="Corbel"/>
              </a:rPr>
              <a:t>accounts. Access </a:t>
            </a:r>
            <a:r>
              <a:rPr sz="2400" dirty="0">
                <a:solidFill>
                  <a:srgbClr val="FFFFFF"/>
                </a:solidFill>
                <a:latin typeface="Corbel"/>
                <a:cs typeface="Corbel"/>
              </a:rPr>
              <a:t>permission to </a:t>
            </a:r>
            <a:r>
              <a:rPr sz="2400" spc="-10" dirty="0">
                <a:solidFill>
                  <a:srgbClr val="FFFFFF"/>
                </a:solidFill>
                <a:latin typeface="Corbel"/>
                <a:cs typeface="Corbel"/>
              </a:rPr>
              <a:t>this </a:t>
            </a:r>
            <a:r>
              <a:rPr sz="2400" dirty="0">
                <a:solidFill>
                  <a:srgbClr val="FFFFFF"/>
                </a:solidFill>
                <a:latin typeface="Corbel"/>
                <a:cs typeface="Corbel"/>
              </a:rPr>
              <a:t>group </a:t>
            </a:r>
            <a:r>
              <a:rPr sz="2400" spc="-5" dirty="0">
                <a:solidFill>
                  <a:srgbClr val="FFFFFF"/>
                </a:solidFill>
                <a:latin typeface="Corbel"/>
                <a:cs typeface="Corbel"/>
              </a:rPr>
              <a:t>allows  </a:t>
            </a:r>
            <a:r>
              <a:rPr sz="2400" dirty="0">
                <a:solidFill>
                  <a:srgbClr val="FFFFFF"/>
                </a:solidFill>
                <a:latin typeface="Corbel"/>
                <a:cs typeface="Corbel"/>
              </a:rPr>
              <a:t>any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to </a:t>
            </a:r>
            <a:r>
              <a:rPr sz="2400" spc="-10" dirty="0">
                <a:solidFill>
                  <a:srgbClr val="FFFFFF"/>
                </a:solidFill>
                <a:latin typeface="Corbel"/>
                <a:cs typeface="Corbel"/>
              </a:rPr>
              <a:t>access </a:t>
            </a:r>
            <a:r>
              <a:rPr sz="2400" spc="-5" dirty="0">
                <a:solidFill>
                  <a:srgbClr val="FFFFFF"/>
                </a:solidFill>
                <a:latin typeface="Corbel"/>
                <a:cs typeface="Corbel"/>
              </a:rPr>
              <a:t>the resource. </a:t>
            </a:r>
            <a:r>
              <a:rPr sz="2400" spc="-20" dirty="0">
                <a:solidFill>
                  <a:srgbClr val="FFFFFF"/>
                </a:solidFill>
                <a:latin typeface="Corbel"/>
                <a:cs typeface="Corbel"/>
              </a:rPr>
              <a:t>However, </a:t>
            </a:r>
            <a:r>
              <a:rPr sz="2400" dirty="0">
                <a:solidFill>
                  <a:srgbClr val="FFFFFF"/>
                </a:solidFill>
                <a:latin typeface="Corbel"/>
                <a:cs typeface="Corbel"/>
              </a:rPr>
              <a:t>all requests must </a:t>
            </a:r>
            <a:r>
              <a:rPr sz="2400" spc="5" dirty="0">
                <a:solidFill>
                  <a:srgbClr val="FFFFFF"/>
                </a:solidFill>
                <a:latin typeface="Corbel"/>
                <a:cs typeface="Corbel"/>
              </a:rPr>
              <a:t>be </a:t>
            </a:r>
            <a:r>
              <a:rPr sz="2400" spc="-5" dirty="0">
                <a:solidFill>
                  <a:srgbClr val="FFFFFF"/>
                </a:solidFill>
                <a:latin typeface="Corbel"/>
                <a:cs typeface="Corbel"/>
              </a:rPr>
              <a:t>signed  (authenticated)</a:t>
            </a:r>
            <a:endParaRPr sz="2400">
              <a:latin typeface="Corbel"/>
              <a:cs typeface="Corbel"/>
            </a:endParaRPr>
          </a:p>
          <a:p>
            <a:pPr marL="1213485" marR="5080" lvl="2" indent="-287020" algn="just">
              <a:lnSpc>
                <a:spcPct val="100000"/>
              </a:lnSpc>
              <a:buFont typeface="Wingdings"/>
              <a:buChar char=""/>
              <a:tabLst>
                <a:tab pos="1214120" algn="l"/>
              </a:tabLst>
            </a:pPr>
            <a:r>
              <a:rPr sz="2400" spc="-5" dirty="0">
                <a:solidFill>
                  <a:srgbClr val="FFFFFF"/>
                </a:solidFill>
                <a:latin typeface="Corbel"/>
                <a:cs typeface="Corbel"/>
              </a:rPr>
              <a:t>When you grant </a:t>
            </a:r>
            <a:r>
              <a:rPr sz="2400" spc="-10" dirty="0">
                <a:solidFill>
                  <a:srgbClr val="FFFFFF"/>
                </a:solidFill>
                <a:latin typeface="Corbel"/>
                <a:cs typeface="Corbel"/>
              </a:rPr>
              <a:t>access </a:t>
            </a:r>
            <a:r>
              <a:rPr sz="2400" spc="-5" dirty="0">
                <a:solidFill>
                  <a:srgbClr val="FFFFFF"/>
                </a:solidFill>
                <a:latin typeface="Corbel"/>
                <a:cs typeface="Corbel"/>
              </a:rPr>
              <a:t>to </a:t>
            </a:r>
            <a:r>
              <a:rPr sz="2400" spc="-10" dirty="0">
                <a:solidFill>
                  <a:srgbClr val="FFFFFF"/>
                </a:solidFill>
                <a:latin typeface="Corbel"/>
                <a:cs typeface="Corbel"/>
              </a:rPr>
              <a:t>the </a:t>
            </a:r>
            <a:r>
              <a:rPr sz="2400" spc="-5" dirty="0">
                <a:solidFill>
                  <a:srgbClr val="FFFFFF"/>
                </a:solidFill>
                <a:latin typeface="Corbel"/>
                <a:cs typeface="Corbel"/>
              </a:rPr>
              <a:t>Authenticated </a:t>
            </a:r>
            <a:r>
              <a:rPr sz="2400" dirty="0">
                <a:solidFill>
                  <a:srgbClr val="FFFFFF"/>
                </a:solidFill>
                <a:latin typeface="Corbel"/>
                <a:cs typeface="Corbel"/>
              </a:rPr>
              <a:t>Users </a:t>
            </a:r>
            <a:r>
              <a:rPr sz="2400" spc="-5" dirty="0">
                <a:solidFill>
                  <a:srgbClr val="FFFFFF"/>
                </a:solidFill>
                <a:latin typeface="Corbel"/>
                <a:cs typeface="Corbel"/>
              </a:rPr>
              <a:t>Group </a:t>
            </a:r>
            <a:r>
              <a:rPr sz="2400" spc="-10" dirty="0">
                <a:solidFill>
                  <a:srgbClr val="FFFFFF"/>
                </a:solidFill>
                <a:latin typeface="Corbel"/>
                <a:cs typeface="Corbel"/>
              </a:rPr>
              <a:t>any </a:t>
            </a:r>
            <a:r>
              <a:rPr sz="2400" spc="-35" dirty="0">
                <a:solidFill>
                  <a:srgbClr val="FFFFFF"/>
                </a:solidFill>
                <a:latin typeface="Corbel"/>
                <a:cs typeface="Corbel"/>
              </a:rPr>
              <a:t>AWS  </a:t>
            </a:r>
            <a:r>
              <a:rPr sz="2400" spc="-5" dirty="0">
                <a:solidFill>
                  <a:srgbClr val="FFFFFF"/>
                </a:solidFill>
                <a:latin typeface="Corbel"/>
                <a:cs typeface="Corbel"/>
              </a:rPr>
              <a:t>authenticated </a:t>
            </a:r>
            <a:r>
              <a:rPr sz="2400" dirty="0">
                <a:solidFill>
                  <a:srgbClr val="FFFFFF"/>
                </a:solidFill>
                <a:latin typeface="Corbel"/>
                <a:cs typeface="Corbel"/>
              </a:rPr>
              <a:t>user </a:t>
            </a:r>
            <a:r>
              <a:rPr sz="2400" spc="-5" dirty="0">
                <a:solidFill>
                  <a:srgbClr val="FFFFFF"/>
                </a:solidFill>
                <a:latin typeface="Corbel"/>
                <a:cs typeface="Corbel"/>
              </a:rPr>
              <a:t>in </a:t>
            </a:r>
            <a:r>
              <a:rPr sz="2400" spc="-10" dirty="0">
                <a:solidFill>
                  <a:srgbClr val="FFFFFF"/>
                </a:solidFill>
                <a:latin typeface="Corbel"/>
                <a:cs typeface="Corbel"/>
              </a:rPr>
              <a:t>the </a:t>
            </a:r>
            <a:r>
              <a:rPr sz="2400" dirty="0">
                <a:solidFill>
                  <a:srgbClr val="FFFFFF"/>
                </a:solidFill>
                <a:latin typeface="Corbel"/>
                <a:cs typeface="Corbel"/>
              </a:rPr>
              <a:t>world </a:t>
            </a:r>
            <a:r>
              <a:rPr sz="2400" spc="-5" dirty="0">
                <a:solidFill>
                  <a:srgbClr val="FFFFFF"/>
                </a:solidFill>
                <a:latin typeface="Corbel"/>
                <a:cs typeface="Corbel"/>
              </a:rPr>
              <a:t>can </a:t>
            </a:r>
            <a:r>
              <a:rPr sz="2400" spc="-10" dirty="0">
                <a:solidFill>
                  <a:srgbClr val="FFFFFF"/>
                </a:solidFill>
                <a:latin typeface="Corbel"/>
                <a:cs typeface="Corbel"/>
              </a:rPr>
              <a:t>access </a:t>
            </a:r>
            <a:r>
              <a:rPr sz="2400" dirty="0">
                <a:solidFill>
                  <a:srgbClr val="FFFFFF"/>
                </a:solidFill>
                <a:latin typeface="Corbel"/>
                <a:cs typeface="Corbel"/>
              </a:rPr>
              <a:t>your</a:t>
            </a:r>
            <a:r>
              <a:rPr sz="2400" spc="-10" dirty="0">
                <a:solidFill>
                  <a:srgbClr val="FFFFFF"/>
                </a:solidFill>
                <a:latin typeface="Corbel"/>
                <a:cs typeface="Corbel"/>
              </a:rPr>
              <a:t> </a:t>
            </a:r>
            <a:r>
              <a:rPr sz="2400" dirty="0">
                <a:solidFill>
                  <a:srgbClr val="FFFFFF"/>
                </a:solidFill>
                <a:latin typeface="Corbel"/>
                <a:cs typeface="Corbel"/>
              </a:rPr>
              <a:t>resource</a:t>
            </a:r>
            <a:endParaRPr sz="2400">
              <a:latin typeface="Corbel"/>
              <a:cs typeface="Corbel"/>
            </a:endParaRPr>
          </a:p>
          <a:p>
            <a:pPr marL="756285" lvl="1" indent="-287020" algn="just">
              <a:lnSpc>
                <a:spcPct val="100000"/>
              </a:lnSpc>
              <a:buFont typeface="Wingdings"/>
              <a:buChar char=""/>
              <a:tabLst>
                <a:tab pos="756920" algn="l"/>
              </a:tabLst>
            </a:pPr>
            <a:r>
              <a:rPr sz="2400" b="1" spc="-10" dirty="0">
                <a:solidFill>
                  <a:srgbClr val="FFFFFF"/>
                </a:solidFill>
                <a:latin typeface="Corbel"/>
                <a:cs typeface="Corbel"/>
              </a:rPr>
              <a:t>All </a:t>
            </a:r>
            <a:r>
              <a:rPr sz="2400" b="1" spc="-5" dirty="0">
                <a:solidFill>
                  <a:srgbClr val="FFFFFF"/>
                </a:solidFill>
                <a:latin typeface="Corbel"/>
                <a:cs typeface="Corbel"/>
              </a:rPr>
              <a:t>Users Group</a:t>
            </a:r>
            <a:r>
              <a:rPr sz="2400" b="1" spc="-235" dirty="0">
                <a:solidFill>
                  <a:srgbClr val="FFFFFF"/>
                </a:solidFill>
                <a:latin typeface="Corbel"/>
                <a:cs typeface="Corbel"/>
              </a:rPr>
              <a:t> </a:t>
            </a:r>
            <a:r>
              <a:rPr sz="2400" b="1" dirty="0">
                <a:solidFill>
                  <a:srgbClr val="FFFFFF"/>
                </a:solidFill>
                <a:latin typeface="Corbel"/>
                <a:cs typeface="Corbel"/>
              </a:rPr>
              <a:t>–</a:t>
            </a:r>
            <a:endParaRPr sz="2400">
              <a:latin typeface="Corbel"/>
              <a:cs typeface="Corbel"/>
            </a:endParaRPr>
          </a:p>
          <a:p>
            <a:pPr marL="1213485" marR="7620" lvl="2" indent="-287020" algn="just">
              <a:lnSpc>
                <a:spcPct val="100000"/>
              </a:lnSpc>
              <a:spcBef>
                <a:spcPts val="5"/>
              </a:spcBef>
              <a:buFont typeface="Wingdings"/>
              <a:buChar char=""/>
              <a:tabLst>
                <a:tab pos="1214120" algn="l"/>
              </a:tabLst>
            </a:pPr>
            <a:r>
              <a:rPr sz="2400" spc="-10" dirty="0">
                <a:solidFill>
                  <a:srgbClr val="FFFFFF"/>
                </a:solidFill>
                <a:latin typeface="Corbel"/>
                <a:cs typeface="Corbel"/>
              </a:rPr>
              <a:t>Access </a:t>
            </a:r>
            <a:r>
              <a:rPr sz="2400" dirty="0">
                <a:solidFill>
                  <a:srgbClr val="FFFFFF"/>
                </a:solidFill>
                <a:latin typeface="Corbel"/>
                <a:cs typeface="Corbel"/>
              </a:rPr>
              <a:t>permission </a:t>
            </a:r>
            <a:r>
              <a:rPr sz="2400" spc="-5" dirty="0">
                <a:solidFill>
                  <a:srgbClr val="FFFFFF"/>
                </a:solidFill>
                <a:latin typeface="Corbel"/>
                <a:cs typeface="Corbel"/>
              </a:rPr>
              <a:t>to this </a:t>
            </a:r>
            <a:r>
              <a:rPr sz="2400" dirty="0">
                <a:solidFill>
                  <a:srgbClr val="FFFFFF"/>
                </a:solidFill>
                <a:latin typeface="Corbel"/>
                <a:cs typeface="Corbel"/>
              </a:rPr>
              <a:t>group allows anyone </a:t>
            </a:r>
            <a:r>
              <a:rPr sz="2400" spc="-5" dirty="0">
                <a:solidFill>
                  <a:srgbClr val="FFFFFF"/>
                </a:solidFill>
                <a:latin typeface="Corbel"/>
                <a:cs typeface="Corbel"/>
              </a:rPr>
              <a:t>in </a:t>
            </a:r>
            <a:r>
              <a:rPr sz="2400" spc="-10" dirty="0">
                <a:solidFill>
                  <a:srgbClr val="FFFFFF"/>
                </a:solidFill>
                <a:latin typeface="Corbel"/>
                <a:cs typeface="Corbel"/>
              </a:rPr>
              <a:t>the </a:t>
            </a:r>
            <a:r>
              <a:rPr sz="2400" dirty="0">
                <a:solidFill>
                  <a:srgbClr val="FFFFFF"/>
                </a:solidFill>
                <a:latin typeface="Corbel"/>
                <a:cs typeface="Corbel"/>
              </a:rPr>
              <a:t>world </a:t>
            </a:r>
            <a:r>
              <a:rPr sz="2400" spc="-5" dirty="0">
                <a:solidFill>
                  <a:srgbClr val="FFFFFF"/>
                </a:solidFill>
                <a:latin typeface="Corbel"/>
                <a:cs typeface="Corbel"/>
              </a:rPr>
              <a:t>can </a:t>
            </a:r>
            <a:r>
              <a:rPr sz="2400" spc="-10" dirty="0">
                <a:solidFill>
                  <a:srgbClr val="FFFFFF"/>
                </a:solidFill>
                <a:latin typeface="Corbel"/>
                <a:cs typeface="Corbel"/>
              </a:rPr>
              <a:t>access the  </a:t>
            </a:r>
            <a:r>
              <a:rPr sz="2400" dirty="0">
                <a:solidFill>
                  <a:srgbClr val="FFFFFF"/>
                </a:solidFill>
                <a:latin typeface="Corbel"/>
                <a:cs typeface="Corbel"/>
              </a:rPr>
              <a:t>resource</a:t>
            </a:r>
            <a:endParaRPr sz="2400">
              <a:latin typeface="Corbel"/>
              <a:cs typeface="Corbel"/>
            </a:endParaRPr>
          </a:p>
          <a:p>
            <a:pPr marL="1213485" lvl="2" indent="-287020" algn="just">
              <a:lnSpc>
                <a:spcPct val="100000"/>
              </a:lnSpc>
              <a:buFont typeface="Wingdings"/>
              <a:buChar char=""/>
              <a:tabLst>
                <a:tab pos="1214120" algn="l"/>
              </a:tabLst>
            </a:pPr>
            <a:r>
              <a:rPr sz="2400" spc="-10" dirty="0">
                <a:solidFill>
                  <a:srgbClr val="FFFFFF"/>
                </a:solidFill>
                <a:latin typeface="Corbel"/>
                <a:cs typeface="Corbel"/>
              </a:rPr>
              <a:t>Requests </a:t>
            </a:r>
            <a:r>
              <a:rPr sz="2400" spc="-5" dirty="0">
                <a:solidFill>
                  <a:srgbClr val="FFFFFF"/>
                </a:solidFill>
                <a:latin typeface="Corbel"/>
                <a:cs typeface="Corbel"/>
              </a:rPr>
              <a:t>can be either signed (authenticated) </a:t>
            </a:r>
            <a:r>
              <a:rPr sz="2400" dirty="0">
                <a:solidFill>
                  <a:srgbClr val="FFFFFF"/>
                </a:solidFill>
                <a:latin typeface="Corbel"/>
                <a:cs typeface="Corbel"/>
              </a:rPr>
              <a:t>or </a:t>
            </a:r>
            <a:r>
              <a:rPr sz="2400" spc="-5" dirty="0">
                <a:solidFill>
                  <a:srgbClr val="FFFFFF"/>
                </a:solidFill>
                <a:latin typeface="Corbel"/>
                <a:cs typeface="Corbel"/>
              </a:rPr>
              <a:t>unsigned</a:t>
            </a:r>
            <a:r>
              <a:rPr sz="2400" spc="105" dirty="0">
                <a:solidFill>
                  <a:srgbClr val="FFFFFF"/>
                </a:solidFill>
                <a:latin typeface="Corbel"/>
                <a:cs typeface="Corbel"/>
              </a:rPr>
              <a:t> </a:t>
            </a:r>
            <a:r>
              <a:rPr sz="2400" dirty="0">
                <a:solidFill>
                  <a:srgbClr val="FFFFFF"/>
                </a:solidFill>
                <a:latin typeface="Corbel"/>
                <a:cs typeface="Corbel"/>
              </a:rPr>
              <a:t>(anonymous)</a:t>
            </a:r>
            <a:endParaRPr sz="2400">
              <a:latin typeface="Corbel"/>
              <a:cs typeface="Corbel"/>
            </a:endParaRPr>
          </a:p>
          <a:p>
            <a:pPr marL="1213485" marR="6350" lvl="2" indent="-287020" algn="just">
              <a:lnSpc>
                <a:spcPct val="100000"/>
              </a:lnSpc>
              <a:buFont typeface="Wingdings"/>
              <a:buChar char=""/>
              <a:tabLst>
                <a:tab pos="1214120" algn="l"/>
              </a:tabLst>
            </a:pPr>
            <a:r>
              <a:rPr sz="2400" spc="-35" dirty="0">
                <a:solidFill>
                  <a:srgbClr val="FFFFFF"/>
                </a:solidFill>
                <a:latin typeface="Corbel"/>
                <a:cs typeface="Corbel"/>
              </a:rPr>
              <a:t>AWS </a:t>
            </a:r>
            <a:r>
              <a:rPr sz="2400" spc="-10" dirty="0">
                <a:solidFill>
                  <a:srgbClr val="FFFFFF"/>
                </a:solidFill>
                <a:latin typeface="Corbel"/>
                <a:cs typeface="Corbel"/>
              </a:rPr>
              <a:t>highly </a:t>
            </a:r>
            <a:r>
              <a:rPr sz="2400" dirty="0">
                <a:solidFill>
                  <a:srgbClr val="FFFFFF"/>
                </a:solidFill>
                <a:latin typeface="Corbel"/>
                <a:cs typeface="Corbel"/>
              </a:rPr>
              <a:t>recommends </a:t>
            </a:r>
            <a:r>
              <a:rPr sz="2400" spc="-5" dirty="0">
                <a:solidFill>
                  <a:srgbClr val="FFFFFF"/>
                </a:solidFill>
                <a:latin typeface="Corbel"/>
                <a:cs typeface="Corbel"/>
              </a:rPr>
              <a:t>that </a:t>
            </a:r>
            <a:r>
              <a:rPr sz="2400" dirty="0">
                <a:solidFill>
                  <a:srgbClr val="FFFFFF"/>
                </a:solidFill>
                <a:latin typeface="Corbel"/>
                <a:cs typeface="Corbel"/>
              </a:rPr>
              <a:t>you </a:t>
            </a:r>
            <a:r>
              <a:rPr sz="2400" spc="-5" dirty="0">
                <a:solidFill>
                  <a:srgbClr val="FFFFFF"/>
                </a:solidFill>
                <a:latin typeface="Corbel"/>
                <a:cs typeface="Corbel"/>
              </a:rPr>
              <a:t>never grant ALL </a:t>
            </a:r>
            <a:r>
              <a:rPr sz="2400" dirty="0">
                <a:solidFill>
                  <a:srgbClr val="FFFFFF"/>
                </a:solidFill>
                <a:latin typeface="Corbel"/>
                <a:cs typeface="Corbel"/>
              </a:rPr>
              <a:t>Users </a:t>
            </a:r>
            <a:r>
              <a:rPr sz="2400" spc="-5" dirty="0">
                <a:solidFill>
                  <a:srgbClr val="FFFFFF"/>
                </a:solidFill>
                <a:latin typeface="Corbel"/>
                <a:cs typeface="Corbel"/>
              </a:rPr>
              <a:t>Group </a:t>
            </a:r>
            <a:r>
              <a:rPr sz="2400" dirty="0">
                <a:solidFill>
                  <a:srgbClr val="FFFFFF"/>
                </a:solidFill>
                <a:latin typeface="Corbel"/>
                <a:cs typeface="Corbel"/>
              </a:rPr>
              <a:t>with </a:t>
            </a:r>
            <a:r>
              <a:rPr sz="2400" spc="-5" dirty="0">
                <a:solidFill>
                  <a:srgbClr val="FFFFFF"/>
                </a:solidFill>
                <a:latin typeface="Corbel"/>
                <a:cs typeface="Corbel"/>
              </a:rPr>
              <a:t>WRITE,  WRITE_ACP </a:t>
            </a:r>
            <a:r>
              <a:rPr sz="2400" dirty="0">
                <a:solidFill>
                  <a:srgbClr val="FFFFFF"/>
                </a:solidFill>
                <a:latin typeface="Corbel"/>
                <a:cs typeface="Corbel"/>
              </a:rPr>
              <a:t>or </a:t>
            </a:r>
            <a:r>
              <a:rPr sz="2400" spc="-5" dirty="0">
                <a:solidFill>
                  <a:srgbClr val="FFFFFF"/>
                </a:solidFill>
                <a:latin typeface="Corbel"/>
                <a:cs typeface="Corbel"/>
              </a:rPr>
              <a:t>FULL CONTROL</a:t>
            </a:r>
            <a:r>
              <a:rPr sz="2400" spc="-90" dirty="0">
                <a:solidFill>
                  <a:srgbClr val="FFFFFF"/>
                </a:solidFill>
                <a:latin typeface="Corbel"/>
                <a:cs typeface="Corbel"/>
              </a:rPr>
              <a:t> </a:t>
            </a:r>
            <a:r>
              <a:rPr sz="2400" dirty="0">
                <a:solidFill>
                  <a:srgbClr val="FFFFFF"/>
                </a:solidFill>
                <a:latin typeface="Corbel"/>
                <a:cs typeface="Corbel"/>
              </a:rPr>
              <a:t>permissions</a:t>
            </a:r>
            <a:endParaRPr sz="2400">
              <a:latin typeface="Corbel"/>
              <a:cs typeface="Corbel"/>
            </a:endParaRPr>
          </a:p>
          <a:p>
            <a:pPr marL="756285" lvl="1" indent="-287020" algn="just">
              <a:lnSpc>
                <a:spcPct val="100000"/>
              </a:lnSpc>
              <a:buFont typeface="Wingdings"/>
              <a:buChar char=""/>
              <a:tabLst>
                <a:tab pos="756920" algn="l"/>
              </a:tabLst>
            </a:pPr>
            <a:r>
              <a:rPr sz="2400" b="1" dirty="0">
                <a:solidFill>
                  <a:srgbClr val="FFFFFF"/>
                </a:solidFill>
                <a:latin typeface="Corbel"/>
                <a:cs typeface="Corbel"/>
              </a:rPr>
              <a:t>Log Deliver </a:t>
            </a:r>
            <a:r>
              <a:rPr sz="2400" b="1" spc="-5" dirty="0">
                <a:solidFill>
                  <a:srgbClr val="FFFFFF"/>
                </a:solidFill>
                <a:latin typeface="Corbel"/>
                <a:cs typeface="Corbel"/>
              </a:rPr>
              <a:t>Group</a:t>
            </a:r>
            <a:r>
              <a:rPr sz="2400" b="1" spc="-114" dirty="0">
                <a:solidFill>
                  <a:srgbClr val="FFFFFF"/>
                </a:solidFill>
                <a:latin typeface="Corbel"/>
                <a:cs typeface="Corbel"/>
              </a:rPr>
              <a:t> </a:t>
            </a:r>
            <a:r>
              <a:rPr sz="2400" b="1" dirty="0">
                <a:solidFill>
                  <a:srgbClr val="FFFFFF"/>
                </a:solidFill>
                <a:latin typeface="Corbel"/>
                <a:cs typeface="Corbel"/>
              </a:rPr>
              <a:t>–</a:t>
            </a:r>
            <a:endParaRPr sz="2400">
              <a:latin typeface="Corbel"/>
              <a:cs typeface="Corbel"/>
            </a:endParaRPr>
          </a:p>
          <a:p>
            <a:pPr marL="1213485" lvl="2" indent="-287020" algn="just">
              <a:lnSpc>
                <a:spcPct val="100000"/>
              </a:lnSpc>
              <a:buFont typeface="Wingdings"/>
              <a:buChar char=""/>
              <a:tabLst>
                <a:tab pos="1214120" algn="l"/>
              </a:tabLst>
            </a:pPr>
            <a:r>
              <a:rPr sz="2400" spc="-5" dirty="0">
                <a:solidFill>
                  <a:srgbClr val="FFFFFF"/>
                </a:solidFill>
                <a:latin typeface="Corbel"/>
                <a:cs typeface="Corbel"/>
              </a:rPr>
              <a:t>WRITE </a:t>
            </a:r>
            <a:r>
              <a:rPr sz="2400" dirty="0">
                <a:solidFill>
                  <a:srgbClr val="FFFFFF"/>
                </a:solidFill>
                <a:latin typeface="Corbel"/>
                <a:cs typeface="Corbel"/>
              </a:rPr>
              <a:t>permission on a </a:t>
            </a:r>
            <a:r>
              <a:rPr sz="2400" spc="-10" dirty="0">
                <a:solidFill>
                  <a:srgbClr val="FFFFFF"/>
                </a:solidFill>
                <a:latin typeface="Corbel"/>
                <a:cs typeface="Corbel"/>
              </a:rPr>
              <a:t>bucket </a:t>
            </a:r>
            <a:r>
              <a:rPr sz="2400" spc="-5" dirty="0">
                <a:solidFill>
                  <a:srgbClr val="FFFFFF"/>
                </a:solidFill>
                <a:latin typeface="Corbel"/>
                <a:cs typeface="Corbel"/>
              </a:rPr>
              <a:t>enables </a:t>
            </a:r>
            <a:r>
              <a:rPr sz="2400" spc="-10" dirty="0">
                <a:solidFill>
                  <a:srgbClr val="FFFFFF"/>
                </a:solidFill>
                <a:latin typeface="Corbel"/>
                <a:cs typeface="Corbel"/>
              </a:rPr>
              <a:t>this </a:t>
            </a:r>
            <a:r>
              <a:rPr sz="2400" dirty="0">
                <a:solidFill>
                  <a:srgbClr val="FFFFFF"/>
                </a:solidFill>
                <a:latin typeface="Corbel"/>
                <a:cs typeface="Corbel"/>
              </a:rPr>
              <a:t>group </a:t>
            </a:r>
            <a:r>
              <a:rPr sz="2400" spc="-5" dirty="0">
                <a:solidFill>
                  <a:srgbClr val="FFFFFF"/>
                </a:solidFill>
                <a:latin typeface="Corbel"/>
                <a:cs typeface="Corbel"/>
              </a:rPr>
              <a:t>to write server </a:t>
            </a:r>
            <a:r>
              <a:rPr sz="2400" spc="-10" dirty="0">
                <a:solidFill>
                  <a:srgbClr val="FFFFFF"/>
                </a:solidFill>
                <a:latin typeface="Corbel"/>
                <a:cs typeface="Corbel"/>
              </a:rPr>
              <a:t>access</a:t>
            </a:r>
            <a:r>
              <a:rPr sz="2400" spc="45" dirty="0">
                <a:solidFill>
                  <a:srgbClr val="FFFFFF"/>
                </a:solidFill>
                <a:latin typeface="Corbel"/>
                <a:cs typeface="Corbel"/>
              </a:rPr>
              <a:t> </a:t>
            </a:r>
            <a:r>
              <a:rPr sz="2400" dirty="0">
                <a:solidFill>
                  <a:srgbClr val="FFFFFF"/>
                </a:solidFill>
                <a:latin typeface="Corbel"/>
                <a:cs typeface="Corbel"/>
              </a:rPr>
              <a:t>logs</a:t>
            </a:r>
            <a:endParaRPr sz="2400">
              <a:latin typeface="Corbel"/>
              <a:cs typeface="Corbe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8788755" cy="64897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44955" y="1704213"/>
            <a:ext cx="8425815" cy="757555"/>
          </a:xfrm>
          <a:prstGeom prst="rect">
            <a:avLst/>
          </a:prstGeom>
        </p:spPr>
        <p:txBody>
          <a:bodyPr vert="horz" wrap="square" lIns="0" tIns="12700" rIns="0" bIns="0" rtlCol="0">
            <a:spAutoFit/>
          </a:bodyPr>
          <a:lstStyle/>
          <a:p>
            <a:pPr marL="12700" marR="5080">
              <a:lnSpc>
                <a:spcPct val="100000"/>
              </a:lnSpc>
              <a:spcBef>
                <a:spcPts val="100"/>
              </a:spcBef>
            </a:pPr>
            <a:r>
              <a:rPr sz="2400" spc="-5" dirty="0"/>
              <a:t>Following table lists the set of </a:t>
            </a:r>
            <a:r>
              <a:rPr sz="2400" spc="-10" dirty="0"/>
              <a:t>ACL </a:t>
            </a:r>
            <a:r>
              <a:rPr sz="2400" dirty="0"/>
              <a:t>permissions </a:t>
            </a:r>
            <a:r>
              <a:rPr sz="2400" spc="-5" dirty="0"/>
              <a:t>that </a:t>
            </a:r>
            <a:r>
              <a:rPr sz="2400" dirty="0"/>
              <a:t>S3 </a:t>
            </a:r>
            <a:r>
              <a:rPr sz="2400" spc="-5" dirty="0"/>
              <a:t>supports </a:t>
            </a:r>
            <a:r>
              <a:rPr sz="2400" dirty="0"/>
              <a:t>for  </a:t>
            </a:r>
            <a:r>
              <a:rPr sz="2400" spc="-10" dirty="0"/>
              <a:t>bucket </a:t>
            </a:r>
            <a:r>
              <a:rPr sz="2400" dirty="0"/>
              <a:t>and</a:t>
            </a:r>
            <a:r>
              <a:rPr sz="2400" spc="-20" dirty="0"/>
              <a:t> </a:t>
            </a:r>
            <a:r>
              <a:rPr sz="2400" spc="-5" dirty="0"/>
              <a:t>object</a:t>
            </a:r>
            <a:endParaRPr sz="2400"/>
          </a:p>
        </p:txBody>
      </p:sp>
      <p:sp>
        <p:nvSpPr>
          <p:cNvPr id="4" name="object 4"/>
          <p:cNvSpPr/>
          <p:nvPr/>
        </p:nvSpPr>
        <p:spPr>
          <a:xfrm>
            <a:off x="1132332" y="2522220"/>
            <a:ext cx="9563100" cy="386486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32027"/>
            <a:ext cx="7079678" cy="64897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545793"/>
            <a:ext cx="10123805" cy="4782185"/>
          </a:xfrm>
          <a:prstGeom prst="rect">
            <a:avLst/>
          </a:prstGeom>
        </p:spPr>
        <p:txBody>
          <a:bodyPr vert="horz" wrap="square" lIns="0" tIns="12700" rIns="0" bIns="0" rtlCol="0">
            <a:spAutoFit/>
          </a:bodyPr>
          <a:lstStyle/>
          <a:p>
            <a:pPr marL="299085" indent="-287020" algn="just">
              <a:lnSpc>
                <a:spcPct val="100000"/>
              </a:lnSpc>
              <a:spcBef>
                <a:spcPts val="100"/>
              </a:spcBef>
              <a:buFont typeface="Arial"/>
              <a:buChar char="•"/>
              <a:tabLst>
                <a:tab pos="299720" algn="l"/>
              </a:tabLst>
            </a:pPr>
            <a:r>
              <a:rPr sz="2400" spc="-5" dirty="0">
                <a:solidFill>
                  <a:srgbClr val="FFFFFF"/>
                </a:solidFill>
                <a:latin typeface="Corbel"/>
                <a:cs typeface="Corbel"/>
              </a:rPr>
              <a:t>An Object </a:t>
            </a:r>
            <a:r>
              <a:rPr sz="2400" spc="-15" dirty="0">
                <a:solidFill>
                  <a:srgbClr val="FFFFFF"/>
                </a:solidFill>
                <a:latin typeface="Corbel"/>
                <a:cs typeface="Corbel"/>
              </a:rPr>
              <a:t>ACL </a:t>
            </a:r>
            <a:r>
              <a:rPr sz="2400" spc="-5" dirty="0">
                <a:solidFill>
                  <a:srgbClr val="FFFFFF"/>
                </a:solidFill>
                <a:latin typeface="Corbel"/>
                <a:cs typeface="Corbel"/>
              </a:rPr>
              <a:t>is the only way to manage </a:t>
            </a:r>
            <a:r>
              <a:rPr sz="2400" spc="-10" dirty="0">
                <a:solidFill>
                  <a:srgbClr val="FFFFFF"/>
                </a:solidFill>
                <a:latin typeface="Corbel"/>
                <a:cs typeface="Corbel"/>
              </a:rPr>
              <a:t>access </a:t>
            </a:r>
            <a:r>
              <a:rPr sz="2400" spc="-5" dirty="0">
                <a:solidFill>
                  <a:srgbClr val="FFFFFF"/>
                </a:solidFill>
                <a:latin typeface="Corbel"/>
                <a:cs typeface="Corbel"/>
              </a:rPr>
              <a:t>to objects not owned </a:t>
            </a:r>
            <a:r>
              <a:rPr sz="2400" dirty="0">
                <a:solidFill>
                  <a:srgbClr val="FFFFFF"/>
                </a:solidFill>
                <a:latin typeface="Corbel"/>
                <a:cs typeface="Corbel"/>
              </a:rPr>
              <a:t>by</a:t>
            </a:r>
            <a:r>
              <a:rPr sz="2400" spc="-160" dirty="0">
                <a:solidFill>
                  <a:srgbClr val="FFFFFF"/>
                </a:solidFill>
                <a:latin typeface="Corbel"/>
                <a:cs typeface="Corbel"/>
              </a:rPr>
              <a:t> </a:t>
            </a:r>
            <a:r>
              <a:rPr sz="2400" spc="-10" dirty="0">
                <a:solidFill>
                  <a:srgbClr val="FFFFFF"/>
                </a:solidFill>
                <a:latin typeface="Corbel"/>
                <a:cs typeface="Corbel"/>
              </a:rPr>
              <a:t>the</a:t>
            </a:r>
            <a:endParaRPr sz="2400">
              <a:latin typeface="Corbel"/>
              <a:cs typeface="Corbel"/>
            </a:endParaRPr>
          </a:p>
          <a:p>
            <a:pPr marL="299085" algn="just">
              <a:lnSpc>
                <a:spcPct val="100000"/>
              </a:lnSpc>
              <a:spcBef>
                <a:spcPts val="5"/>
              </a:spcBef>
            </a:pPr>
            <a:r>
              <a:rPr sz="2400" spc="-10" dirty="0">
                <a:solidFill>
                  <a:srgbClr val="FFFFFF"/>
                </a:solidFill>
                <a:latin typeface="Corbel"/>
                <a:cs typeface="Corbel"/>
              </a:rPr>
              <a:t>bucket</a:t>
            </a:r>
            <a:r>
              <a:rPr sz="2400" spc="-20" dirty="0">
                <a:solidFill>
                  <a:srgbClr val="FFFFFF"/>
                </a:solidFill>
                <a:latin typeface="Corbel"/>
                <a:cs typeface="Corbel"/>
              </a:rPr>
              <a:t> </a:t>
            </a:r>
            <a:r>
              <a:rPr sz="2400" spc="-5" dirty="0">
                <a:solidFill>
                  <a:srgbClr val="FFFFFF"/>
                </a:solidFill>
                <a:latin typeface="Corbel"/>
                <a:cs typeface="Corbel"/>
              </a:rPr>
              <a:t>owner</a:t>
            </a:r>
            <a:endParaRPr sz="2400">
              <a:latin typeface="Corbel"/>
              <a:cs typeface="Corbel"/>
            </a:endParaRPr>
          </a:p>
          <a:p>
            <a:pPr marL="756285" marR="412115" lvl="1" indent="-287020" algn="just">
              <a:lnSpc>
                <a:spcPct val="100000"/>
              </a:lnSpc>
              <a:buFont typeface="Wingdings"/>
              <a:buChar char=""/>
              <a:tabLst>
                <a:tab pos="756920" algn="l"/>
              </a:tabLst>
            </a:pPr>
            <a:r>
              <a:rPr sz="2400" spc="-5" dirty="0">
                <a:solidFill>
                  <a:srgbClr val="FFFFFF"/>
                </a:solidFill>
                <a:latin typeface="Corbel"/>
                <a:cs typeface="Corbel"/>
              </a:rPr>
              <a:t>This can happen when the </a:t>
            </a:r>
            <a:r>
              <a:rPr sz="2400" spc="-10" dirty="0">
                <a:solidFill>
                  <a:srgbClr val="FFFFFF"/>
                </a:solidFill>
                <a:latin typeface="Corbel"/>
                <a:cs typeface="Corbel"/>
              </a:rPr>
              <a:t>bucket </a:t>
            </a:r>
            <a:r>
              <a:rPr sz="2400" spc="-5" dirty="0">
                <a:solidFill>
                  <a:srgbClr val="FFFFFF"/>
                </a:solidFill>
                <a:latin typeface="Corbel"/>
                <a:cs typeface="Corbel"/>
              </a:rPr>
              <a:t>owner </a:t>
            </a:r>
            <a:r>
              <a:rPr sz="2400" dirty="0">
                <a:solidFill>
                  <a:srgbClr val="FFFFFF"/>
                </a:solidFill>
                <a:latin typeface="Corbel"/>
                <a:cs typeface="Corbel"/>
              </a:rPr>
              <a:t>authorizes </a:t>
            </a:r>
            <a:r>
              <a:rPr sz="2400" spc="-5" dirty="0">
                <a:solidFill>
                  <a:srgbClr val="FFFFFF"/>
                </a:solidFill>
                <a:latin typeface="Corbel"/>
                <a:cs typeface="Corbel"/>
              </a:rPr>
              <a:t>another account to  </a:t>
            </a:r>
            <a:r>
              <a:rPr sz="2400" dirty="0">
                <a:solidFill>
                  <a:srgbClr val="FFFFFF"/>
                </a:solidFill>
                <a:latin typeface="Corbel"/>
                <a:cs typeface="Corbel"/>
              </a:rPr>
              <a:t>upload </a:t>
            </a:r>
            <a:r>
              <a:rPr sz="2400" spc="-5" dirty="0">
                <a:solidFill>
                  <a:srgbClr val="FFFFFF"/>
                </a:solidFill>
                <a:latin typeface="Corbel"/>
                <a:cs typeface="Corbel"/>
              </a:rPr>
              <a:t>objects to the </a:t>
            </a:r>
            <a:r>
              <a:rPr sz="2400" spc="-10" dirty="0">
                <a:solidFill>
                  <a:srgbClr val="FFFFFF"/>
                </a:solidFill>
                <a:latin typeface="Corbel"/>
                <a:cs typeface="Corbel"/>
              </a:rPr>
              <a:t>bucket, </a:t>
            </a:r>
            <a:r>
              <a:rPr sz="2400" dirty="0">
                <a:solidFill>
                  <a:srgbClr val="FFFFFF"/>
                </a:solidFill>
                <a:latin typeface="Corbel"/>
                <a:cs typeface="Corbel"/>
              </a:rPr>
              <a:t>but </a:t>
            </a:r>
            <a:r>
              <a:rPr sz="2400" spc="-5" dirty="0">
                <a:solidFill>
                  <a:srgbClr val="FFFFFF"/>
                </a:solidFill>
                <a:latin typeface="Corbel"/>
                <a:cs typeface="Corbel"/>
              </a:rPr>
              <a:t>still the </a:t>
            </a:r>
            <a:r>
              <a:rPr sz="2400" spc="-10" dirty="0">
                <a:solidFill>
                  <a:srgbClr val="FFFFFF"/>
                </a:solidFill>
                <a:latin typeface="Corbel"/>
                <a:cs typeface="Corbel"/>
              </a:rPr>
              <a:t>bucket </a:t>
            </a:r>
            <a:r>
              <a:rPr sz="2400" spc="-5" dirty="0">
                <a:solidFill>
                  <a:srgbClr val="FFFFFF"/>
                </a:solidFill>
                <a:latin typeface="Corbel"/>
                <a:cs typeface="Corbel"/>
              </a:rPr>
              <a:t>owner will not own the  objects</a:t>
            </a:r>
            <a:endParaRPr sz="2400">
              <a:latin typeface="Corbel"/>
              <a:cs typeface="Corbel"/>
            </a:endParaRPr>
          </a:p>
          <a:p>
            <a:pPr marL="756285" marR="207010" lvl="1" indent="-287020">
              <a:lnSpc>
                <a:spcPct val="100000"/>
              </a:lnSpc>
              <a:buFont typeface="Wingdings"/>
              <a:buChar char=""/>
              <a:tabLst>
                <a:tab pos="756920" algn="l"/>
              </a:tabLst>
            </a:pPr>
            <a:r>
              <a:rPr sz="2400" spc="-20" dirty="0">
                <a:solidFill>
                  <a:srgbClr val="FFFFFF"/>
                </a:solidFill>
                <a:latin typeface="Corbel"/>
                <a:cs typeface="Corbel"/>
              </a:rPr>
              <a:t>However, </a:t>
            </a:r>
            <a:r>
              <a:rPr sz="2400" spc="-5" dirty="0">
                <a:solidFill>
                  <a:srgbClr val="FFFFFF"/>
                </a:solidFill>
                <a:latin typeface="Corbel"/>
                <a:cs typeface="Corbel"/>
              </a:rPr>
              <a:t>the </a:t>
            </a:r>
            <a:r>
              <a:rPr sz="2400" spc="-10" dirty="0">
                <a:solidFill>
                  <a:srgbClr val="FFFFFF"/>
                </a:solidFill>
                <a:latin typeface="Corbel"/>
                <a:cs typeface="Corbel"/>
              </a:rPr>
              <a:t>bucket </a:t>
            </a:r>
            <a:r>
              <a:rPr sz="2400" spc="-5" dirty="0">
                <a:solidFill>
                  <a:srgbClr val="FFFFFF"/>
                </a:solidFill>
                <a:latin typeface="Corbel"/>
                <a:cs typeface="Corbel"/>
              </a:rPr>
              <a:t>owner can </a:t>
            </a:r>
            <a:r>
              <a:rPr sz="2400" dirty="0">
                <a:solidFill>
                  <a:srgbClr val="FFFFFF"/>
                </a:solidFill>
                <a:latin typeface="Corbel"/>
                <a:cs typeface="Corbel"/>
              </a:rPr>
              <a:t>deny </a:t>
            </a:r>
            <a:r>
              <a:rPr sz="2400" spc="-10" dirty="0">
                <a:solidFill>
                  <a:srgbClr val="FFFFFF"/>
                </a:solidFill>
                <a:latin typeface="Corbel"/>
                <a:cs typeface="Corbel"/>
              </a:rPr>
              <a:t>access </a:t>
            </a:r>
            <a:r>
              <a:rPr sz="2400" spc="-5" dirty="0">
                <a:solidFill>
                  <a:srgbClr val="FFFFFF"/>
                </a:solidFill>
                <a:latin typeface="Corbel"/>
                <a:cs typeface="Corbel"/>
              </a:rPr>
              <a:t>to the </a:t>
            </a:r>
            <a:r>
              <a:rPr sz="2400" dirty="0">
                <a:solidFill>
                  <a:srgbClr val="FFFFFF"/>
                </a:solidFill>
                <a:latin typeface="Corbel"/>
                <a:cs typeface="Corbel"/>
              </a:rPr>
              <a:t>object </a:t>
            </a:r>
            <a:r>
              <a:rPr sz="2400" spc="-5" dirty="0">
                <a:solidFill>
                  <a:srgbClr val="FFFFFF"/>
                </a:solidFill>
                <a:latin typeface="Corbel"/>
                <a:cs typeface="Corbel"/>
              </a:rPr>
              <a:t>through </a:t>
            </a:r>
            <a:r>
              <a:rPr sz="2400" spc="-10" dirty="0">
                <a:solidFill>
                  <a:srgbClr val="FFFFFF"/>
                </a:solidFill>
                <a:latin typeface="Corbel"/>
                <a:cs typeface="Corbel"/>
              </a:rPr>
              <a:t>bucket  </a:t>
            </a:r>
            <a:r>
              <a:rPr sz="2400" spc="-15" dirty="0">
                <a:solidFill>
                  <a:srgbClr val="FFFFFF"/>
                </a:solidFill>
                <a:latin typeface="Corbel"/>
                <a:cs typeface="Corbel"/>
              </a:rPr>
              <a:t>policy, </a:t>
            </a:r>
            <a:r>
              <a:rPr sz="2400" spc="-5" dirty="0">
                <a:solidFill>
                  <a:srgbClr val="FFFFFF"/>
                </a:solidFill>
                <a:latin typeface="Corbel"/>
                <a:cs typeface="Corbel"/>
              </a:rPr>
              <a:t>even </a:t>
            </a:r>
            <a:r>
              <a:rPr sz="2400" dirty="0">
                <a:solidFill>
                  <a:srgbClr val="FFFFFF"/>
                </a:solidFill>
                <a:latin typeface="Corbel"/>
                <a:cs typeface="Corbel"/>
              </a:rPr>
              <a:t>if </a:t>
            </a:r>
            <a:r>
              <a:rPr sz="2400" spc="-5" dirty="0">
                <a:solidFill>
                  <a:srgbClr val="FFFFFF"/>
                </a:solidFill>
                <a:latin typeface="Corbel"/>
                <a:cs typeface="Corbel"/>
              </a:rPr>
              <a:t>the object </a:t>
            </a:r>
            <a:r>
              <a:rPr sz="2400" spc="-10" dirty="0">
                <a:solidFill>
                  <a:srgbClr val="FFFFFF"/>
                </a:solidFill>
                <a:latin typeface="Corbel"/>
                <a:cs typeface="Corbel"/>
              </a:rPr>
              <a:t>ACL </a:t>
            </a:r>
            <a:r>
              <a:rPr sz="2400" spc="-5" dirty="0">
                <a:solidFill>
                  <a:srgbClr val="FFFFFF"/>
                </a:solidFill>
                <a:latin typeface="Corbel"/>
                <a:cs typeface="Corbel"/>
              </a:rPr>
              <a:t>allows</a:t>
            </a:r>
            <a:r>
              <a:rPr sz="2400" spc="-75" dirty="0">
                <a:solidFill>
                  <a:srgbClr val="FFFFFF"/>
                </a:solidFill>
                <a:latin typeface="Corbel"/>
                <a:cs typeface="Corbel"/>
              </a:rPr>
              <a:t> </a:t>
            </a:r>
            <a:r>
              <a:rPr sz="2400" dirty="0">
                <a:solidFill>
                  <a:srgbClr val="FFFFFF"/>
                </a:solidFill>
                <a:latin typeface="Corbel"/>
                <a:cs typeface="Corbel"/>
              </a:rPr>
              <a:t>it</a:t>
            </a:r>
            <a:endParaRPr sz="2400">
              <a:latin typeface="Corbel"/>
              <a:cs typeface="Corbel"/>
            </a:endParaRPr>
          </a:p>
          <a:p>
            <a:pPr marL="756285" marR="5080" lvl="1" indent="-287020">
              <a:lnSpc>
                <a:spcPct val="100000"/>
              </a:lnSpc>
              <a:buFont typeface="Wingdings"/>
              <a:buChar char=""/>
              <a:tabLst>
                <a:tab pos="756920" algn="l"/>
              </a:tabLst>
            </a:pPr>
            <a:r>
              <a:rPr sz="2400" spc="-5" dirty="0">
                <a:solidFill>
                  <a:srgbClr val="FFFFFF"/>
                </a:solidFill>
                <a:latin typeface="Corbel"/>
                <a:cs typeface="Corbel"/>
              </a:rPr>
              <a:t>The </a:t>
            </a:r>
            <a:r>
              <a:rPr sz="2400" spc="-10" dirty="0">
                <a:solidFill>
                  <a:srgbClr val="FFFFFF"/>
                </a:solidFill>
                <a:latin typeface="Corbel"/>
                <a:cs typeface="Corbel"/>
              </a:rPr>
              <a:t>bucket </a:t>
            </a:r>
            <a:r>
              <a:rPr sz="2400" spc="-5" dirty="0">
                <a:solidFill>
                  <a:srgbClr val="FFFFFF"/>
                </a:solidFill>
                <a:latin typeface="Corbel"/>
                <a:cs typeface="Corbel"/>
              </a:rPr>
              <a:t>owner can </a:t>
            </a:r>
            <a:r>
              <a:rPr sz="2400" dirty="0">
                <a:solidFill>
                  <a:srgbClr val="FFFFFF"/>
                </a:solidFill>
                <a:latin typeface="Corbel"/>
                <a:cs typeface="Corbel"/>
              </a:rPr>
              <a:t>delete any </a:t>
            </a:r>
            <a:r>
              <a:rPr sz="2400" spc="-5" dirty="0">
                <a:solidFill>
                  <a:srgbClr val="FFFFFF"/>
                </a:solidFill>
                <a:latin typeface="Corbel"/>
                <a:cs typeface="Corbel"/>
              </a:rPr>
              <a:t>object regardless of whether he owns </a:t>
            </a:r>
            <a:r>
              <a:rPr sz="2400" spc="-10" dirty="0">
                <a:solidFill>
                  <a:srgbClr val="FFFFFF"/>
                </a:solidFill>
                <a:latin typeface="Corbel"/>
                <a:cs typeface="Corbel"/>
              </a:rPr>
              <a:t>the  </a:t>
            </a:r>
            <a:r>
              <a:rPr sz="2400" spc="-5" dirty="0">
                <a:solidFill>
                  <a:srgbClr val="FFFFFF"/>
                </a:solidFill>
                <a:latin typeface="Corbel"/>
                <a:cs typeface="Corbel"/>
              </a:rPr>
              <a:t>object or</a:t>
            </a:r>
            <a:r>
              <a:rPr sz="2400" spc="-35" dirty="0">
                <a:solidFill>
                  <a:srgbClr val="FFFFFF"/>
                </a:solidFill>
                <a:latin typeface="Corbel"/>
                <a:cs typeface="Corbel"/>
              </a:rPr>
              <a:t> </a:t>
            </a:r>
            <a:r>
              <a:rPr sz="2400" spc="-5" dirty="0">
                <a:solidFill>
                  <a:srgbClr val="FFFFFF"/>
                </a:solidFill>
                <a:latin typeface="Corbel"/>
                <a:cs typeface="Corbel"/>
              </a:rPr>
              <a:t>not</a:t>
            </a:r>
            <a:endParaRPr sz="2400">
              <a:latin typeface="Corbel"/>
              <a:cs typeface="Corbel"/>
            </a:endParaRPr>
          </a:p>
          <a:p>
            <a:pPr lvl="1">
              <a:lnSpc>
                <a:spcPct val="100000"/>
              </a:lnSpc>
              <a:spcBef>
                <a:spcPts val="5"/>
              </a:spcBef>
              <a:buClr>
                <a:srgbClr val="FFFFFF"/>
              </a:buClr>
              <a:buFont typeface="Wingdings"/>
              <a:buChar char=""/>
            </a:pPr>
            <a:endParaRPr sz="2500">
              <a:latin typeface="Times New Roman"/>
              <a:cs typeface="Times New Roman"/>
            </a:endParaRPr>
          </a:p>
          <a:p>
            <a:pPr marL="299085" indent="-287020">
              <a:lnSpc>
                <a:spcPct val="100000"/>
              </a:lnSpc>
              <a:spcBef>
                <a:spcPts val="5"/>
              </a:spcBef>
              <a:buFont typeface="Arial"/>
              <a:buChar char="•"/>
              <a:tabLst>
                <a:tab pos="299085" algn="l"/>
                <a:tab pos="299720" algn="l"/>
              </a:tabLst>
            </a:pPr>
            <a:r>
              <a:rPr sz="2400" spc="-5" dirty="0">
                <a:solidFill>
                  <a:srgbClr val="FFFFFF"/>
                </a:solidFill>
                <a:latin typeface="Corbel"/>
                <a:cs typeface="Corbel"/>
              </a:rPr>
              <a:t>When managing granular </a:t>
            </a:r>
            <a:r>
              <a:rPr sz="2400" dirty="0">
                <a:solidFill>
                  <a:srgbClr val="FFFFFF"/>
                </a:solidFill>
                <a:latin typeface="Corbel"/>
                <a:cs typeface="Corbel"/>
              </a:rPr>
              <a:t>permissions at </a:t>
            </a:r>
            <a:r>
              <a:rPr sz="2400" spc="-5" dirty="0">
                <a:solidFill>
                  <a:srgbClr val="FFFFFF"/>
                </a:solidFill>
                <a:latin typeface="Corbel"/>
                <a:cs typeface="Corbel"/>
              </a:rPr>
              <a:t>the </a:t>
            </a:r>
            <a:r>
              <a:rPr sz="2400" dirty="0">
                <a:solidFill>
                  <a:srgbClr val="FFFFFF"/>
                </a:solidFill>
                <a:latin typeface="Corbel"/>
                <a:cs typeface="Corbel"/>
              </a:rPr>
              <a:t>object </a:t>
            </a:r>
            <a:r>
              <a:rPr sz="2400" spc="-5" dirty="0">
                <a:solidFill>
                  <a:srgbClr val="FFFFFF"/>
                </a:solidFill>
                <a:latin typeface="Corbel"/>
                <a:cs typeface="Corbel"/>
              </a:rPr>
              <a:t>level </a:t>
            </a:r>
            <a:r>
              <a:rPr sz="2400" dirty="0">
                <a:solidFill>
                  <a:srgbClr val="FFFFFF"/>
                </a:solidFill>
                <a:latin typeface="Corbel"/>
                <a:cs typeface="Corbel"/>
              </a:rPr>
              <a:t>is</a:t>
            </a:r>
            <a:r>
              <a:rPr sz="2400" spc="10" dirty="0">
                <a:solidFill>
                  <a:srgbClr val="FFFFFF"/>
                </a:solidFill>
                <a:latin typeface="Corbel"/>
                <a:cs typeface="Corbel"/>
              </a:rPr>
              <a:t> </a:t>
            </a:r>
            <a:r>
              <a:rPr sz="2400" dirty="0">
                <a:solidFill>
                  <a:srgbClr val="FFFFFF"/>
                </a:solidFill>
                <a:latin typeface="Corbel"/>
                <a:cs typeface="Corbel"/>
              </a:rPr>
              <a:t>required</a:t>
            </a:r>
            <a:endParaRPr sz="2400">
              <a:latin typeface="Corbel"/>
              <a:cs typeface="Corbel"/>
            </a:endParaRPr>
          </a:p>
          <a:p>
            <a:pPr marL="756285" lvl="1" indent="-287020">
              <a:lnSpc>
                <a:spcPct val="100000"/>
              </a:lnSpc>
              <a:buFont typeface="Wingdings"/>
              <a:buChar char=""/>
              <a:tabLst>
                <a:tab pos="756920" algn="l"/>
              </a:tabLst>
            </a:pPr>
            <a:r>
              <a:rPr sz="2400" spc="-10" dirty="0">
                <a:solidFill>
                  <a:srgbClr val="FFFFFF"/>
                </a:solidFill>
                <a:latin typeface="Corbel"/>
                <a:cs typeface="Corbel"/>
              </a:rPr>
              <a:t>Bucket </a:t>
            </a:r>
            <a:r>
              <a:rPr sz="2400" spc="-5" dirty="0">
                <a:solidFill>
                  <a:srgbClr val="FFFFFF"/>
                </a:solidFill>
                <a:latin typeface="Corbel"/>
                <a:cs typeface="Corbel"/>
              </a:rPr>
              <a:t>policies </a:t>
            </a:r>
            <a:r>
              <a:rPr sz="2400" dirty="0">
                <a:solidFill>
                  <a:srgbClr val="FFFFFF"/>
                </a:solidFill>
                <a:latin typeface="Corbel"/>
                <a:cs typeface="Corbel"/>
              </a:rPr>
              <a:t>are </a:t>
            </a:r>
            <a:r>
              <a:rPr sz="2400" spc="-5" dirty="0">
                <a:solidFill>
                  <a:srgbClr val="FFFFFF"/>
                </a:solidFill>
                <a:latin typeface="Corbel"/>
                <a:cs typeface="Corbel"/>
              </a:rPr>
              <a:t>limited to </a:t>
            </a:r>
            <a:r>
              <a:rPr sz="2400" spc="-15" dirty="0">
                <a:solidFill>
                  <a:srgbClr val="FFFFFF"/>
                </a:solidFill>
                <a:latin typeface="Corbel"/>
                <a:cs typeface="Corbel"/>
              </a:rPr>
              <a:t>20KB </a:t>
            </a:r>
            <a:r>
              <a:rPr sz="2400" dirty="0">
                <a:solidFill>
                  <a:srgbClr val="FFFFFF"/>
                </a:solidFill>
                <a:latin typeface="Corbel"/>
                <a:cs typeface="Corbel"/>
              </a:rPr>
              <a:t>in</a:t>
            </a:r>
            <a:r>
              <a:rPr sz="2400" spc="35" dirty="0">
                <a:solidFill>
                  <a:srgbClr val="FFFFFF"/>
                </a:solidFill>
                <a:latin typeface="Corbel"/>
                <a:cs typeface="Corbel"/>
              </a:rPr>
              <a:t> </a:t>
            </a:r>
            <a:r>
              <a:rPr sz="2400" spc="-5" dirty="0">
                <a:solidFill>
                  <a:srgbClr val="FFFFFF"/>
                </a:solidFill>
                <a:latin typeface="Corbel"/>
                <a:cs typeface="Corbel"/>
              </a:rPr>
              <a:t>size</a:t>
            </a:r>
            <a:endParaRPr sz="2400">
              <a:latin typeface="Corbel"/>
              <a:cs typeface="Corbel"/>
            </a:endParaRPr>
          </a:p>
          <a:p>
            <a:pPr marL="756285" lvl="1" indent="-287020">
              <a:lnSpc>
                <a:spcPct val="100000"/>
              </a:lnSpc>
              <a:buFont typeface="Wingdings"/>
              <a:buChar char=""/>
              <a:tabLst>
                <a:tab pos="756920" algn="l"/>
              </a:tabLst>
            </a:pPr>
            <a:r>
              <a:rPr sz="2400" spc="-5" dirty="0">
                <a:solidFill>
                  <a:srgbClr val="FFFFFF"/>
                </a:solidFill>
                <a:latin typeface="Corbel"/>
                <a:cs typeface="Corbel"/>
              </a:rPr>
              <a:t>Object </a:t>
            </a:r>
            <a:r>
              <a:rPr sz="2400" spc="-10" dirty="0">
                <a:solidFill>
                  <a:srgbClr val="FFFFFF"/>
                </a:solidFill>
                <a:latin typeface="Corbel"/>
                <a:cs typeface="Corbel"/>
              </a:rPr>
              <a:t>ACLs </a:t>
            </a:r>
            <a:r>
              <a:rPr sz="2400" dirty="0">
                <a:solidFill>
                  <a:srgbClr val="FFFFFF"/>
                </a:solidFill>
                <a:latin typeface="Corbel"/>
                <a:cs typeface="Corbel"/>
              </a:rPr>
              <a:t>are </a:t>
            </a:r>
            <a:r>
              <a:rPr sz="2400" spc="-5" dirty="0">
                <a:solidFill>
                  <a:srgbClr val="FFFFFF"/>
                </a:solidFill>
                <a:latin typeface="Corbel"/>
                <a:cs typeface="Corbel"/>
              </a:rPr>
              <a:t>limited to 100 granted </a:t>
            </a:r>
            <a:r>
              <a:rPr sz="2400" dirty="0">
                <a:solidFill>
                  <a:srgbClr val="FFFFFF"/>
                </a:solidFill>
                <a:latin typeface="Corbel"/>
                <a:cs typeface="Corbel"/>
              </a:rPr>
              <a:t>permissions per</a:t>
            </a:r>
            <a:r>
              <a:rPr sz="2400" spc="-175" dirty="0">
                <a:solidFill>
                  <a:srgbClr val="FFFFFF"/>
                </a:solidFill>
                <a:latin typeface="Corbel"/>
                <a:cs typeface="Corbel"/>
              </a:rPr>
              <a:t> </a:t>
            </a:r>
            <a:r>
              <a:rPr sz="2400" spc="-15" dirty="0">
                <a:solidFill>
                  <a:srgbClr val="FFFFFF"/>
                </a:solidFill>
                <a:latin typeface="Corbel"/>
                <a:cs typeface="Corbel"/>
              </a:rPr>
              <a:t>ACL</a:t>
            </a:r>
            <a:endParaRPr sz="2400">
              <a:latin typeface="Corbel"/>
              <a:cs typeface="Corbe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32027"/>
            <a:ext cx="7239698" cy="4932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704213"/>
            <a:ext cx="9940290" cy="3317875"/>
          </a:xfrm>
          <a:prstGeom prst="rect">
            <a:avLst/>
          </a:prstGeom>
        </p:spPr>
        <p:txBody>
          <a:bodyPr vert="horz" wrap="square" lIns="0" tIns="12700" rIns="0" bIns="0" rtlCol="0">
            <a:spAutoFit/>
          </a:bodyPr>
          <a:lstStyle/>
          <a:p>
            <a:pPr marL="299085" marR="163195" indent="-287020">
              <a:lnSpc>
                <a:spcPct val="100000"/>
              </a:lnSpc>
              <a:spcBef>
                <a:spcPts val="100"/>
              </a:spcBef>
              <a:buFont typeface="Arial"/>
              <a:buChar char="•"/>
              <a:tabLst>
                <a:tab pos="299085" algn="l"/>
                <a:tab pos="299720" algn="l"/>
              </a:tabLst>
            </a:pPr>
            <a:r>
              <a:rPr sz="2400" spc="-10" dirty="0">
                <a:solidFill>
                  <a:srgbClr val="FFFFFF"/>
                </a:solidFill>
                <a:latin typeface="Corbel"/>
                <a:cs typeface="Corbel"/>
              </a:rPr>
              <a:t>Only </a:t>
            </a:r>
            <a:r>
              <a:rPr sz="2400" spc="-35" dirty="0">
                <a:solidFill>
                  <a:srgbClr val="FFFFFF"/>
                </a:solidFill>
                <a:latin typeface="Corbel"/>
                <a:cs typeface="Corbel"/>
              </a:rPr>
              <a:t>AWS </a:t>
            </a:r>
            <a:r>
              <a:rPr sz="2400" dirty="0">
                <a:solidFill>
                  <a:srgbClr val="FFFFFF"/>
                </a:solidFill>
                <a:latin typeface="Corbel"/>
                <a:cs typeface="Corbel"/>
              </a:rPr>
              <a:t>recommended use </a:t>
            </a:r>
            <a:r>
              <a:rPr sz="2400" spc="-5" dirty="0">
                <a:solidFill>
                  <a:srgbClr val="FFFFFF"/>
                </a:solidFill>
                <a:latin typeface="Corbel"/>
                <a:cs typeface="Corbel"/>
              </a:rPr>
              <a:t>case </a:t>
            </a:r>
            <a:r>
              <a:rPr sz="2400" dirty="0">
                <a:solidFill>
                  <a:srgbClr val="FFFFFF"/>
                </a:solidFill>
                <a:latin typeface="Corbel"/>
                <a:cs typeface="Corbel"/>
              </a:rPr>
              <a:t>for </a:t>
            </a:r>
            <a:r>
              <a:rPr sz="2400" spc="-5" dirty="0">
                <a:solidFill>
                  <a:srgbClr val="FFFFFF"/>
                </a:solidFill>
                <a:latin typeface="Corbel"/>
                <a:cs typeface="Corbel"/>
              </a:rPr>
              <a:t>the </a:t>
            </a:r>
            <a:r>
              <a:rPr sz="2400" spc="-10" dirty="0">
                <a:solidFill>
                  <a:srgbClr val="FFFFFF"/>
                </a:solidFill>
                <a:latin typeface="Corbel"/>
                <a:cs typeface="Corbel"/>
              </a:rPr>
              <a:t>bucket ACL </a:t>
            </a:r>
            <a:r>
              <a:rPr sz="2400" dirty="0">
                <a:solidFill>
                  <a:srgbClr val="FFFFFF"/>
                </a:solidFill>
                <a:latin typeface="Corbel"/>
                <a:cs typeface="Corbel"/>
              </a:rPr>
              <a:t>is </a:t>
            </a:r>
            <a:r>
              <a:rPr sz="2400" spc="-5" dirty="0">
                <a:solidFill>
                  <a:srgbClr val="FFFFFF"/>
                </a:solidFill>
                <a:latin typeface="Corbel"/>
                <a:cs typeface="Corbel"/>
              </a:rPr>
              <a:t>to grant write  </a:t>
            </a:r>
            <a:r>
              <a:rPr sz="2400" dirty="0">
                <a:solidFill>
                  <a:srgbClr val="FFFFFF"/>
                </a:solidFill>
                <a:latin typeface="Corbel"/>
                <a:cs typeface="Corbel"/>
              </a:rPr>
              <a:t>permission </a:t>
            </a:r>
            <a:r>
              <a:rPr sz="2400" spc="-5" dirty="0">
                <a:solidFill>
                  <a:srgbClr val="FFFFFF"/>
                </a:solidFill>
                <a:latin typeface="Corbel"/>
                <a:cs typeface="Corbel"/>
              </a:rPr>
              <a:t>to the Amazon </a:t>
            </a:r>
            <a:r>
              <a:rPr sz="2400" dirty="0">
                <a:solidFill>
                  <a:srgbClr val="FFFFFF"/>
                </a:solidFill>
                <a:latin typeface="Corbel"/>
                <a:cs typeface="Corbel"/>
              </a:rPr>
              <a:t>S3 Log </a:t>
            </a:r>
            <a:r>
              <a:rPr sz="2400" spc="-5" dirty="0">
                <a:solidFill>
                  <a:srgbClr val="FFFFFF"/>
                </a:solidFill>
                <a:latin typeface="Corbel"/>
                <a:cs typeface="Corbel"/>
              </a:rPr>
              <a:t>Delivery </a:t>
            </a:r>
            <a:r>
              <a:rPr sz="2400" dirty="0">
                <a:solidFill>
                  <a:srgbClr val="FFFFFF"/>
                </a:solidFill>
                <a:latin typeface="Corbel"/>
                <a:cs typeface="Corbel"/>
              </a:rPr>
              <a:t>Group </a:t>
            </a:r>
            <a:r>
              <a:rPr sz="2400" spc="-5" dirty="0">
                <a:solidFill>
                  <a:srgbClr val="FFFFFF"/>
                </a:solidFill>
                <a:latin typeface="Corbel"/>
                <a:cs typeface="Corbel"/>
              </a:rPr>
              <a:t>to write </a:t>
            </a:r>
            <a:r>
              <a:rPr sz="2400" spc="-10" dirty="0">
                <a:solidFill>
                  <a:srgbClr val="FFFFFF"/>
                </a:solidFill>
                <a:latin typeface="Corbel"/>
                <a:cs typeface="Corbel"/>
              </a:rPr>
              <a:t>access </a:t>
            </a:r>
            <a:r>
              <a:rPr sz="2400" dirty="0">
                <a:solidFill>
                  <a:srgbClr val="FFFFFF"/>
                </a:solidFill>
                <a:latin typeface="Corbel"/>
                <a:cs typeface="Corbel"/>
              </a:rPr>
              <a:t>log</a:t>
            </a:r>
            <a:r>
              <a:rPr sz="2400" spc="-275" dirty="0">
                <a:solidFill>
                  <a:srgbClr val="FFFFFF"/>
                </a:solidFill>
                <a:latin typeface="Corbel"/>
                <a:cs typeface="Corbel"/>
              </a:rPr>
              <a:t> </a:t>
            </a:r>
            <a:r>
              <a:rPr sz="2400" spc="-5" dirty="0">
                <a:solidFill>
                  <a:srgbClr val="FFFFFF"/>
                </a:solidFill>
                <a:latin typeface="Corbel"/>
                <a:cs typeface="Corbel"/>
              </a:rPr>
              <a:t>objects  to </a:t>
            </a:r>
            <a:r>
              <a:rPr sz="2400" dirty="0">
                <a:solidFill>
                  <a:srgbClr val="FFFFFF"/>
                </a:solidFill>
                <a:latin typeface="Corbel"/>
                <a:cs typeface="Corbel"/>
              </a:rPr>
              <a:t>your</a:t>
            </a:r>
            <a:r>
              <a:rPr sz="2400" spc="-45" dirty="0">
                <a:solidFill>
                  <a:srgbClr val="FFFFFF"/>
                </a:solidFill>
                <a:latin typeface="Corbel"/>
                <a:cs typeface="Corbel"/>
              </a:rPr>
              <a:t> </a:t>
            </a:r>
            <a:r>
              <a:rPr sz="2400" spc="-10" dirty="0">
                <a:solidFill>
                  <a:srgbClr val="FFFFFF"/>
                </a:solidFill>
                <a:latin typeface="Corbel"/>
                <a:cs typeface="Corbel"/>
              </a:rPr>
              <a:t>bucket</a:t>
            </a:r>
            <a:endParaRPr sz="2400">
              <a:latin typeface="Corbel"/>
              <a:cs typeface="Corbel"/>
            </a:endParaRPr>
          </a:p>
          <a:p>
            <a:pPr marL="756285" marR="5080" lvl="1" indent="-287020">
              <a:lnSpc>
                <a:spcPct val="100000"/>
              </a:lnSpc>
              <a:buFont typeface="Wingdings"/>
              <a:buChar char=""/>
              <a:tabLst>
                <a:tab pos="756920" algn="l"/>
              </a:tabLst>
            </a:pPr>
            <a:r>
              <a:rPr sz="2400" dirty="0">
                <a:solidFill>
                  <a:srgbClr val="FFFFFF"/>
                </a:solidFill>
                <a:latin typeface="Corbel"/>
                <a:cs typeface="Corbel"/>
              </a:rPr>
              <a:t>If you </a:t>
            </a:r>
            <a:r>
              <a:rPr sz="2400" spc="-5" dirty="0">
                <a:solidFill>
                  <a:srgbClr val="FFFFFF"/>
                </a:solidFill>
                <a:latin typeface="Corbel"/>
                <a:cs typeface="Corbel"/>
              </a:rPr>
              <a:t>want </a:t>
            </a:r>
            <a:r>
              <a:rPr sz="2400" dirty="0">
                <a:solidFill>
                  <a:srgbClr val="FFFFFF"/>
                </a:solidFill>
                <a:latin typeface="Corbel"/>
                <a:cs typeface="Corbel"/>
              </a:rPr>
              <a:t>S3 </a:t>
            </a:r>
            <a:r>
              <a:rPr sz="2400" spc="-5" dirty="0">
                <a:solidFill>
                  <a:srgbClr val="FFFFFF"/>
                </a:solidFill>
                <a:latin typeface="Corbel"/>
                <a:cs typeface="Corbel"/>
              </a:rPr>
              <a:t>to deliver </a:t>
            </a:r>
            <a:r>
              <a:rPr sz="2400" spc="-10" dirty="0">
                <a:solidFill>
                  <a:srgbClr val="FFFFFF"/>
                </a:solidFill>
                <a:latin typeface="Corbel"/>
                <a:cs typeface="Corbel"/>
              </a:rPr>
              <a:t>access </a:t>
            </a:r>
            <a:r>
              <a:rPr sz="2400" dirty="0">
                <a:solidFill>
                  <a:srgbClr val="FFFFFF"/>
                </a:solidFill>
                <a:latin typeface="Corbel"/>
                <a:cs typeface="Corbel"/>
              </a:rPr>
              <a:t>logs </a:t>
            </a:r>
            <a:r>
              <a:rPr sz="2400" spc="-5" dirty="0">
                <a:solidFill>
                  <a:srgbClr val="FFFFFF"/>
                </a:solidFill>
                <a:latin typeface="Corbel"/>
                <a:cs typeface="Corbel"/>
              </a:rPr>
              <a:t>to </a:t>
            </a:r>
            <a:r>
              <a:rPr sz="2400" dirty="0">
                <a:solidFill>
                  <a:srgbClr val="FFFFFF"/>
                </a:solidFill>
                <a:latin typeface="Corbel"/>
                <a:cs typeface="Corbel"/>
              </a:rPr>
              <a:t>your </a:t>
            </a:r>
            <a:r>
              <a:rPr sz="2400" spc="-10" dirty="0">
                <a:solidFill>
                  <a:srgbClr val="FFFFFF"/>
                </a:solidFill>
                <a:latin typeface="Corbel"/>
                <a:cs typeface="Corbel"/>
              </a:rPr>
              <a:t>bucket, </a:t>
            </a:r>
            <a:r>
              <a:rPr sz="2400" dirty="0">
                <a:solidFill>
                  <a:srgbClr val="FFFFFF"/>
                </a:solidFill>
                <a:latin typeface="Corbel"/>
                <a:cs typeface="Corbel"/>
              </a:rPr>
              <a:t>you </a:t>
            </a:r>
            <a:r>
              <a:rPr sz="2400" spc="-5" dirty="0">
                <a:solidFill>
                  <a:srgbClr val="FFFFFF"/>
                </a:solidFill>
                <a:latin typeface="Corbel"/>
                <a:cs typeface="Corbel"/>
              </a:rPr>
              <a:t>will need to </a:t>
            </a:r>
            <a:r>
              <a:rPr sz="2400" dirty="0">
                <a:solidFill>
                  <a:srgbClr val="FFFFFF"/>
                </a:solidFill>
                <a:latin typeface="Corbel"/>
                <a:cs typeface="Corbel"/>
              </a:rPr>
              <a:t>grant  </a:t>
            </a:r>
            <a:r>
              <a:rPr sz="2400" spc="-5" dirty="0">
                <a:solidFill>
                  <a:srgbClr val="FFFFFF"/>
                </a:solidFill>
                <a:latin typeface="Corbel"/>
                <a:cs typeface="Corbel"/>
              </a:rPr>
              <a:t>write </a:t>
            </a:r>
            <a:r>
              <a:rPr sz="2400" dirty="0">
                <a:solidFill>
                  <a:srgbClr val="FFFFFF"/>
                </a:solidFill>
                <a:latin typeface="Corbel"/>
                <a:cs typeface="Corbel"/>
              </a:rPr>
              <a:t>permission </a:t>
            </a:r>
            <a:r>
              <a:rPr sz="2400" spc="-5" dirty="0">
                <a:solidFill>
                  <a:srgbClr val="FFFFFF"/>
                </a:solidFill>
                <a:latin typeface="Corbel"/>
                <a:cs typeface="Corbel"/>
              </a:rPr>
              <a:t>on the </a:t>
            </a:r>
            <a:r>
              <a:rPr sz="2400" spc="-10" dirty="0">
                <a:solidFill>
                  <a:srgbClr val="FFFFFF"/>
                </a:solidFill>
                <a:latin typeface="Corbel"/>
                <a:cs typeface="Corbel"/>
              </a:rPr>
              <a:t>bucket </a:t>
            </a:r>
            <a:r>
              <a:rPr sz="2400" spc="-5" dirty="0">
                <a:solidFill>
                  <a:srgbClr val="FFFFFF"/>
                </a:solidFill>
                <a:latin typeface="Corbel"/>
                <a:cs typeface="Corbel"/>
              </a:rPr>
              <a:t>to the </a:t>
            </a:r>
            <a:r>
              <a:rPr sz="2400" dirty="0">
                <a:solidFill>
                  <a:srgbClr val="FFFFFF"/>
                </a:solidFill>
                <a:latin typeface="Corbel"/>
                <a:cs typeface="Corbel"/>
              </a:rPr>
              <a:t>Log </a:t>
            </a:r>
            <a:r>
              <a:rPr sz="2400" spc="-5" dirty="0">
                <a:solidFill>
                  <a:srgbClr val="FFFFFF"/>
                </a:solidFill>
                <a:latin typeface="Corbel"/>
                <a:cs typeface="Corbel"/>
              </a:rPr>
              <a:t>Delivery</a:t>
            </a:r>
            <a:r>
              <a:rPr sz="2400" spc="-50" dirty="0">
                <a:solidFill>
                  <a:srgbClr val="FFFFFF"/>
                </a:solidFill>
                <a:latin typeface="Corbel"/>
                <a:cs typeface="Corbel"/>
              </a:rPr>
              <a:t> </a:t>
            </a:r>
            <a:r>
              <a:rPr sz="2400" dirty="0">
                <a:solidFill>
                  <a:srgbClr val="FFFFFF"/>
                </a:solidFill>
                <a:latin typeface="Corbel"/>
                <a:cs typeface="Corbel"/>
              </a:rPr>
              <a:t>Group</a:t>
            </a:r>
            <a:endParaRPr sz="2400">
              <a:latin typeface="Corbel"/>
              <a:cs typeface="Corbel"/>
            </a:endParaRPr>
          </a:p>
          <a:p>
            <a:pPr lvl="1">
              <a:lnSpc>
                <a:spcPct val="100000"/>
              </a:lnSpc>
              <a:spcBef>
                <a:spcPts val="10"/>
              </a:spcBef>
              <a:buClr>
                <a:srgbClr val="FFFFFF"/>
              </a:buClr>
              <a:buFont typeface="Wingdings"/>
              <a:buChar char=""/>
            </a:pPr>
            <a:endParaRPr sz="2500">
              <a:latin typeface="Times New Roman"/>
              <a:cs typeface="Times New Roman"/>
            </a:endParaRPr>
          </a:p>
          <a:p>
            <a:pPr marL="299085" marR="173355" indent="-287020">
              <a:lnSpc>
                <a:spcPct val="100000"/>
              </a:lnSpc>
              <a:buFont typeface="Arial"/>
              <a:buChar char="•"/>
              <a:tabLst>
                <a:tab pos="299085" algn="l"/>
                <a:tab pos="299720" algn="l"/>
              </a:tabLst>
            </a:pPr>
            <a:r>
              <a:rPr sz="2400" spc="-70" dirty="0">
                <a:solidFill>
                  <a:srgbClr val="FFFFFF"/>
                </a:solidFill>
                <a:latin typeface="Corbel"/>
                <a:cs typeface="Corbel"/>
              </a:rPr>
              <a:t>You </a:t>
            </a:r>
            <a:r>
              <a:rPr sz="2400" spc="-5" dirty="0">
                <a:solidFill>
                  <a:srgbClr val="FFFFFF"/>
                </a:solidFill>
                <a:latin typeface="Corbel"/>
                <a:cs typeface="Corbel"/>
              </a:rPr>
              <a:t>can </a:t>
            </a:r>
            <a:r>
              <a:rPr sz="2400" dirty="0">
                <a:solidFill>
                  <a:srgbClr val="FFFFFF"/>
                </a:solidFill>
                <a:latin typeface="Corbel"/>
                <a:cs typeface="Corbel"/>
              </a:rPr>
              <a:t>use </a:t>
            </a:r>
            <a:r>
              <a:rPr sz="2400" spc="-10" dirty="0">
                <a:solidFill>
                  <a:srgbClr val="FFFFFF"/>
                </a:solidFill>
                <a:latin typeface="Corbel"/>
                <a:cs typeface="Corbel"/>
              </a:rPr>
              <a:t>bucket </a:t>
            </a:r>
            <a:r>
              <a:rPr sz="2400" dirty="0">
                <a:solidFill>
                  <a:srgbClr val="FFFFFF"/>
                </a:solidFill>
                <a:latin typeface="Corbel"/>
                <a:cs typeface="Corbel"/>
              </a:rPr>
              <a:t>and </a:t>
            </a:r>
            <a:r>
              <a:rPr sz="2400" spc="-5" dirty="0">
                <a:solidFill>
                  <a:srgbClr val="FFFFFF"/>
                </a:solidFill>
                <a:latin typeface="Corbel"/>
                <a:cs typeface="Corbel"/>
              </a:rPr>
              <a:t>object </a:t>
            </a:r>
            <a:r>
              <a:rPr sz="2400" spc="-10" dirty="0">
                <a:solidFill>
                  <a:srgbClr val="FFFFFF"/>
                </a:solidFill>
                <a:latin typeface="Corbel"/>
                <a:cs typeface="Corbel"/>
              </a:rPr>
              <a:t>ACLs </a:t>
            </a:r>
            <a:r>
              <a:rPr sz="2400" spc="-5" dirty="0">
                <a:solidFill>
                  <a:srgbClr val="FFFFFF"/>
                </a:solidFill>
                <a:latin typeface="Corbel"/>
                <a:cs typeface="Corbel"/>
              </a:rPr>
              <a:t>to </a:t>
            </a:r>
            <a:r>
              <a:rPr sz="2400" dirty="0">
                <a:solidFill>
                  <a:srgbClr val="FFFFFF"/>
                </a:solidFill>
                <a:latin typeface="Corbel"/>
                <a:cs typeface="Corbel"/>
              </a:rPr>
              <a:t>grant </a:t>
            </a:r>
            <a:r>
              <a:rPr sz="2400" spc="-5" dirty="0">
                <a:solidFill>
                  <a:srgbClr val="FFFFFF"/>
                </a:solidFill>
                <a:latin typeface="Corbel"/>
                <a:cs typeface="Corbel"/>
              </a:rPr>
              <a:t>cross-account </a:t>
            </a:r>
            <a:r>
              <a:rPr sz="2400" dirty="0">
                <a:solidFill>
                  <a:srgbClr val="FFFFFF"/>
                </a:solidFill>
                <a:latin typeface="Corbel"/>
                <a:cs typeface="Corbel"/>
              </a:rPr>
              <a:t>permissions </a:t>
            </a:r>
            <a:r>
              <a:rPr sz="2400" spc="-5" dirty="0">
                <a:solidFill>
                  <a:srgbClr val="FFFFFF"/>
                </a:solidFill>
                <a:latin typeface="Corbel"/>
                <a:cs typeface="Corbel"/>
              </a:rPr>
              <a:t>to  other accounts, </a:t>
            </a:r>
            <a:r>
              <a:rPr sz="2400" dirty="0">
                <a:solidFill>
                  <a:srgbClr val="FFFFFF"/>
                </a:solidFill>
                <a:latin typeface="Corbel"/>
                <a:cs typeface="Corbel"/>
              </a:rPr>
              <a:t>but </a:t>
            </a:r>
            <a:r>
              <a:rPr sz="2400" spc="-10" dirty="0">
                <a:solidFill>
                  <a:srgbClr val="FFFFFF"/>
                </a:solidFill>
                <a:latin typeface="Corbel"/>
                <a:cs typeface="Corbel"/>
              </a:rPr>
              <a:t>ACLs </a:t>
            </a:r>
            <a:r>
              <a:rPr sz="2400" dirty="0">
                <a:solidFill>
                  <a:srgbClr val="FFFFFF"/>
                </a:solidFill>
                <a:latin typeface="Corbel"/>
                <a:cs typeface="Corbel"/>
              </a:rPr>
              <a:t>support </a:t>
            </a:r>
            <a:r>
              <a:rPr sz="2400" spc="-5" dirty="0">
                <a:solidFill>
                  <a:srgbClr val="FFFFFF"/>
                </a:solidFill>
                <a:latin typeface="Corbel"/>
                <a:cs typeface="Corbel"/>
              </a:rPr>
              <a:t>only </a:t>
            </a:r>
            <a:r>
              <a:rPr sz="2400" dirty="0">
                <a:solidFill>
                  <a:srgbClr val="FFFFFF"/>
                </a:solidFill>
                <a:latin typeface="Corbel"/>
                <a:cs typeface="Corbel"/>
              </a:rPr>
              <a:t>a </a:t>
            </a:r>
            <a:r>
              <a:rPr sz="2400" spc="-5" dirty="0">
                <a:solidFill>
                  <a:srgbClr val="FFFFFF"/>
                </a:solidFill>
                <a:latin typeface="Corbel"/>
                <a:cs typeface="Corbel"/>
              </a:rPr>
              <a:t>finite set of </a:t>
            </a:r>
            <a:r>
              <a:rPr sz="2400" dirty="0">
                <a:solidFill>
                  <a:srgbClr val="FFFFFF"/>
                </a:solidFill>
                <a:latin typeface="Corbel"/>
                <a:cs typeface="Corbel"/>
              </a:rPr>
              <a:t>permission, </a:t>
            </a:r>
            <a:r>
              <a:rPr sz="2400" spc="-5" dirty="0">
                <a:solidFill>
                  <a:srgbClr val="FFFFFF"/>
                </a:solidFill>
                <a:latin typeface="Corbel"/>
                <a:cs typeface="Corbel"/>
              </a:rPr>
              <a:t>these </a:t>
            </a:r>
            <a:r>
              <a:rPr sz="2400" dirty="0">
                <a:solidFill>
                  <a:srgbClr val="FFFFFF"/>
                </a:solidFill>
                <a:latin typeface="Corbel"/>
                <a:cs typeface="Corbel"/>
              </a:rPr>
              <a:t>don’t  </a:t>
            </a:r>
            <a:r>
              <a:rPr sz="2400" spc="-5" dirty="0">
                <a:solidFill>
                  <a:srgbClr val="FFFFFF"/>
                </a:solidFill>
                <a:latin typeface="Corbel"/>
                <a:cs typeface="Corbel"/>
              </a:rPr>
              <a:t>include </a:t>
            </a:r>
            <a:r>
              <a:rPr sz="2400" dirty="0">
                <a:solidFill>
                  <a:srgbClr val="FFFFFF"/>
                </a:solidFill>
                <a:latin typeface="Corbel"/>
                <a:cs typeface="Corbel"/>
              </a:rPr>
              <a:t>all S3</a:t>
            </a:r>
            <a:r>
              <a:rPr sz="2400" spc="-65" dirty="0">
                <a:solidFill>
                  <a:srgbClr val="FFFFFF"/>
                </a:solidFill>
                <a:latin typeface="Corbel"/>
                <a:cs typeface="Corbel"/>
              </a:rPr>
              <a:t> </a:t>
            </a:r>
            <a:r>
              <a:rPr sz="2400" dirty="0">
                <a:solidFill>
                  <a:srgbClr val="FFFFFF"/>
                </a:solidFill>
                <a:latin typeface="Corbel"/>
                <a:cs typeface="Corbel"/>
              </a:rPr>
              <a:t>permissions</a:t>
            </a:r>
            <a:endParaRPr sz="2400">
              <a:latin typeface="Corbel"/>
              <a:cs typeface="Corbe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1362" y="760476"/>
            <a:ext cx="4502746" cy="4648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704213"/>
            <a:ext cx="10121900" cy="368427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2400" spc="-70" dirty="0">
                <a:solidFill>
                  <a:srgbClr val="FFFFFF"/>
                </a:solidFill>
                <a:latin typeface="Corbel"/>
                <a:cs typeface="Corbel"/>
              </a:rPr>
              <a:t>You </a:t>
            </a:r>
            <a:r>
              <a:rPr sz="2400" spc="-5" dirty="0">
                <a:solidFill>
                  <a:srgbClr val="FFFFFF"/>
                </a:solidFill>
                <a:latin typeface="Corbel"/>
                <a:cs typeface="Corbel"/>
              </a:rPr>
              <a:t>can </a:t>
            </a:r>
            <a:r>
              <a:rPr sz="2400" dirty="0">
                <a:solidFill>
                  <a:srgbClr val="FFFFFF"/>
                </a:solidFill>
                <a:latin typeface="Corbel"/>
                <a:cs typeface="Corbel"/>
              </a:rPr>
              <a:t>use </a:t>
            </a:r>
            <a:r>
              <a:rPr sz="2400" spc="-10" dirty="0">
                <a:solidFill>
                  <a:srgbClr val="FFFFFF"/>
                </a:solidFill>
                <a:latin typeface="Corbel"/>
                <a:cs typeface="Corbel"/>
              </a:rPr>
              <a:t>ACLs </a:t>
            </a:r>
            <a:r>
              <a:rPr sz="2400" spc="-5" dirty="0">
                <a:solidFill>
                  <a:srgbClr val="FFFFFF"/>
                </a:solidFill>
                <a:latin typeface="Corbel"/>
                <a:cs typeface="Corbel"/>
              </a:rPr>
              <a:t>to </a:t>
            </a:r>
            <a:r>
              <a:rPr sz="2400" dirty="0">
                <a:solidFill>
                  <a:srgbClr val="FFFFFF"/>
                </a:solidFill>
                <a:latin typeface="Corbel"/>
                <a:cs typeface="Corbel"/>
              </a:rPr>
              <a:t>grant basic </a:t>
            </a:r>
            <a:r>
              <a:rPr sz="2400" spc="-5" dirty="0">
                <a:solidFill>
                  <a:srgbClr val="FFFFFF"/>
                </a:solidFill>
                <a:latin typeface="Corbel"/>
                <a:cs typeface="Corbel"/>
              </a:rPr>
              <a:t>read/write </a:t>
            </a:r>
            <a:r>
              <a:rPr sz="2400" dirty="0">
                <a:solidFill>
                  <a:srgbClr val="FFFFFF"/>
                </a:solidFill>
                <a:latin typeface="Corbel"/>
                <a:cs typeface="Corbel"/>
              </a:rPr>
              <a:t>permissions </a:t>
            </a:r>
            <a:r>
              <a:rPr sz="2400" spc="-5" dirty="0">
                <a:solidFill>
                  <a:srgbClr val="FFFFFF"/>
                </a:solidFill>
                <a:latin typeface="Corbel"/>
                <a:cs typeface="Corbel"/>
              </a:rPr>
              <a:t>to other </a:t>
            </a:r>
            <a:r>
              <a:rPr sz="2400" spc="-35" dirty="0">
                <a:solidFill>
                  <a:srgbClr val="FFFFFF"/>
                </a:solidFill>
                <a:latin typeface="Corbel"/>
                <a:cs typeface="Corbel"/>
              </a:rPr>
              <a:t>AWS</a:t>
            </a:r>
            <a:r>
              <a:rPr sz="2400" spc="-180" dirty="0">
                <a:solidFill>
                  <a:srgbClr val="FFFFFF"/>
                </a:solidFill>
                <a:latin typeface="Corbel"/>
                <a:cs typeface="Corbel"/>
              </a:rPr>
              <a:t> </a:t>
            </a:r>
            <a:r>
              <a:rPr sz="2400" spc="-5" dirty="0">
                <a:solidFill>
                  <a:srgbClr val="FFFFFF"/>
                </a:solidFill>
                <a:latin typeface="Corbel"/>
                <a:cs typeface="Corbel"/>
              </a:rPr>
              <a:t>accounts</a:t>
            </a:r>
            <a:endParaRPr sz="2400">
              <a:latin typeface="Corbel"/>
              <a:cs typeface="Corbel"/>
            </a:endParaRPr>
          </a:p>
          <a:p>
            <a:pPr marL="299085" indent="-287020">
              <a:lnSpc>
                <a:spcPct val="100000"/>
              </a:lnSpc>
              <a:buFont typeface="Arial"/>
              <a:buChar char="•"/>
              <a:tabLst>
                <a:tab pos="299085" algn="l"/>
                <a:tab pos="299720" algn="l"/>
              </a:tabLst>
            </a:pPr>
            <a:r>
              <a:rPr sz="2400" spc="-5" dirty="0">
                <a:solidFill>
                  <a:srgbClr val="FFFFFF"/>
                </a:solidFill>
                <a:latin typeface="Corbel"/>
                <a:cs typeface="Corbel"/>
              </a:rPr>
              <a:t>There </a:t>
            </a:r>
            <a:r>
              <a:rPr sz="2400" dirty="0">
                <a:solidFill>
                  <a:srgbClr val="FFFFFF"/>
                </a:solidFill>
                <a:latin typeface="Corbel"/>
                <a:cs typeface="Corbel"/>
              </a:rPr>
              <a:t>are </a:t>
            </a:r>
            <a:r>
              <a:rPr sz="2400" spc="-5" dirty="0">
                <a:solidFill>
                  <a:srgbClr val="FFFFFF"/>
                </a:solidFill>
                <a:latin typeface="Corbel"/>
                <a:cs typeface="Corbel"/>
              </a:rPr>
              <a:t>limitation </a:t>
            </a:r>
            <a:r>
              <a:rPr sz="2400" dirty="0">
                <a:solidFill>
                  <a:srgbClr val="FFFFFF"/>
                </a:solidFill>
                <a:latin typeface="Corbel"/>
                <a:cs typeface="Corbel"/>
              </a:rPr>
              <a:t>in </a:t>
            </a:r>
            <a:r>
              <a:rPr sz="2400" spc="-5" dirty="0">
                <a:solidFill>
                  <a:srgbClr val="FFFFFF"/>
                </a:solidFill>
                <a:latin typeface="Corbel"/>
                <a:cs typeface="Corbel"/>
              </a:rPr>
              <a:t>managing </a:t>
            </a:r>
            <a:r>
              <a:rPr sz="2400" dirty="0">
                <a:solidFill>
                  <a:srgbClr val="FFFFFF"/>
                </a:solidFill>
                <a:latin typeface="Corbel"/>
                <a:cs typeface="Corbel"/>
              </a:rPr>
              <a:t>permissions using</a:t>
            </a:r>
            <a:r>
              <a:rPr sz="2400" spc="-65" dirty="0">
                <a:solidFill>
                  <a:srgbClr val="FFFFFF"/>
                </a:solidFill>
                <a:latin typeface="Corbel"/>
                <a:cs typeface="Corbel"/>
              </a:rPr>
              <a:t> </a:t>
            </a:r>
            <a:r>
              <a:rPr sz="2400" spc="-10" dirty="0">
                <a:solidFill>
                  <a:srgbClr val="FFFFFF"/>
                </a:solidFill>
                <a:latin typeface="Corbel"/>
                <a:cs typeface="Corbel"/>
              </a:rPr>
              <a:t>ACLs</a:t>
            </a:r>
            <a:endParaRPr sz="2400">
              <a:latin typeface="Corbel"/>
              <a:cs typeface="Corbel"/>
            </a:endParaRPr>
          </a:p>
          <a:p>
            <a:pPr marL="756285" marR="248285" lvl="1" indent="-287020">
              <a:lnSpc>
                <a:spcPct val="100000"/>
              </a:lnSpc>
              <a:buFont typeface="Wingdings"/>
              <a:buChar char=""/>
              <a:tabLst>
                <a:tab pos="756920" algn="l"/>
              </a:tabLst>
            </a:pPr>
            <a:r>
              <a:rPr sz="2400" spc="-5" dirty="0">
                <a:solidFill>
                  <a:srgbClr val="FFFFFF"/>
                </a:solidFill>
                <a:latin typeface="Corbel"/>
                <a:cs typeface="Corbel"/>
              </a:rPr>
              <a:t>For Ex: </a:t>
            </a:r>
            <a:r>
              <a:rPr sz="2400" spc="-70" dirty="0">
                <a:solidFill>
                  <a:srgbClr val="FFFFFF"/>
                </a:solidFill>
                <a:latin typeface="Corbel"/>
                <a:cs typeface="Corbel"/>
              </a:rPr>
              <a:t>You </a:t>
            </a:r>
            <a:r>
              <a:rPr sz="2400" spc="-5" dirty="0">
                <a:solidFill>
                  <a:srgbClr val="FFFFFF"/>
                </a:solidFill>
                <a:latin typeface="Corbel"/>
                <a:cs typeface="Corbel"/>
              </a:rPr>
              <a:t>can grant permission only to other </a:t>
            </a:r>
            <a:r>
              <a:rPr sz="2400" spc="-35" dirty="0">
                <a:solidFill>
                  <a:srgbClr val="FFFFFF"/>
                </a:solidFill>
                <a:latin typeface="Corbel"/>
                <a:cs typeface="Corbel"/>
              </a:rPr>
              <a:t>AWS </a:t>
            </a:r>
            <a:r>
              <a:rPr sz="2400" spc="-5" dirty="0">
                <a:solidFill>
                  <a:srgbClr val="FFFFFF"/>
                </a:solidFill>
                <a:latin typeface="Corbel"/>
                <a:cs typeface="Corbel"/>
              </a:rPr>
              <a:t>accounts, </a:t>
            </a:r>
            <a:r>
              <a:rPr sz="2400" dirty="0">
                <a:solidFill>
                  <a:srgbClr val="FFFFFF"/>
                </a:solidFill>
                <a:latin typeface="Corbel"/>
                <a:cs typeface="Corbel"/>
              </a:rPr>
              <a:t>you</a:t>
            </a:r>
            <a:r>
              <a:rPr sz="2400" spc="-345" dirty="0">
                <a:solidFill>
                  <a:srgbClr val="FFFFFF"/>
                </a:solidFill>
                <a:latin typeface="Corbel"/>
                <a:cs typeface="Corbel"/>
              </a:rPr>
              <a:t> </a:t>
            </a:r>
            <a:r>
              <a:rPr sz="2400" spc="-5" dirty="0">
                <a:solidFill>
                  <a:srgbClr val="FFFFFF"/>
                </a:solidFill>
                <a:latin typeface="Corbel"/>
                <a:cs typeface="Corbel"/>
              </a:rPr>
              <a:t>cannot  grant permissions to </a:t>
            </a:r>
            <a:r>
              <a:rPr sz="2400" dirty="0">
                <a:solidFill>
                  <a:srgbClr val="FFFFFF"/>
                </a:solidFill>
                <a:latin typeface="Corbel"/>
                <a:cs typeface="Corbel"/>
              </a:rPr>
              <a:t>users in your</a:t>
            </a:r>
            <a:r>
              <a:rPr sz="2400" spc="-50" dirty="0">
                <a:solidFill>
                  <a:srgbClr val="FFFFFF"/>
                </a:solidFill>
                <a:latin typeface="Corbel"/>
                <a:cs typeface="Corbel"/>
              </a:rPr>
              <a:t> </a:t>
            </a:r>
            <a:r>
              <a:rPr sz="2400" spc="-5" dirty="0">
                <a:solidFill>
                  <a:srgbClr val="FFFFFF"/>
                </a:solidFill>
                <a:latin typeface="Corbel"/>
                <a:cs typeface="Corbel"/>
              </a:rPr>
              <a:t>account</a:t>
            </a:r>
            <a:endParaRPr sz="2400">
              <a:latin typeface="Corbel"/>
              <a:cs typeface="Corbel"/>
            </a:endParaRPr>
          </a:p>
          <a:p>
            <a:pPr lvl="1">
              <a:lnSpc>
                <a:spcPct val="100000"/>
              </a:lnSpc>
              <a:spcBef>
                <a:spcPts val="10"/>
              </a:spcBef>
              <a:buClr>
                <a:srgbClr val="FFFFFF"/>
              </a:buClr>
              <a:buFont typeface="Wingdings"/>
              <a:buChar char=""/>
            </a:pPr>
            <a:endParaRPr sz="2500">
              <a:latin typeface="Times New Roman"/>
              <a:cs typeface="Times New Roman"/>
            </a:endParaRPr>
          </a:p>
          <a:p>
            <a:pPr marL="299085" marR="1169035" indent="-287020">
              <a:lnSpc>
                <a:spcPct val="100000"/>
              </a:lnSpc>
              <a:buFont typeface="Arial"/>
              <a:buChar char="•"/>
              <a:tabLst>
                <a:tab pos="299085" algn="l"/>
                <a:tab pos="299720" algn="l"/>
              </a:tabLst>
            </a:pPr>
            <a:r>
              <a:rPr sz="2400" spc="-70" dirty="0">
                <a:solidFill>
                  <a:srgbClr val="FFFFFF"/>
                </a:solidFill>
                <a:latin typeface="Corbel"/>
                <a:cs typeface="Corbel"/>
              </a:rPr>
              <a:t>You </a:t>
            </a:r>
            <a:r>
              <a:rPr sz="2400" spc="-5" dirty="0">
                <a:solidFill>
                  <a:srgbClr val="FFFFFF"/>
                </a:solidFill>
                <a:latin typeface="Corbel"/>
                <a:cs typeface="Corbel"/>
              </a:rPr>
              <a:t>cannot grant conditional </a:t>
            </a:r>
            <a:r>
              <a:rPr sz="2400" dirty="0">
                <a:solidFill>
                  <a:srgbClr val="FFFFFF"/>
                </a:solidFill>
                <a:latin typeface="Corbel"/>
                <a:cs typeface="Corbel"/>
              </a:rPr>
              <a:t>permissions, </a:t>
            </a:r>
            <a:r>
              <a:rPr sz="2400" spc="-5" dirty="0">
                <a:solidFill>
                  <a:srgbClr val="FFFFFF"/>
                </a:solidFill>
                <a:latin typeface="Corbel"/>
                <a:cs typeface="Corbel"/>
              </a:rPr>
              <a:t>nor can </a:t>
            </a:r>
            <a:r>
              <a:rPr sz="2400" dirty="0">
                <a:solidFill>
                  <a:srgbClr val="FFFFFF"/>
                </a:solidFill>
                <a:latin typeface="Corbel"/>
                <a:cs typeface="Corbel"/>
              </a:rPr>
              <a:t>you </a:t>
            </a:r>
            <a:r>
              <a:rPr sz="2400" spc="-5" dirty="0">
                <a:solidFill>
                  <a:srgbClr val="FFFFFF"/>
                </a:solidFill>
                <a:latin typeface="Corbel"/>
                <a:cs typeface="Corbel"/>
              </a:rPr>
              <a:t>explicitly </a:t>
            </a:r>
            <a:r>
              <a:rPr sz="2400" dirty="0">
                <a:solidFill>
                  <a:srgbClr val="FFFFFF"/>
                </a:solidFill>
                <a:latin typeface="Corbel"/>
                <a:cs typeface="Corbel"/>
              </a:rPr>
              <a:t>deny  permissions. </a:t>
            </a:r>
            <a:r>
              <a:rPr sz="2400" spc="-10" dirty="0">
                <a:solidFill>
                  <a:srgbClr val="FFFFFF"/>
                </a:solidFill>
                <a:latin typeface="Corbel"/>
                <a:cs typeface="Corbel"/>
              </a:rPr>
              <a:t>ACLs </a:t>
            </a:r>
            <a:r>
              <a:rPr sz="2400" dirty="0">
                <a:solidFill>
                  <a:srgbClr val="FFFFFF"/>
                </a:solidFill>
                <a:latin typeface="Corbel"/>
                <a:cs typeface="Corbel"/>
              </a:rPr>
              <a:t>are </a:t>
            </a:r>
            <a:r>
              <a:rPr sz="2400" spc="-10" dirty="0">
                <a:solidFill>
                  <a:srgbClr val="FFFFFF"/>
                </a:solidFill>
                <a:latin typeface="Corbel"/>
                <a:cs typeface="Corbel"/>
              </a:rPr>
              <a:t>suitable </a:t>
            </a:r>
            <a:r>
              <a:rPr sz="2400" dirty="0">
                <a:solidFill>
                  <a:srgbClr val="FFFFFF"/>
                </a:solidFill>
                <a:latin typeface="Corbel"/>
                <a:cs typeface="Corbel"/>
              </a:rPr>
              <a:t>for </a:t>
            </a:r>
            <a:r>
              <a:rPr sz="2400" spc="-5" dirty="0">
                <a:solidFill>
                  <a:srgbClr val="FFFFFF"/>
                </a:solidFill>
                <a:latin typeface="Corbel"/>
                <a:cs typeface="Corbel"/>
              </a:rPr>
              <a:t>specific</a:t>
            </a:r>
            <a:r>
              <a:rPr sz="2400" spc="-95" dirty="0">
                <a:solidFill>
                  <a:srgbClr val="FFFFFF"/>
                </a:solidFill>
                <a:latin typeface="Corbel"/>
                <a:cs typeface="Corbel"/>
              </a:rPr>
              <a:t> </a:t>
            </a:r>
            <a:r>
              <a:rPr sz="2400" spc="-5" dirty="0">
                <a:solidFill>
                  <a:srgbClr val="FFFFFF"/>
                </a:solidFill>
                <a:latin typeface="Corbel"/>
                <a:cs typeface="Corbel"/>
              </a:rPr>
              <a:t>scenarios</a:t>
            </a:r>
            <a:endParaRPr sz="2400">
              <a:latin typeface="Corbel"/>
              <a:cs typeface="Corbel"/>
            </a:endParaRPr>
          </a:p>
          <a:p>
            <a:pPr marL="756285" marR="5080" lvl="1" indent="-287020">
              <a:lnSpc>
                <a:spcPct val="100000"/>
              </a:lnSpc>
              <a:buFont typeface="Wingdings"/>
              <a:buChar char=""/>
              <a:tabLst>
                <a:tab pos="756920" algn="l"/>
              </a:tabLst>
            </a:pPr>
            <a:r>
              <a:rPr sz="2400" spc="-5" dirty="0">
                <a:solidFill>
                  <a:srgbClr val="FFFFFF"/>
                </a:solidFill>
                <a:latin typeface="Corbel"/>
                <a:cs typeface="Corbel"/>
              </a:rPr>
              <a:t>For Ex: </a:t>
            </a:r>
            <a:r>
              <a:rPr sz="2400" dirty="0">
                <a:solidFill>
                  <a:srgbClr val="FFFFFF"/>
                </a:solidFill>
                <a:latin typeface="Corbel"/>
                <a:cs typeface="Corbel"/>
              </a:rPr>
              <a:t>If a </a:t>
            </a:r>
            <a:r>
              <a:rPr sz="2400" spc="-10" dirty="0">
                <a:solidFill>
                  <a:srgbClr val="FFFFFF"/>
                </a:solidFill>
                <a:latin typeface="Corbel"/>
                <a:cs typeface="Corbel"/>
              </a:rPr>
              <a:t>bucket </a:t>
            </a:r>
            <a:r>
              <a:rPr sz="2400" spc="-5" dirty="0">
                <a:solidFill>
                  <a:srgbClr val="FFFFFF"/>
                </a:solidFill>
                <a:latin typeface="Corbel"/>
                <a:cs typeface="Corbel"/>
              </a:rPr>
              <a:t>owner allows other </a:t>
            </a:r>
            <a:r>
              <a:rPr sz="2400" spc="-35" dirty="0">
                <a:solidFill>
                  <a:srgbClr val="FFFFFF"/>
                </a:solidFill>
                <a:latin typeface="Corbel"/>
                <a:cs typeface="Corbel"/>
              </a:rPr>
              <a:t>AWS </a:t>
            </a:r>
            <a:r>
              <a:rPr sz="2400" spc="-5" dirty="0">
                <a:solidFill>
                  <a:srgbClr val="FFFFFF"/>
                </a:solidFill>
                <a:latin typeface="Corbel"/>
                <a:cs typeface="Corbel"/>
              </a:rPr>
              <a:t>account to </a:t>
            </a:r>
            <a:r>
              <a:rPr sz="2400" dirty="0">
                <a:solidFill>
                  <a:srgbClr val="FFFFFF"/>
                </a:solidFill>
                <a:latin typeface="Corbel"/>
                <a:cs typeface="Corbel"/>
              </a:rPr>
              <a:t>upload </a:t>
            </a:r>
            <a:r>
              <a:rPr sz="2400" spc="-5" dirty="0">
                <a:solidFill>
                  <a:srgbClr val="FFFFFF"/>
                </a:solidFill>
                <a:latin typeface="Corbel"/>
                <a:cs typeface="Corbel"/>
              </a:rPr>
              <a:t>objects,  </a:t>
            </a:r>
            <a:r>
              <a:rPr sz="2400" dirty="0">
                <a:solidFill>
                  <a:srgbClr val="FFFFFF"/>
                </a:solidFill>
                <a:latin typeface="Corbel"/>
                <a:cs typeface="Corbel"/>
              </a:rPr>
              <a:t>permissions </a:t>
            </a:r>
            <a:r>
              <a:rPr sz="2400" spc="-5" dirty="0">
                <a:solidFill>
                  <a:srgbClr val="FFFFFF"/>
                </a:solidFill>
                <a:latin typeface="Corbel"/>
                <a:cs typeface="Corbel"/>
              </a:rPr>
              <a:t>to these objects can only </a:t>
            </a:r>
            <a:r>
              <a:rPr sz="2400" dirty="0">
                <a:solidFill>
                  <a:srgbClr val="FFFFFF"/>
                </a:solidFill>
                <a:latin typeface="Corbel"/>
                <a:cs typeface="Corbel"/>
              </a:rPr>
              <a:t>be </a:t>
            </a:r>
            <a:r>
              <a:rPr sz="2400" spc="-5" dirty="0">
                <a:solidFill>
                  <a:srgbClr val="FFFFFF"/>
                </a:solidFill>
                <a:latin typeface="Corbel"/>
                <a:cs typeface="Corbel"/>
              </a:rPr>
              <a:t>managed using Object </a:t>
            </a:r>
            <a:r>
              <a:rPr sz="2400" spc="-10" dirty="0">
                <a:solidFill>
                  <a:srgbClr val="FFFFFF"/>
                </a:solidFill>
                <a:latin typeface="Corbel"/>
                <a:cs typeface="Corbel"/>
              </a:rPr>
              <a:t>ACL </a:t>
            </a:r>
            <a:r>
              <a:rPr sz="2400" dirty="0">
                <a:solidFill>
                  <a:srgbClr val="FFFFFF"/>
                </a:solidFill>
                <a:latin typeface="Corbel"/>
                <a:cs typeface="Corbel"/>
              </a:rPr>
              <a:t>by</a:t>
            </a:r>
            <a:r>
              <a:rPr sz="2400" spc="-190" dirty="0">
                <a:solidFill>
                  <a:srgbClr val="FFFFFF"/>
                </a:solidFill>
                <a:latin typeface="Corbel"/>
                <a:cs typeface="Corbel"/>
              </a:rPr>
              <a:t> </a:t>
            </a:r>
            <a:r>
              <a:rPr sz="2400" spc="-10" dirty="0">
                <a:solidFill>
                  <a:srgbClr val="FFFFFF"/>
                </a:solidFill>
                <a:latin typeface="Corbel"/>
                <a:cs typeface="Corbel"/>
              </a:rPr>
              <a:t>the  </a:t>
            </a:r>
            <a:r>
              <a:rPr sz="2400" spc="-35" dirty="0">
                <a:solidFill>
                  <a:srgbClr val="FFFFFF"/>
                </a:solidFill>
                <a:latin typeface="Corbel"/>
                <a:cs typeface="Corbel"/>
              </a:rPr>
              <a:t>AWS </a:t>
            </a:r>
            <a:r>
              <a:rPr sz="2400" spc="-5" dirty="0">
                <a:solidFill>
                  <a:srgbClr val="FFFFFF"/>
                </a:solidFill>
                <a:latin typeface="Corbel"/>
                <a:cs typeface="Corbel"/>
              </a:rPr>
              <a:t>account that owns the</a:t>
            </a:r>
            <a:r>
              <a:rPr sz="2400" spc="15" dirty="0">
                <a:solidFill>
                  <a:srgbClr val="FFFFFF"/>
                </a:solidFill>
                <a:latin typeface="Corbel"/>
                <a:cs typeface="Corbel"/>
              </a:rPr>
              <a:t> </a:t>
            </a:r>
            <a:r>
              <a:rPr sz="2400" spc="-5" dirty="0">
                <a:solidFill>
                  <a:srgbClr val="FFFFFF"/>
                </a:solidFill>
                <a:latin typeface="Corbel"/>
                <a:cs typeface="Corbel"/>
              </a:rPr>
              <a:t>object</a:t>
            </a:r>
            <a:endParaRPr sz="2400">
              <a:latin typeface="Corbel"/>
              <a:cs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65503" y="647700"/>
            <a:ext cx="9427464" cy="5791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32027"/>
            <a:ext cx="7838630" cy="4932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38606" y="1979422"/>
            <a:ext cx="10398760" cy="3317875"/>
          </a:xfrm>
          <a:prstGeom prst="rect">
            <a:avLst/>
          </a:prstGeom>
        </p:spPr>
        <p:txBody>
          <a:bodyPr vert="horz" wrap="square" lIns="0" tIns="12700" rIns="0" bIns="0" rtlCol="0">
            <a:spAutoFit/>
          </a:bodyPr>
          <a:lstStyle/>
          <a:p>
            <a:pPr marL="299085" marR="368300" indent="-287020">
              <a:lnSpc>
                <a:spcPct val="150000"/>
              </a:lnSpc>
              <a:spcBef>
                <a:spcPts val="100"/>
              </a:spcBef>
              <a:buFont typeface="Arial"/>
              <a:buChar char="•"/>
              <a:tabLst>
                <a:tab pos="299085" algn="l"/>
                <a:tab pos="299720" algn="l"/>
              </a:tabLst>
            </a:pPr>
            <a:r>
              <a:rPr sz="2400" dirty="0">
                <a:solidFill>
                  <a:srgbClr val="FFFFFF"/>
                </a:solidFill>
                <a:latin typeface="Corbel"/>
                <a:cs typeface="Corbel"/>
              </a:rPr>
              <a:t>If an </a:t>
            </a:r>
            <a:r>
              <a:rPr sz="2400" spc="-35" dirty="0">
                <a:solidFill>
                  <a:srgbClr val="FFFFFF"/>
                </a:solidFill>
                <a:latin typeface="Corbel"/>
                <a:cs typeface="Corbel"/>
              </a:rPr>
              <a:t>AWS </a:t>
            </a:r>
            <a:r>
              <a:rPr sz="2400" spc="-5" dirty="0">
                <a:solidFill>
                  <a:srgbClr val="FFFFFF"/>
                </a:solidFill>
                <a:latin typeface="Corbel"/>
                <a:cs typeface="Corbel"/>
              </a:rPr>
              <a:t>account that owns </a:t>
            </a:r>
            <a:r>
              <a:rPr sz="2400" dirty="0">
                <a:solidFill>
                  <a:srgbClr val="FFFFFF"/>
                </a:solidFill>
                <a:latin typeface="Corbel"/>
                <a:cs typeface="Corbel"/>
              </a:rPr>
              <a:t>a </a:t>
            </a:r>
            <a:r>
              <a:rPr sz="2400" spc="-10" dirty="0">
                <a:solidFill>
                  <a:srgbClr val="FFFFFF"/>
                </a:solidFill>
                <a:latin typeface="Corbel"/>
                <a:cs typeface="Corbel"/>
              </a:rPr>
              <a:t>bucket </a:t>
            </a:r>
            <a:r>
              <a:rPr sz="2400" spc="-5" dirty="0">
                <a:solidFill>
                  <a:srgbClr val="FFFFFF"/>
                </a:solidFill>
                <a:latin typeface="Corbel"/>
                <a:cs typeface="Corbel"/>
              </a:rPr>
              <a:t>wants to grant permission to </a:t>
            </a:r>
            <a:r>
              <a:rPr sz="2400" dirty="0">
                <a:solidFill>
                  <a:srgbClr val="FFFFFF"/>
                </a:solidFill>
                <a:latin typeface="Corbel"/>
                <a:cs typeface="Corbel"/>
              </a:rPr>
              <a:t>users in </a:t>
            </a:r>
            <a:r>
              <a:rPr sz="2400" spc="-5" dirty="0">
                <a:solidFill>
                  <a:srgbClr val="FFFFFF"/>
                </a:solidFill>
                <a:latin typeface="Corbel"/>
                <a:cs typeface="Corbel"/>
              </a:rPr>
              <a:t>its  account, </a:t>
            </a:r>
            <a:r>
              <a:rPr sz="2400" dirty="0">
                <a:solidFill>
                  <a:srgbClr val="FFFFFF"/>
                </a:solidFill>
                <a:latin typeface="Corbel"/>
                <a:cs typeface="Corbel"/>
              </a:rPr>
              <a:t>it </a:t>
            </a:r>
            <a:r>
              <a:rPr sz="2400" spc="-5" dirty="0">
                <a:solidFill>
                  <a:srgbClr val="FFFFFF"/>
                </a:solidFill>
                <a:latin typeface="Corbel"/>
                <a:cs typeface="Corbel"/>
              </a:rPr>
              <a:t>can </a:t>
            </a:r>
            <a:r>
              <a:rPr sz="2400" dirty="0">
                <a:solidFill>
                  <a:srgbClr val="FFFFFF"/>
                </a:solidFill>
                <a:latin typeface="Corbel"/>
                <a:cs typeface="Corbel"/>
              </a:rPr>
              <a:t>use </a:t>
            </a:r>
            <a:r>
              <a:rPr sz="2400" spc="-5" dirty="0">
                <a:solidFill>
                  <a:srgbClr val="FFFFFF"/>
                </a:solidFill>
                <a:latin typeface="Corbel"/>
                <a:cs typeface="Corbel"/>
              </a:rPr>
              <a:t>either </a:t>
            </a:r>
            <a:r>
              <a:rPr sz="2400" dirty="0">
                <a:solidFill>
                  <a:srgbClr val="FFFFFF"/>
                </a:solidFill>
                <a:latin typeface="Corbel"/>
                <a:cs typeface="Corbel"/>
              </a:rPr>
              <a:t>a </a:t>
            </a:r>
            <a:r>
              <a:rPr sz="2400" spc="-10" dirty="0">
                <a:solidFill>
                  <a:srgbClr val="FFFFFF"/>
                </a:solidFill>
                <a:latin typeface="Corbel"/>
                <a:cs typeface="Corbel"/>
              </a:rPr>
              <a:t>bucket </a:t>
            </a:r>
            <a:r>
              <a:rPr sz="2400" spc="-5" dirty="0">
                <a:solidFill>
                  <a:srgbClr val="FFFFFF"/>
                </a:solidFill>
                <a:latin typeface="Corbel"/>
                <a:cs typeface="Corbel"/>
              </a:rPr>
              <a:t>policy or </a:t>
            </a:r>
            <a:r>
              <a:rPr sz="2400" dirty="0">
                <a:solidFill>
                  <a:srgbClr val="FFFFFF"/>
                </a:solidFill>
                <a:latin typeface="Corbel"/>
                <a:cs typeface="Corbel"/>
              </a:rPr>
              <a:t>a user</a:t>
            </a:r>
            <a:r>
              <a:rPr sz="2400" spc="-65" dirty="0">
                <a:solidFill>
                  <a:srgbClr val="FFFFFF"/>
                </a:solidFill>
                <a:latin typeface="Corbel"/>
                <a:cs typeface="Corbel"/>
              </a:rPr>
              <a:t> </a:t>
            </a:r>
            <a:r>
              <a:rPr sz="2400" spc="-5" dirty="0">
                <a:solidFill>
                  <a:srgbClr val="FFFFFF"/>
                </a:solidFill>
                <a:latin typeface="Corbel"/>
                <a:cs typeface="Corbel"/>
              </a:rPr>
              <a:t>policy</a:t>
            </a:r>
            <a:endParaRPr sz="2400">
              <a:latin typeface="Corbel"/>
              <a:cs typeface="Corbel"/>
            </a:endParaRPr>
          </a:p>
          <a:p>
            <a:pPr marL="299085" marR="5080" indent="-287020">
              <a:lnSpc>
                <a:spcPts val="4320"/>
              </a:lnSpc>
              <a:spcBef>
                <a:spcPts val="380"/>
              </a:spcBef>
              <a:buFont typeface="Arial"/>
              <a:buChar char="•"/>
              <a:tabLst>
                <a:tab pos="299085" algn="l"/>
                <a:tab pos="299720" algn="l"/>
              </a:tabLst>
            </a:pPr>
            <a:r>
              <a:rPr sz="2400" dirty="0">
                <a:solidFill>
                  <a:srgbClr val="FFFFFF"/>
                </a:solidFill>
                <a:latin typeface="Corbel"/>
                <a:cs typeface="Corbel"/>
              </a:rPr>
              <a:t>If </a:t>
            </a:r>
            <a:r>
              <a:rPr sz="2400" spc="-5" dirty="0">
                <a:solidFill>
                  <a:srgbClr val="FFFFFF"/>
                </a:solidFill>
                <a:latin typeface="Corbel"/>
                <a:cs typeface="Corbel"/>
              </a:rPr>
              <a:t>the </a:t>
            </a:r>
            <a:r>
              <a:rPr sz="2400" spc="-35" dirty="0">
                <a:solidFill>
                  <a:srgbClr val="FFFFFF"/>
                </a:solidFill>
                <a:latin typeface="Corbel"/>
                <a:cs typeface="Corbel"/>
              </a:rPr>
              <a:t>AWS </a:t>
            </a:r>
            <a:r>
              <a:rPr sz="2400" spc="-5" dirty="0">
                <a:solidFill>
                  <a:srgbClr val="FFFFFF"/>
                </a:solidFill>
                <a:latin typeface="Corbel"/>
                <a:cs typeface="Corbel"/>
              </a:rPr>
              <a:t>account that owns the </a:t>
            </a:r>
            <a:r>
              <a:rPr sz="2400" spc="-10" dirty="0">
                <a:solidFill>
                  <a:srgbClr val="FFFFFF"/>
                </a:solidFill>
                <a:latin typeface="Corbel"/>
                <a:cs typeface="Corbel"/>
              </a:rPr>
              <a:t>bucket </a:t>
            </a:r>
            <a:r>
              <a:rPr sz="2400" dirty="0">
                <a:solidFill>
                  <a:srgbClr val="FFFFFF"/>
                </a:solidFill>
                <a:latin typeface="Corbel"/>
                <a:cs typeface="Corbel"/>
              </a:rPr>
              <a:t>also </a:t>
            </a:r>
            <a:r>
              <a:rPr sz="2400" spc="-5" dirty="0">
                <a:solidFill>
                  <a:srgbClr val="FFFFFF"/>
                </a:solidFill>
                <a:latin typeface="Corbel"/>
                <a:cs typeface="Corbel"/>
              </a:rPr>
              <a:t>owns the </a:t>
            </a:r>
            <a:r>
              <a:rPr sz="2400" dirty="0">
                <a:solidFill>
                  <a:srgbClr val="FFFFFF"/>
                </a:solidFill>
                <a:latin typeface="Corbel"/>
                <a:cs typeface="Corbel"/>
              </a:rPr>
              <a:t>object, </a:t>
            </a:r>
            <a:r>
              <a:rPr sz="2400" spc="-5" dirty="0">
                <a:solidFill>
                  <a:srgbClr val="FFFFFF"/>
                </a:solidFill>
                <a:latin typeface="Corbel"/>
                <a:cs typeface="Corbel"/>
              </a:rPr>
              <a:t>then </a:t>
            </a:r>
            <a:r>
              <a:rPr sz="2400" dirty="0">
                <a:solidFill>
                  <a:srgbClr val="FFFFFF"/>
                </a:solidFill>
                <a:latin typeface="Corbel"/>
                <a:cs typeface="Corbel"/>
              </a:rPr>
              <a:t>it </a:t>
            </a:r>
            <a:r>
              <a:rPr sz="2400" spc="-5" dirty="0">
                <a:solidFill>
                  <a:srgbClr val="FFFFFF"/>
                </a:solidFill>
                <a:latin typeface="Corbel"/>
                <a:cs typeface="Corbel"/>
              </a:rPr>
              <a:t>can write </a:t>
            </a:r>
            <a:r>
              <a:rPr sz="2400" dirty="0">
                <a:solidFill>
                  <a:srgbClr val="FFFFFF"/>
                </a:solidFill>
                <a:latin typeface="Corbel"/>
                <a:cs typeface="Corbel"/>
              </a:rPr>
              <a:t>a  </a:t>
            </a:r>
            <a:r>
              <a:rPr sz="2400" spc="-10" dirty="0">
                <a:solidFill>
                  <a:srgbClr val="FFFFFF"/>
                </a:solidFill>
                <a:latin typeface="Corbel"/>
                <a:cs typeface="Corbel"/>
              </a:rPr>
              <a:t>bucket </a:t>
            </a:r>
            <a:r>
              <a:rPr sz="2400" spc="-5" dirty="0">
                <a:solidFill>
                  <a:srgbClr val="FFFFFF"/>
                </a:solidFill>
                <a:latin typeface="Corbel"/>
                <a:cs typeface="Corbel"/>
              </a:rPr>
              <a:t>policy to manage the object permission</a:t>
            </a:r>
            <a:endParaRPr sz="2400">
              <a:latin typeface="Corbel"/>
              <a:cs typeface="Corbel"/>
            </a:endParaRPr>
          </a:p>
          <a:p>
            <a:pPr marL="299085" marR="120014" indent="-287020">
              <a:lnSpc>
                <a:spcPts val="4320"/>
              </a:lnSpc>
              <a:spcBef>
                <a:spcPts val="5"/>
              </a:spcBef>
              <a:buFont typeface="Arial"/>
              <a:buChar char="•"/>
              <a:tabLst>
                <a:tab pos="299085" algn="l"/>
                <a:tab pos="299720" algn="l"/>
              </a:tabLst>
            </a:pPr>
            <a:r>
              <a:rPr sz="2400" dirty="0">
                <a:solidFill>
                  <a:srgbClr val="FFFFFF"/>
                </a:solidFill>
                <a:latin typeface="Corbel"/>
                <a:cs typeface="Corbel"/>
              </a:rPr>
              <a:t>If you </a:t>
            </a:r>
            <a:r>
              <a:rPr sz="2400" spc="-5" dirty="0">
                <a:solidFill>
                  <a:srgbClr val="FFFFFF"/>
                </a:solidFill>
                <a:latin typeface="Corbel"/>
                <a:cs typeface="Corbel"/>
              </a:rPr>
              <a:t>want to </a:t>
            </a:r>
            <a:r>
              <a:rPr sz="2400" dirty="0">
                <a:solidFill>
                  <a:srgbClr val="FFFFFF"/>
                </a:solidFill>
                <a:latin typeface="Corbel"/>
                <a:cs typeface="Corbel"/>
              </a:rPr>
              <a:t>manage </a:t>
            </a:r>
            <a:r>
              <a:rPr sz="2400" spc="-5" dirty="0">
                <a:solidFill>
                  <a:srgbClr val="FFFFFF"/>
                </a:solidFill>
                <a:latin typeface="Corbel"/>
                <a:cs typeface="Corbel"/>
              </a:rPr>
              <a:t>cross-account </a:t>
            </a:r>
            <a:r>
              <a:rPr sz="2400" dirty="0">
                <a:solidFill>
                  <a:srgbClr val="FFFFFF"/>
                </a:solidFill>
                <a:latin typeface="Corbel"/>
                <a:cs typeface="Corbel"/>
              </a:rPr>
              <a:t>permissions for all </a:t>
            </a:r>
            <a:r>
              <a:rPr sz="2400" spc="-5" dirty="0">
                <a:solidFill>
                  <a:srgbClr val="FFFFFF"/>
                </a:solidFill>
                <a:latin typeface="Corbel"/>
                <a:cs typeface="Corbel"/>
              </a:rPr>
              <a:t>Amazon </a:t>
            </a:r>
            <a:r>
              <a:rPr sz="2400" dirty="0">
                <a:solidFill>
                  <a:srgbClr val="FFFFFF"/>
                </a:solidFill>
                <a:latin typeface="Corbel"/>
                <a:cs typeface="Corbel"/>
              </a:rPr>
              <a:t>S3</a:t>
            </a:r>
            <a:r>
              <a:rPr sz="2400" spc="-335" dirty="0">
                <a:solidFill>
                  <a:srgbClr val="FFFFFF"/>
                </a:solidFill>
                <a:latin typeface="Corbel"/>
                <a:cs typeface="Corbel"/>
              </a:rPr>
              <a:t> </a:t>
            </a:r>
            <a:r>
              <a:rPr sz="2400" dirty="0">
                <a:solidFill>
                  <a:srgbClr val="FFFFFF"/>
                </a:solidFill>
                <a:latin typeface="Corbel"/>
                <a:cs typeface="Corbel"/>
              </a:rPr>
              <a:t>permissions  </a:t>
            </a:r>
            <a:r>
              <a:rPr sz="2400" spc="-5" dirty="0">
                <a:solidFill>
                  <a:srgbClr val="FFFFFF"/>
                </a:solidFill>
                <a:latin typeface="Corbel"/>
                <a:cs typeface="Corbel"/>
              </a:rPr>
              <a:t>then </a:t>
            </a:r>
            <a:r>
              <a:rPr sz="2400" dirty="0">
                <a:solidFill>
                  <a:srgbClr val="FFFFFF"/>
                </a:solidFill>
                <a:latin typeface="Corbel"/>
                <a:cs typeface="Corbel"/>
              </a:rPr>
              <a:t>use </a:t>
            </a:r>
            <a:r>
              <a:rPr sz="2400" spc="-10" dirty="0">
                <a:solidFill>
                  <a:srgbClr val="FFFFFF"/>
                </a:solidFill>
                <a:latin typeface="Corbel"/>
                <a:cs typeface="Corbel"/>
              </a:rPr>
              <a:t>bucket</a:t>
            </a:r>
            <a:r>
              <a:rPr sz="2400" spc="-15" dirty="0">
                <a:solidFill>
                  <a:srgbClr val="FFFFFF"/>
                </a:solidFill>
                <a:latin typeface="Corbel"/>
                <a:cs typeface="Corbel"/>
              </a:rPr>
              <a:t> </a:t>
            </a:r>
            <a:r>
              <a:rPr sz="2400" spc="-5" dirty="0">
                <a:solidFill>
                  <a:srgbClr val="FFFFFF"/>
                </a:solidFill>
                <a:latin typeface="Corbel"/>
                <a:cs typeface="Corbel"/>
              </a:rPr>
              <a:t>policy</a:t>
            </a:r>
            <a:endParaRPr sz="2400">
              <a:latin typeface="Corbel"/>
              <a:cs typeface="Corbe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32027"/>
            <a:ext cx="7166546" cy="4932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704213"/>
            <a:ext cx="10469245" cy="4415790"/>
          </a:xfrm>
          <a:prstGeom prst="rect">
            <a:avLst/>
          </a:prstGeom>
        </p:spPr>
        <p:txBody>
          <a:bodyPr vert="horz" wrap="square" lIns="0" tIns="12700" rIns="0" bIns="0" rtlCol="0">
            <a:spAutoFit/>
          </a:bodyPr>
          <a:lstStyle/>
          <a:p>
            <a:pPr marL="299085" indent="-287020" algn="just">
              <a:lnSpc>
                <a:spcPct val="100000"/>
              </a:lnSpc>
              <a:spcBef>
                <a:spcPts val="100"/>
              </a:spcBef>
              <a:buFont typeface="Arial"/>
              <a:buChar char="•"/>
              <a:tabLst>
                <a:tab pos="299720" algn="l"/>
              </a:tabLst>
            </a:pPr>
            <a:r>
              <a:rPr sz="2400" dirty="0">
                <a:solidFill>
                  <a:srgbClr val="FFFFFF"/>
                </a:solidFill>
                <a:latin typeface="Corbel"/>
                <a:cs typeface="Corbel"/>
              </a:rPr>
              <a:t>User </a:t>
            </a:r>
            <a:r>
              <a:rPr sz="2400" spc="-5" dirty="0">
                <a:solidFill>
                  <a:srgbClr val="FFFFFF"/>
                </a:solidFill>
                <a:latin typeface="Corbel"/>
                <a:cs typeface="Corbel"/>
              </a:rPr>
              <a:t>policies support granting </a:t>
            </a:r>
            <a:r>
              <a:rPr sz="2400" dirty="0">
                <a:solidFill>
                  <a:srgbClr val="FFFFFF"/>
                </a:solidFill>
                <a:latin typeface="Corbel"/>
                <a:cs typeface="Corbel"/>
              </a:rPr>
              <a:t>permission for all </a:t>
            </a:r>
            <a:r>
              <a:rPr sz="2400" spc="-5" dirty="0">
                <a:solidFill>
                  <a:srgbClr val="FFFFFF"/>
                </a:solidFill>
                <a:latin typeface="Corbel"/>
                <a:cs typeface="Corbel"/>
              </a:rPr>
              <a:t>Amazon S3</a:t>
            </a:r>
            <a:r>
              <a:rPr sz="2400" spc="-180" dirty="0">
                <a:solidFill>
                  <a:srgbClr val="FFFFFF"/>
                </a:solidFill>
                <a:latin typeface="Corbel"/>
                <a:cs typeface="Corbel"/>
              </a:rPr>
              <a:t> </a:t>
            </a:r>
            <a:r>
              <a:rPr sz="2400" spc="-5" dirty="0">
                <a:solidFill>
                  <a:srgbClr val="FFFFFF"/>
                </a:solidFill>
                <a:latin typeface="Corbel"/>
                <a:cs typeface="Corbel"/>
              </a:rPr>
              <a:t>operations</a:t>
            </a:r>
            <a:endParaRPr sz="2400">
              <a:latin typeface="Corbel"/>
              <a:cs typeface="Corbel"/>
            </a:endParaRPr>
          </a:p>
          <a:p>
            <a:pPr marL="299085" indent="-287020" algn="just">
              <a:lnSpc>
                <a:spcPct val="100000"/>
              </a:lnSpc>
              <a:buFont typeface="Arial"/>
              <a:buChar char="•"/>
              <a:tabLst>
                <a:tab pos="299720" algn="l"/>
              </a:tabLst>
            </a:pPr>
            <a:r>
              <a:rPr sz="2400" spc="-5" dirty="0">
                <a:solidFill>
                  <a:srgbClr val="FFFFFF"/>
                </a:solidFill>
                <a:latin typeface="Corbel"/>
                <a:cs typeface="Corbel"/>
              </a:rPr>
              <a:t>The </a:t>
            </a:r>
            <a:r>
              <a:rPr sz="2400" dirty="0">
                <a:solidFill>
                  <a:srgbClr val="FFFFFF"/>
                </a:solidFill>
                <a:latin typeface="Corbel"/>
                <a:cs typeface="Corbel"/>
              </a:rPr>
              <a:t>user </a:t>
            </a:r>
            <a:r>
              <a:rPr sz="2400" spc="-5" dirty="0">
                <a:solidFill>
                  <a:srgbClr val="FFFFFF"/>
                </a:solidFill>
                <a:latin typeface="Corbel"/>
                <a:cs typeface="Corbel"/>
              </a:rPr>
              <a:t>policies </a:t>
            </a:r>
            <a:r>
              <a:rPr sz="2400" dirty="0">
                <a:solidFill>
                  <a:srgbClr val="FFFFFF"/>
                </a:solidFill>
                <a:latin typeface="Corbel"/>
                <a:cs typeface="Corbel"/>
              </a:rPr>
              <a:t>are for </a:t>
            </a:r>
            <a:r>
              <a:rPr sz="2400" spc="-5" dirty="0">
                <a:solidFill>
                  <a:srgbClr val="FFFFFF"/>
                </a:solidFill>
                <a:latin typeface="Corbel"/>
                <a:cs typeface="Corbel"/>
              </a:rPr>
              <a:t>managing </a:t>
            </a:r>
            <a:r>
              <a:rPr sz="2400" dirty="0">
                <a:solidFill>
                  <a:srgbClr val="FFFFFF"/>
                </a:solidFill>
                <a:latin typeface="Corbel"/>
                <a:cs typeface="Corbel"/>
              </a:rPr>
              <a:t>permissions for users </a:t>
            </a:r>
            <a:r>
              <a:rPr sz="2400" spc="-5" dirty="0">
                <a:solidFill>
                  <a:srgbClr val="FFFFFF"/>
                </a:solidFill>
                <a:latin typeface="Corbel"/>
                <a:cs typeface="Corbel"/>
              </a:rPr>
              <a:t>in </a:t>
            </a:r>
            <a:r>
              <a:rPr sz="2400" dirty="0">
                <a:solidFill>
                  <a:srgbClr val="FFFFFF"/>
                </a:solidFill>
                <a:latin typeface="Corbel"/>
                <a:cs typeface="Corbel"/>
              </a:rPr>
              <a:t>your</a:t>
            </a:r>
            <a:r>
              <a:rPr sz="2400" spc="-75" dirty="0">
                <a:solidFill>
                  <a:srgbClr val="FFFFFF"/>
                </a:solidFill>
                <a:latin typeface="Corbel"/>
                <a:cs typeface="Corbel"/>
              </a:rPr>
              <a:t> </a:t>
            </a:r>
            <a:r>
              <a:rPr sz="2400" spc="-5" dirty="0">
                <a:solidFill>
                  <a:srgbClr val="FFFFFF"/>
                </a:solidFill>
                <a:latin typeface="Corbel"/>
                <a:cs typeface="Corbel"/>
              </a:rPr>
              <a:t>account</a:t>
            </a:r>
            <a:endParaRPr sz="2400">
              <a:latin typeface="Corbel"/>
              <a:cs typeface="Corbel"/>
            </a:endParaRPr>
          </a:p>
          <a:p>
            <a:pPr marL="299085" marR="7620" indent="-287020" algn="just">
              <a:lnSpc>
                <a:spcPct val="100000"/>
              </a:lnSpc>
              <a:buFont typeface="Arial"/>
              <a:buChar char="•"/>
              <a:tabLst>
                <a:tab pos="299720" algn="l"/>
              </a:tabLst>
            </a:pPr>
            <a:r>
              <a:rPr sz="2400" spc="-5" dirty="0">
                <a:solidFill>
                  <a:srgbClr val="FFFFFF"/>
                </a:solidFill>
                <a:latin typeface="Corbel"/>
                <a:cs typeface="Corbel"/>
              </a:rPr>
              <a:t>If </a:t>
            </a:r>
            <a:r>
              <a:rPr sz="2400" spc="-10" dirty="0">
                <a:solidFill>
                  <a:srgbClr val="FFFFFF"/>
                </a:solidFill>
                <a:latin typeface="Corbel"/>
                <a:cs typeface="Corbel"/>
              </a:rPr>
              <a:t>the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that owns the </a:t>
            </a:r>
            <a:r>
              <a:rPr sz="2400" dirty="0">
                <a:solidFill>
                  <a:srgbClr val="FFFFFF"/>
                </a:solidFill>
                <a:latin typeface="Corbel"/>
                <a:cs typeface="Corbel"/>
              </a:rPr>
              <a:t>object wants to </a:t>
            </a:r>
            <a:r>
              <a:rPr sz="2400" spc="-5" dirty="0">
                <a:solidFill>
                  <a:srgbClr val="FFFFFF"/>
                </a:solidFill>
                <a:latin typeface="Corbel"/>
                <a:cs typeface="Corbel"/>
              </a:rPr>
              <a:t>grant </a:t>
            </a:r>
            <a:r>
              <a:rPr sz="2400" dirty="0">
                <a:solidFill>
                  <a:srgbClr val="FFFFFF"/>
                </a:solidFill>
                <a:latin typeface="Corbel"/>
                <a:cs typeface="Corbel"/>
              </a:rPr>
              <a:t>permission </a:t>
            </a:r>
            <a:r>
              <a:rPr sz="2400" spc="-5" dirty="0">
                <a:solidFill>
                  <a:srgbClr val="FFFFFF"/>
                </a:solidFill>
                <a:latin typeface="Corbel"/>
                <a:cs typeface="Corbel"/>
              </a:rPr>
              <a:t>to </a:t>
            </a:r>
            <a:r>
              <a:rPr sz="2400" dirty="0">
                <a:solidFill>
                  <a:srgbClr val="FFFFFF"/>
                </a:solidFill>
                <a:latin typeface="Corbel"/>
                <a:cs typeface="Corbel"/>
              </a:rPr>
              <a:t>a user </a:t>
            </a:r>
            <a:r>
              <a:rPr sz="2400" spc="-5" dirty="0">
                <a:solidFill>
                  <a:srgbClr val="FFFFFF"/>
                </a:solidFill>
                <a:latin typeface="Corbel"/>
                <a:cs typeface="Corbel"/>
              </a:rPr>
              <a:t>in </a:t>
            </a:r>
            <a:r>
              <a:rPr sz="2400" dirty="0">
                <a:solidFill>
                  <a:srgbClr val="FFFFFF"/>
                </a:solidFill>
                <a:latin typeface="Corbel"/>
                <a:cs typeface="Corbel"/>
              </a:rPr>
              <a:t>its  </a:t>
            </a:r>
            <a:r>
              <a:rPr sz="2400" spc="-5" dirty="0">
                <a:solidFill>
                  <a:srgbClr val="FFFFFF"/>
                </a:solidFill>
                <a:latin typeface="Corbel"/>
                <a:cs typeface="Corbel"/>
              </a:rPr>
              <a:t>account, it can </a:t>
            </a:r>
            <a:r>
              <a:rPr sz="2400" dirty="0">
                <a:solidFill>
                  <a:srgbClr val="FFFFFF"/>
                </a:solidFill>
                <a:latin typeface="Corbel"/>
                <a:cs typeface="Corbel"/>
              </a:rPr>
              <a:t>use a user</a:t>
            </a:r>
            <a:r>
              <a:rPr sz="2400" spc="-45" dirty="0">
                <a:solidFill>
                  <a:srgbClr val="FFFFFF"/>
                </a:solidFill>
                <a:latin typeface="Corbel"/>
                <a:cs typeface="Corbel"/>
              </a:rPr>
              <a:t> </a:t>
            </a:r>
            <a:r>
              <a:rPr sz="2400" spc="-5" dirty="0">
                <a:solidFill>
                  <a:srgbClr val="FFFFFF"/>
                </a:solidFill>
                <a:latin typeface="Corbel"/>
                <a:cs typeface="Corbel"/>
              </a:rPr>
              <a:t>policy</a:t>
            </a:r>
            <a:endParaRPr sz="2400">
              <a:latin typeface="Corbel"/>
              <a:cs typeface="Corbel"/>
            </a:endParaRPr>
          </a:p>
          <a:p>
            <a:pPr marL="299085" marR="6985" indent="-287020" algn="just">
              <a:lnSpc>
                <a:spcPct val="100000"/>
              </a:lnSpc>
              <a:buFont typeface="Arial"/>
              <a:buChar char="•"/>
              <a:tabLst>
                <a:tab pos="299720" algn="l"/>
              </a:tabLst>
            </a:pPr>
            <a:r>
              <a:rPr sz="2400" spc="-5" dirty="0">
                <a:solidFill>
                  <a:srgbClr val="FFFFFF"/>
                </a:solidFill>
                <a:latin typeface="Corbel"/>
                <a:cs typeface="Corbel"/>
              </a:rPr>
              <a:t>An </a:t>
            </a:r>
            <a:r>
              <a:rPr sz="2400" dirty="0">
                <a:solidFill>
                  <a:srgbClr val="FFFFFF"/>
                </a:solidFill>
                <a:latin typeface="Corbel"/>
                <a:cs typeface="Corbel"/>
              </a:rPr>
              <a:t>IAM User </a:t>
            </a:r>
            <a:r>
              <a:rPr sz="2400" spc="-5" dirty="0">
                <a:solidFill>
                  <a:srgbClr val="FFFFFF"/>
                </a:solidFill>
                <a:latin typeface="Corbel"/>
                <a:cs typeface="Corbel"/>
              </a:rPr>
              <a:t>must </a:t>
            </a:r>
            <a:r>
              <a:rPr sz="2400" spc="-10" dirty="0">
                <a:solidFill>
                  <a:srgbClr val="FFFFFF"/>
                </a:solidFill>
                <a:latin typeface="Corbel"/>
                <a:cs typeface="Corbel"/>
              </a:rPr>
              <a:t>have </a:t>
            </a:r>
            <a:r>
              <a:rPr sz="2400" dirty="0">
                <a:solidFill>
                  <a:srgbClr val="FFFFFF"/>
                </a:solidFill>
                <a:latin typeface="Corbel"/>
                <a:cs typeface="Corbel"/>
              </a:rPr>
              <a:t>permissions </a:t>
            </a:r>
            <a:r>
              <a:rPr sz="2400" spc="-5" dirty="0">
                <a:solidFill>
                  <a:srgbClr val="FFFFFF"/>
                </a:solidFill>
                <a:latin typeface="Corbel"/>
                <a:cs typeface="Corbel"/>
              </a:rPr>
              <a:t>from </a:t>
            </a:r>
            <a:r>
              <a:rPr sz="2400" spc="-10" dirty="0">
                <a:solidFill>
                  <a:srgbClr val="FFFFFF"/>
                </a:solidFill>
                <a:latin typeface="Corbel"/>
                <a:cs typeface="Corbel"/>
              </a:rPr>
              <a:t>the </a:t>
            </a:r>
            <a:r>
              <a:rPr sz="2400" spc="-5" dirty="0">
                <a:solidFill>
                  <a:srgbClr val="FFFFFF"/>
                </a:solidFill>
                <a:latin typeface="Corbel"/>
                <a:cs typeface="Corbel"/>
              </a:rPr>
              <a:t>parent </a:t>
            </a:r>
            <a:r>
              <a:rPr sz="2400" spc="-10" dirty="0">
                <a:solidFill>
                  <a:srgbClr val="FFFFFF"/>
                </a:solidFill>
                <a:latin typeface="Corbel"/>
                <a:cs typeface="Corbel"/>
              </a:rPr>
              <a:t>account </a:t>
            </a:r>
            <a:r>
              <a:rPr sz="2400" spc="-5" dirty="0">
                <a:solidFill>
                  <a:srgbClr val="FFFFFF"/>
                </a:solidFill>
                <a:latin typeface="Corbel"/>
                <a:cs typeface="Corbel"/>
              </a:rPr>
              <a:t>to which </a:t>
            </a:r>
            <a:r>
              <a:rPr sz="2400" dirty="0">
                <a:solidFill>
                  <a:srgbClr val="FFFFFF"/>
                </a:solidFill>
                <a:latin typeface="Corbel"/>
                <a:cs typeface="Corbel"/>
              </a:rPr>
              <a:t>it belongs,  and from </a:t>
            </a:r>
            <a:r>
              <a:rPr sz="2400" spc="-5" dirty="0">
                <a:solidFill>
                  <a:srgbClr val="FFFFFF"/>
                </a:solidFill>
                <a:latin typeface="Corbel"/>
                <a:cs typeface="Corbel"/>
              </a:rPr>
              <a:t>the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that owns the resource the </a:t>
            </a:r>
            <a:r>
              <a:rPr sz="2400" dirty="0">
                <a:solidFill>
                  <a:srgbClr val="FFFFFF"/>
                </a:solidFill>
                <a:latin typeface="Corbel"/>
                <a:cs typeface="Corbel"/>
              </a:rPr>
              <a:t>user wants </a:t>
            </a:r>
            <a:r>
              <a:rPr sz="2400" spc="-5" dirty="0">
                <a:solidFill>
                  <a:srgbClr val="FFFFFF"/>
                </a:solidFill>
                <a:latin typeface="Corbel"/>
                <a:cs typeface="Corbel"/>
              </a:rPr>
              <a:t>to </a:t>
            </a:r>
            <a:r>
              <a:rPr sz="2400" spc="-10" dirty="0">
                <a:solidFill>
                  <a:srgbClr val="FFFFFF"/>
                </a:solidFill>
                <a:latin typeface="Corbel"/>
                <a:cs typeface="Corbel"/>
              </a:rPr>
              <a:t>access. </a:t>
            </a:r>
            <a:r>
              <a:rPr sz="2400" spc="-5" dirty="0">
                <a:solidFill>
                  <a:srgbClr val="FFFFFF"/>
                </a:solidFill>
                <a:latin typeface="Corbel"/>
                <a:cs typeface="Corbel"/>
              </a:rPr>
              <a:t>The  </a:t>
            </a:r>
            <a:r>
              <a:rPr sz="2400" dirty="0">
                <a:solidFill>
                  <a:srgbClr val="FFFFFF"/>
                </a:solidFill>
                <a:latin typeface="Corbel"/>
                <a:cs typeface="Corbel"/>
              </a:rPr>
              <a:t>permission </a:t>
            </a:r>
            <a:r>
              <a:rPr sz="2400" spc="-5" dirty="0">
                <a:solidFill>
                  <a:srgbClr val="FFFFFF"/>
                </a:solidFill>
                <a:latin typeface="Corbel"/>
                <a:cs typeface="Corbel"/>
              </a:rPr>
              <a:t>can </a:t>
            </a:r>
            <a:r>
              <a:rPr sz="2400" dirty="0">
                <a:solidFill>
                  <a:srgbClr val="FFFFFF"/>
                </a:solidFill>
                <a:latin typeface="Corbel"/>
                <a:cs typeface="Corbel"/>
              </a:rPr>
              <a:t>be </a:t>
            </a:r>
            <a:r>
              <a:rPr sz="2400" spc="-5" dirty="0">
                <a:solidFill>
                  <a:srgbClr val="FFFFFF"/>
                </a:solidFill>
                <a:latin typeface="Corbel"/>
                <a:cs typeface="Corbel"/>
              </a:rPr>
              <a:t>granted </a:t>
            </a:r>
            <a:r>
              <a:rPr sz="2400" dirty="0">
                <a:solidFill>
                  <a:srgbClr val="FFFFFF"/>
                </a:solidFill>
                <a:latin typeface="Corbel"/>
                <a:cs typeface="Corbel"/>
              </a:rPr>
              <a:t>as</a:t>
            </a:r>
            <a:r>
              <a:rPr sz="2400" spc="-10" dirty="0">
                <a:solidFill>
                  <a:srgbClr val="FFFFFF"/>
                </a:solidFill>
                <a:latin typeface="Corbel"/>
                <a:cs typeface="Corbel"/>
              </a:rPr>
              <a:t> </a:t>
            </a:r>
            <a:r>
              <a:rPr sz="2400" spc="-5" dirty="0">
                <a:solidFill>
                  <a:srgbClr val="FFFFFF"/>
                </a:solidFill>
                <a:latin typeface="Corbel"/>
                <a:cs typeface="Corbel"/>
              </a:rPr>
              <a:t>follows:</a:t>
            </a:r>
            <a:endParaRPr sz="2400">
              <a:latin typeface="Corbel"/>
              <a:cs typeface="Corbel"/>
            </a:endParaRPr>
          </a:p>
          <a:p>
            <a:pPr marL="756285" marR="5080" lvl="1" indent="-287020" algn="just">
              <a:lnSpc>
                <a:spcPct val="100000"/>
              </a:lnSpc>
              <a:spcBef>
                <a:spcPts val="5"/>
              </a:spcBef>
              <a:buFont typeface="Wingdings"/>
              <a:buChar char=""/>
              <a:tabLst>
                <a:tab pos="756920" algn="l"/>
              </a:tabLst>
            </a:pPr>
            <a:r>
              <a:rPr sz="2400" b="1" spc="-15" dirty="0">
                <a:solidFill>
                  <a:srgbClr val="FFFFFF"/>
                </a:solidFill>
                <a:latin typeface="Corbel"/>
                <a:cs typeface="Corbel"/>
              </a:rPr>
              <a:t>Permission </a:t>
            </a:r>
            <a:r>
              <a:rPr sz="2400" b="1" spc="-5" dirty="0">
                <a:solidFill>
                  <a:srgbClr val="FFFFFF"/>
                </a:solidFill>
                <a:latin typeface="Corbel"/>
                <a:cs typeface="Corbel"/>
              </a:rPr>
              <a:t>from the </a:t>
            </a:r>
            <a:r>
              <a:rPr sz="2400" b="1" dirty="0">
                <a:solidFill>
                  <a:srgbClr val="FFFFFF"/>
                </a:solidFill>
                <a:latin typeface="Corbel"/>
                <a:cs typeface="Corbel"/>
              </a:rPr>
              <a:t>parent </a:t>
            </a:r>
            <a:r>
              <a:rPr sz="2400" b="1" spc="-5" dirty="0">
                <a:solidFill>
                  <a:srgbClr val="FFFFFF"/>
                </a:solidFill>
                <a:latin typeface="Corbel"/>
                <a:cs typeface="Corbel"/>
              </a:rPr>
              <a:t>account </a:t>
            </a:r>
            <a:r>
              <a:rPr sz="2400" b="1" dirty="0">
                <a:solidFill>
                  <a:srgbClr val="FFFFFF"/>
                </a:solidFill>
                <a:latin typeface="Corbel"/>
                <a:cs typeface="Corbel"/>
              </a:rPr>
              <a:t>– </a:t>
            </a:r>
            <a:r>
              <a:rPr sz="2400" dirty="0">
                <a:solidFill>
                  <a:srgbClr val="FFFFFF"/>
                </a:solidFill>
                <a:latin typeface="Corbel"/>
                <a:cs typeface="Corbel"/>
              </a:rPr>
              <a:t>The parent </a:t>
            </a:r>
            <a:r>
              <a:rPr sz="2400" spc="-10" dirty="0">
                <a:solidFill>
                  <a:srgbClr val="FFFFFF"/>
                </a:solidFill>
                <a:latin typeface="Corbel"/>
                <a:cs typeface="Corbel"/>
              </a:rPr>
              <a:t>account </a:t>
            </a:r>
            <a:r>
              <a:rPr sz="2400" spc="-5" dirty="0">
                <a:solidFill>
                  <a:srgbClr val="FFFFFF"/>
                </a:solidFill>
                <a:latin typeface="Corbel"/>
                <a:cs typeface="Corbel"/>
              </a:rPr>
              <a:t>can grant  </a:t>
            </a:r>
            <a:r>
              <a:rPr sz="2400" dirty="0">
                <a:solidFill>
                  <a:srgbClr val="FFFFFF"/>
                </a:solidFill>
                <a:latin typeface="Corbel"/>
                <a:cs typeface="Corbel"/>
              </a:rPr>
              <a:t>permissions </a:t>
            </a:r>
            <a:r>
              <a:rPr sz="2400" spc="-5" dirty="0">
                <a:solidFill>
                  <a:srgbClr val="FFFFFF"/>
                </a:solidFill>
                <a:latin typeface="Corbel"/>
                <a:cs typeface="Corbel"/>
              </a:rPr>
              <a:t>to its </a:t>
            </a:r>
            <a:r>
              <a:rPr sz="2400" dirty="0">
                <a:solidFill>
                  <a:srgbClr val="FFFFFF"/>
                </a:solidFill>
                <a:latin typeface="Corbel"/>
                <a:cs typeface="Corbel"/>
              </a:rPr>
              <a:t>user </a:t>
            </a:r>
            <a:r>
              <a:rPr sz="2400" spc="-5" dirty="0">
                <a:solidFill>
                  <a:srgbClr val="FFFFFF"/>
                </a:solidFill>
                <a:latin typeface="Corbel"/>
                <a:cs typeface="Corbel"/>
              </a:rPr>
              <a:t>by attaching </a:t>
            </a:r>
            <a:r>
              <a:rPr sz="2400" dirty="0">
                <a:solidFill>
                  <a:srgbClr val="FFFFFF"/>
                </a:solidFill>
                <a:latin typeface="Corbel"/>
                <a:cs typeface="Corbel"/>
              </a:rPr>
              <a:t>a </a:t>
            </a:r>
            <a:r>
              <a:rPr sz="2400" b="1" spc="-5" dirty="0">
                <a:solidFill>
                  <a:srgbClr val="FFFFFF"/>
                </a:solidFill>
                <a:latin typeface="Corbel"/>
                <a:cs typeface="Corbel"/>
              </a:rPr>
              <a:t>User</a:t>
            </a:r>
            <a:r>
              <a:rPr sz="2400" b="1" spc="10" dirty="0">
                <a:solidFill>
                  <a:srgbClr val="FFFFFF"/>
                </a:solidFill>
                <a:latin typeface="Corbel"/>
                <a:cs typeface="Corbel"/>
              </a:rPr>
              <a:t> </a:t>
            </a:r>
            <a:r>
              <a:rPr sz="2400" b="1" spc="-20" dirty="0">
                <a:solidFill>
                  <a:srgbClr val="FFFFFF"/>
                </a:solidFill>
                <a:latin typeface="Corbel"/>
                <a:cs typeface="Corbel"/>
              </a:rPr>
              <a:t>Policy</a:t>
            </a:r>
            <a:endParaRPr sz="2400">
              <a:latin typeface="Corbel"/>
              <a:cs typeface="Corbel"/>
            </a:endParaRPr>
          </a:p>
          <a:p>
            <a:pPr marL="756285" marR="5080" lvl="1" indent="-287020" algn="just">
              <a:lnSpc>
                <a:spcPct val="100000"/>
              </a:lnSpc>
              <a:buFont typeface="Wingdings"/>
              <a:buChar char=""/>
              <a:tabLst>
                <a:tab pos="756920" algn="l"/>
              </a:tabLst>
            </a:pPr>
            <a:r>
              <a:rPr sz="2400" b="1" spc="-15" dirty="0">
                <a:solidFill>
                  <a:srgbClr val="FFFFFF"/>
                </a:solidFill>
                <a:latin typeface="Corbel"/>
                <a:cs typeface="Corbel"/>
              </a:rPr>
              <a:t>Permission </a:t>
            </a:r>
            <a:r>
              <a:rPr sz="2400" b="1" spc="-5" dirty="0">
                <a:solidFill>
                  <a:srgbClr val="FFFFFF"/>
                </a:solidFill>
                <a:latin typeface="Corbel"/>
                <a:cs typeface="Corbel"/>
              </a:rPr>
              <a:t>from the resource </a:t>
            </a:r>
            <a:r>
              <a:rPr sz="2400" b="1" dirty="0">
                <a:solidFill>
                  <a:srgbClr val="FFFFFF"/>
                </a:solidFill>
                <a:latin typeface="Corbel"/>
                <a:cs typeface="Corbel"/>
              </a:rPr>
              <a:t>owner – </a:t>
            </a:r>
            <a:r>
              <a:rPr sz="2400" dirty="0">
                <a:solidFill>
                  <a:srgbClr val="FFFFFF"/>
                </a:solidFill>
                <a:latin typeface="Corbel"/>
                <a:cs typeface="Corbel"/>
              </a:rPr>
              <a:t>The </a:t>
            </a:r>
            <a:r>
              <a:rPr sz="2400" spc="-5" dirty="0">
                <a:solidFill>
                  <a:srgbClr val="FFFFFF"/>
                </a:solidFill>
                <a:latin typeface="Corbel"/>
                <a:cs typeface="Corbel"/>
              </a:rPr>
              <a:t>resource owner can grant  </a:t>
            </a:r>
            <a:r>
              <a:rPr sz="2400" dirty="0">
                <a:solidFill>
                  <a:srgbClr val="FFFFFF"/>
                </a:solidFill>
                <a:latin typeface="Corbel"/>
                <a:cs typeface="Corbel"/>
              </a:rPr>
              <a:t>permission </a:t>
            </a:r>
            <a:r>
              <a:rPr sz="2400" spc="-5" dirty="0">
                <a:solidFill>
                  <a:srgbClr val="FFFFFF"/>
                </a:solidFill>
                <a:latin typeface="Corbel"/>
                <a:cs typeface="Corbel"/>
              </a:rPr>
              <a:t>to either </a:t>
            </a:r>
            <a:r>
              <a:rPr sz="2400" dirty="0">
                <a:solidFill>
                  <a:srgbClr val="FFFFFF"/>
                </a:solidFill>
                <a:latin typeface="Corbel"/>
                <a:cs typeface="Corbel"/>
              </a:rPr>
              <a:t>the IAM User ( using a </a:t>
            </a:r>
            <a:r>
              <a:rPr sz="2400" spc="-10" dirty="0">
                <a:solidFill>
                  <a:srgbClr val="FFFFFF"/>
                </a:solidFill>
                <a:latin typeface="Corbel"/>
                <a:cs typeface="Corbel"/>
              </a:rPr>
              <a:t>bucket </a:t>
            </a:r>
            <a:r>
              <a:rPr sz="2400" spc="-5" dirty="0">
                <a:solidFill>
                  <a:srgbClr val="FFFFFF"/>
                </a:solidFill>
                <a:latin typeface="Corbel"/>
                <a:cs typeface="Corbel"/>
              </a:rPr>
              <a:t>policy) or </a:t>
            </a:r>
            <a:r>
              <a:rPr sz="2400" spc="-10" dirty="0">
                <a:solidFill>
                  <a:srgbClr val="FFFFFF"/>
                </a:solidFill>
                <a:latin typeface="Corbel"/>
                <a:cs typeface="Corbel"/>
              </a:rPr>
              <a:t>the </a:t>
            </a:r>
            <a:r>
              <a:rPr sz="2400" dirty="0">
                <a:solidFill>
                  <a:srgbClr val="FFFFFF"/>
                </a:solidFill>
                <a:latin typeface="Corbel"/>
                <a:cs typeface="Corbel"/>
              </a:rPr>
              <a:t>parent  </a:t>
            </a:r>
            <a:r>
              <a:rPr sz="2400" spc="-5" dirty="0">
                <a:solidFill>
                  <a:srgbClr val="FFFFFF"/>
                </a:solidFill>
                <a:latin typeface="Corbel"/>
                <a:cs typeface="Corbel"/>
              </a:rPr>
              <a:t>account (using </a:t>
            </a:r>
            <a:r>
              <a:rPr sz="2400" dirty="0">
                <a:solidFill>
                  <a:srgbClr val="FFFFFF"/>
                </a:solidFill>
                <a:latin typeface="Corbel"/>
                <a:cs typeface="Corbel"/>
              </a:rPr>
              <a:t>a </a:t>
            </a:r>
            <a:r>
              <a:rPr sz="2400" spc="-10" dirty="0">
                <a:solidFill>
                  <a:srgbClr val="FFFFFF"/>
                </a:solidFill>
                <a:latin typeface="Corbel"/>
                <a:cs typeface="Corbel"/>
              </a:rPr>
              <a:t>bucket </a:t>
            </a:r>
            <a:r>
              <a:rPr sz="2400" spc="-15" dirty="0">
                <a:solidFill>
                  <a:srgbClr val="FFFFFF"/>
                </a:solidFill>
                <a:latin typeface="Corbel"/>
                <a:cs typeface="Corbel"/>
              </a:rPr>
              <a:t>policy, </a:t>
            </a:r>
            <a:r>
              <a:rPr sz="2400" spc="-10" dirty="0">
                <a:solidFill>
                  <a:srgbClr val="FFFFFF"/>
                </a:solidFill>
                <a:latin typeface="Corbel"/>
                <a:cs typeface="Corbel"/>
              </a:rPr>
              <a:t>bucket ACL, </a:t>
            </a:r>
            <a:r>
              <a:rPr sz="2400" dirty="0">
                <a:solidFill>
                  <a:srgbClr val="FFFFFF"/>
                </a:solidFill>
                <a:latin typeface="Corbel"/>
                <a:cs typeface="Corbel"/>
              </a:rPr>
              <a:t>or </a:t>
            </a:r>
            <a:r>
              <a:rPr sz="2400" spc="-5" dirty="0">
                <a:solidFill>
                  <a:srgbClr val="FFFFFF"/>
                </a:solidFill>
                <a:latin typeface="Corbel"/>
                <a:cs typeface="Corbel"/>
              </a:rPr>
              <a:t>object</a:t>
            </a:r>
            <a:r>
              <a:rPr sz="2400" spc="-254" dirty="0">
                <a:solidFill>
                  <a:srgbClr val="FFFFFF"/>
                </a:solidFill>
                <a:latin typeface="Corbel"/>
                <a:cs typeface="Corbel"/>
              </a:rPr>
              <a:t> </a:t>
            </a:r>
            <a:r>
              <a:rPr sz="2400" spc="-10" dirty="0">
                <a:solidFill>
                  <a:srgbClr val="FFFFFF"/>
                </a:solidFill>
                <a:latin typeface="Corbel"/>
                <a:cs typeface="Corbel"/>
              </a:rPr>
              <a:t>ACL)</a:t>
            </a:r>
            <a:endParaRPr sz="2400">
              <a:latin typeface="Corbel"/>
              <a:cs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6254470" cy="64897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84936" y="1647016"/>
            <a:ext cx="10393680" cy="3319145"/>
          </a:xfrm>
          <a:prstGeom prst="rect">
            <a:avLst/>
          </a:prstGeom>
        </p:spPr>
        <p:txBody>
          <a:bodyPr vert="horz" wrap="square" lIns="0" tIns="196215" rIns="0" bIns="0" rtlCol="0">
            <a:spAutoFit/>
          </a:bodyPr>
          <a:lstStyle/>
          <a:p>
            <a:pPr marL="299085" indent="-287020">
              <a:lnSpc>
                <a:spcPct val="100000"/>
              </a:lnSpc>
              <a:spcBef>
                <a:spcPts val="1545"/>
              </a:spcBef>
              <a:buFont typeface="Arial"/>
              <a:buChar char="•"/>
              <a:tabLst>
                <a:tab pos="299085" algn="l"/>
                <a:tab pos="299720" algn="l"/>
                <a:tab pos="5253990" algn="l"/>
              </a:tabLst>
            </a:pPr>
            <a:r>
              <a:rPr sz="2400" spc="-5" dirty="0">
                <a:solidFill>
                  <a:srgbClr val="FFFFFF"/>
                </a:solidFill>
                <a:latin typeface="Corbel"/>
                <a:cs typeface="Corbel"/>
              </a:rPr>
              <a:t>If  an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owns </a:t>
            </a:r>
            <a:r>
              <a:rPr sz="2400" spc="270" dirty="0">
                <a:solidFill>
                  <a:srgbClr val="FFFFFF"/>
                </a:solidFill>
                <a:latin typeface="Corbel"/>
                <a:cs typeface="Corbel"/>
              </a:rPr>
              <a:t> </a:t>
            </a:r>
            <a:r>
              <a:rPr sz="2400" dirty="0">
                <a:solidFill>
                  <a:srgbClr val="FFFFFF"/>
                </a:solidFill>
                <a:latin typeface="Corbel"/>
                <a:cs typeface="Corbel"/>
              </a:rPr>
              <a:t>a </a:t>
            </a:r>
            <a:r>
              <a:rPr sz="2400" spc="45" dirty="0">
                <a:solidFill>
                  <a:srgbClr val="FFFFFF"/>
                </a:solidFill>
                <a:latin typeface="Corbel"/>
                <a:cs typeface="Corbel"/>
              </a:rPr>
              <a:t> </a:t>
            </a:r>
            <a:r>
              <a:rPr sz="2400" spc="-5" dirty="0">
                <a:solidFill>
                  <a:srgbClr val="FFFFFF"/>
                </a:solidFill>
                <a:latin typeface="Corbel"/>
                <a:cs typeface="Corbel"/>
              </a:rPr>
              <a:t>resource,	it can grant permissions to other</a:t>
            </a:r>
            <a:r>
              <a:rPr sz="2400" spc="200" dirty="0">
                <a:solidFill>
                  <a:srgbClr val="FFFFFF"/>
                </a:solidFill>
                <a:latin typeface="Corbel"/>
                <a:cs typeface="Corbel"/>
              </a:rPr>
              <a:t> </a:t>
            </a:r>
            <a:r>
              <a:rPr sz="2400" spc="-40" dirty="0">
                <a:solidFill>
                  <a:srgbClr val="FFFFFF"/>
                </a:solidFill>
                <a:latin typeface="Corbel"/>
                <a:cs typeface="Corbel"/>
              </a:rPr>
              <a:t>AWS</a:t>
            </a:r>
            <a:endParaRPr sz="2400">
              <a:latin typeface="Corbel"/>
              <a:cs typeface="Corbel"/>
            </a:endParaRPr>
          </a:p>
          <a:p>
            <a:pPr marL="299085">
              <a:lnSpc>
                <a:spcPct val="100000"/>
              </a:lnSpc>
              <a:spcBef>
                <a:spcPts val="1445"/>
              </a:spcBef>
            </a:pPr>
            <a:r>
              <a:rPr sz="2400" spc="-5" dirty="0">
                <a:solidFill>
                  <a:srgbClr val="FFFFFF"/>
                </a:solidFill>
                <a:latin typeface="Corbel"/>
                <a:cs typeface="Corbel"/>
              </a:rPr>
              <a:t>account</a:t>
            </a:r>
            <a:endParaRPr sz="2400">
              <a:latin typeface="Corbel"/>
              <a:cs typeface="Corbel"/>
            </a:endParaRPr>
          </a:p>
          <a:p>
            <a:pPr marL="299085" marR="5715" indent="-287020">
              <a:lnSpc>
                <a:spcPts val="4320"/>
              </a:lnSpc>
              <a:spcBef>
                <a:spcPts val="380"/>
              </a:spcBef>
              <a:buFont typeface="Arial"/>
              <a:buChar char="•"/>
              <a:tabLst>
                <a:tab pos="299085" algn="l"/>
                <a:tab pos="299720" algn="l"/>
              </a:tabLst>
            </a:pPr>
            <a:r>
              <a:rPr sz="2400" spc="-5" dirty="0">
                <a:solidFill>
                  <a:srgbClr val="FFFFFF"/>
                </a:solidFill>
                <a:latin typeface="Corbel"/>
                <a:cs typeface="Corbel"/>
              </a:rPr>
              <a:t>Then </a:t>
            </a:r>
            <a:r>
              <a:rPr sz="2400" spc="-10" dirty="0">
                <a:solidFill>
                  <a:srgbClr val="FFFFFF"/>
                </a:solidFill>
                <a:latin typeface="Corbel"/>
                <a:cs typeface="Corbel"/>
              </a:rPr>
              <a:t>the </a:t>
            </a:r>
            <a:r>
              <a:rPr sz="2400" spc="-5" dirty="0">
                <a:solidFill>
                  <a:srgbClr val="FFFFFF"/>
                </a:solidFill>
                <a:latin typeface="Corbel"/>
                <a:cs typeface="Corbel"/>
              </a:rPr>
              <a:t>other </a:t>
            </a:r>
            <a:r>
              <a:rPr sz="2400" spc="-35" dirty="0">
                <a:solidFill>
                  <a:srgbClr val="FFFFFF"/>
                </a:solidFill>
                <a:latin typeface="Corbel"/>
                <a:cs typeface="Corbel"/>
              </a:rPr>
              <a:t>AWS </a:t>
            </a:r>
            <a:r>
              <a:rPr sz="2400" spc="-10" dirty="0">
                <a:solidFill>
                  <a:srgbClr val="FFFFFF"/>
                </a:solidFill>
                <a:latin typeface="Corbel"/>
                <a:cs typeface="Corbel"/>
              </a:rPr>
              <a:t>account </a:t>
            </a:r>
            <a:r>
              <a:rPr sz="2400" spc="-5" dirty="0">
                <a:solidFill>
                  <a:srgbClr val="FFFFFF"/>
                </a:solidFill>
                <a:latin typeface="Corbel"/>
                <a:cs typeface="Corbel"/>
              </a:rPr>
              <a:t>can then </a:t>
            </a:r>
            <a:r>
              <a:rPr sz="2400" dirty="0">
                <a:solidFill>
                  <a:srgbClr val="FFFFFF"/>
                </a:solidFill>
                <a:latin typeface="Corbel"/>
                <a:cs typeface="Corbel"/>
              </a:rPr>
              <a:t>delegate </a:t>
            </a:r>
            <a:r>
              <a:rPr sz="2400" spc="-5" dirty="0">
                <a:solidFill>
                  <a:srgbClr val="FFFFFF"/>
                </a:solidFill>
                <a:latin typeface="Corbel"/>
                <a:cs typeface="Corbel"/>
              </a:rPr>
              <a:t>those permissions, </a:t>
            </a:r>
            <a:r>
              <a:rPr sz="2400" dirty="0">
                <a:solidFill>
                  <a:srgbClr val="FFFFFF"/>
                </a:solidFill>
                <a:latin typeface="Corbel"/>
                <a:cs typeface="Corbel"/>
              </a:rPr>
              <a:t>or a </a:t>
            </a:r>
            <a:r>
              <a:rPr sz="2400" spc="-5" dirty="0">
                <a:solidFill>
                  <a:srgbClr val="FFFFFF"/>
                </a:solidFill>
                <a:latin typeface="Corbel"/>
                <a:cs typeface="Corbel"/>
              </a:rPr>
              <a:t>subset </a:t>
            </a:r>
            <a:r>
              <a:rPr sz="2400" dirty="0">
                <a:solidFill>
                  <a:srgbClr val="FFFFFF"/>
                </a:solidFill>
                <a:latin typeface="Corbel"/>
                <a:cs typeface="Corbel"/>
              </a:rPr>
              <a:t>of  </a:t>
            </a:r>
            <a:r>
              <a:rPr sz="2400" spc="-5" dirty="0">
                <a:solidFill>
                  <a:srgbClr val="FFFFFF"/>
                </a:solidFill>
                <a:latin typeface="Corbel"/>
                <a:cs typeface="Corbel"/>
              </a:rPr>
              <a:t>them to </a:t>
            </a:r>
            <a:r>
              <a:rPr sz="2400" dirty="0">
                <a:solidFill>
                  <a:srgbClr val="FFFFFF"/>
                </a:solidFill>
                <a:latin typeface="Corbel"/>
                <a:cs typeface="Corbel"/>
              </a:rPr>
              <a:t>users </a:t>
            </a:r>
            <a:r>
              <a:rPr sz="2400" spc="-5" dirty="0">
                <a:solidFill>
                  <a:srgbClr val="FFFFFF"/>
                </a:solidFill>
                <a:latin typeface="Corbel"/>
                <a:cs typeface="Corbel"/>
              </a:rPr>
              <a:t>in </a:t>
            </a:r>
            <a:r>
              <a:rPr sz="2400" spc="-10" dirty="0">
                <a:solidFill>
                  <a:srgbClr val="FFFFFF"/>
                </a:solidFill>
                <a:latin typeface="Corbel"/>
                <a:cs typeface="Corbel"/>
              </a:rPr>
              <a:t>the</a:t>
            </a:r>
            <a:r>
              <a:rPr sz="2400" spc="10" dirty="0">
                <a:solidFill>
                  <a:srgbClr val="FFFFFF"/>
                </a:solidFill>
                <a:latin typeface="Corbel"/>
                <a:cs typeface="Corbel"/>
              </a:rPr>
              <a:t> </a:t>
            </a:r>
            <a:r>
              <a:rPr sz="2400" spc="-5" dirty="0">
                <a:solidFill>
                  <a:srgbClr val="FFFFFF"/>
                </a:solidFill>
                <a:latin typeface="Corbel"/>
                <a:cs typeface="Corbel"/>
              </a:rPr>
              <a:t>account</a:t>
            </a:r>
            <a:endParaRPr sz="2400">
              <a:latin typeface="Corbel"/>
              <a:cs typeface="Corbel"/>
            </a:endParaRPr>
          </a:p>
          <a:p>
            <a:pPr marL="299085" marR="6985" indent="-287020">
              <a:lnSpc>
                <a:spcPts val="4320"/>
              </a:lnSpc>
              <a:spcBef>
                <a:spcPts val="5"/>
              </a:spcBef>
              <a:buFont typeface="Arial"/>
              <a:buChar char="•"/>
              <a:tabLst>
                <a:tab pos="299085" algn="l"/>
                <a:tab pos="299720" algn="l"/>
              </a:tabLst>
            </a:pPr>
            <a:r>
              <a:rPr sz="2400" spc="-5" dirty="0">
                <a:solidFill>
                  <a:srgbClr val="FFFFFF"/>
                </a:solidFill>
                <a:latin typeface="Corbel"/>
                <a:cs typeface="Corbel"/>
              </a:rPr>
              <a:t>An </a:t>
            </a:r>
            <a:r>
              <a:rPr sz="2400" spc="-10" dirty="0">
                <a:solidFill>
                  <a:srgbClr val="FFFFFF"/>
                </a:solidFill>
                <a:latin typeface="Corbel"/>
                <a:cs typeface="Corbel"/>
              </a:rPr>
              <a:t>account </a:t>
            </a:r>
            <a:r>
              <a:rPr sz="2400" spc="-5" dirty="0">
                <a:solidFill>
                  <a:srgbClr val="FFFFFF"/>
                </a:solidFill>
                <a:latin typeface="Corbel"/>
                <a:cs typeface="Corbel"/>
              </a:rPr>
              <a:t>that </a:t>
            </a:r>
            <a:r>
              <a:rPr sz="2400" dirty="0">
                <a:solidFill>
                  <a:srgbClr val="FFFFFF"/>
                </a:solidFill>
                <a:latin typeface="Corbel"/>
                <a:cs typeface="Corbel"/>
              </a:rPr>
              <a:t>receives permissions from </a:t>
            </a:r>
            <a:r>
              <a:rPr sz="2400" spc="-10" dirty="0">
                <a:solidFill>
                  <a:srgbClr val="FFFFFF"/>
                </a:solidFill>
                <a:latin typeface="Corbel"/>
                <a:cs typeface="Corbel"/>
              </a:rPr>
              <a:t>another account cannot </a:t>
            </a:r>
            <a:r>
              <a:rPr sz="2400" dirty="0">
                <a:solidFill>
                  <a:srgbClr val="FFFFFF"/>
                </a:solidFill>
                <a:latin typeface="Corbel"/>
                <a:cs typeface="Corbel"/>
              </a:rPr>
              <a:t>delegate  permission </a:t>
            </a:r>
            <a:r>
              <a:rPr sz="2400" spc="-5" dirty="0">
                <a:solidFill>
                  <a:srgbClr val="FFFFFF"/>
                </a:solidFill>
                <a:latin typeface="Corbel"/>
                <a:cs typeface="Corbel"/>
              </a:rPr>
              <a:t>to </a:t>
            </a:r>
            <a:r>
              <a:rPr sz="2400" spc="-10" dirty="0">
                <a:solidFill>
                  <a:srgbClr val="FFFFFF"/>
                </a:solidFill>
                <a:latin typeface="Corbel"/>
                <a:cs typeface="Corbel"/>
              </a:rPr>
              <a:t>the </a:t>
            </a:r>
            <a:r>
              <a:rPr sz="2400" spc="-5" dirty="0">
                <a:solidFill>
                  <a:srgbClr val="FFFFFF"/>
                </a:solidFill>
                <a:latin typeface="Corbel"/>
                <a:cs typeface="Corbel"/>
              </a:rPr>
              <a:t>third</a:t>
            </a:r>
            <a:r>
              <a:rPr sz="2400" spc="35" dirty="0">
                <a:solidFill>
                  <a:srgbClr val="FFFFFF"/>
                </a:solidFill>
                <a:latin typeface="Corbel"/>
                <a:cs typeface="Corbel"/>
              </a:rPr>
              <a:t> </a:t>
            </a:r>
            <a:r>
              <a:rPr sz="2400" spc="-5" dirty="0">
                <a:solidFill>
                  <a:srgbClr val="FFFFFF"/>
                </a:solidFill>
                <a:latin typeface="Corbel"/>
                <a:cs typeface="Corbel"/>
              </a:rPr>
              <a:t>account</a:t>
            </a:r>
            <a:endParaRPr sz="2400">
              <a:latin typeface="Corbel"/>
              <a:cs typeface="Corbe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9822" y="732027"/>
            <a:ext cx="5211648" cy="6231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78447" y="1025738"/>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760971" y="768858"/>
            <a:ext cx="1100581" cy="44805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1992502"/>
            <a:ext cx="87922" cy="8801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60880" y="1909826"/>
            <a:ext cx="5503673" cy="25539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057517" y="2064175"/>
            <a:ext cx="173380" cy="2167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332344" y="1924557"/>
            <a:ext cx="1477645" cy="321309"/>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230337" y="2504567"/>
            <a:ext cx="87922" cy="8801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60880" y="2421889"/>
            <a:ext cx="6288533" cy="33172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7842377" y="2576239"/>
            <a:ext cx="173380" cy="21672"/>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115681" y="2436622"/>
            <a:ext cx="1477645" cy="32131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230337" y="3015107"/>
            <a:ext cx="87922" cy="88010"/>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68627" y="2928111"/>
            <a:ext cx="7060946" cy="340360"/>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618093" y="3086779"/>
            <a:ext cx="173380" cy="21672"/>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8891396" y="2947161"/>
            <a:ext cx="1477645" cy="321310"/>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230337" y="3525646"/>
            <a:ext cx="87922" cy="88010"/>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469516" y="3438652"/>
            <a:ext cx="6295137" cy="259715"/>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230337" y="4037710"/>
            <a:ext cx="87922" cy="88011"/>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462277" y="3955034"/>
            <a:ext cx="5409438" cy="336042"/>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1230337" y="4548251"/>
            <a:ext cx="87922" cy="88011"/>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1462277" y="4461255"/>
            <a:ext cx="5747766" cy="340360"/>
          </a:xfrm>
          <a:prstGeom prst="rect">
            <a:avLst/>
          </a:prstGeom>
          <a:blipFill>
            <a:blip r:embed="rId22"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3692334" cy="6205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81752" y="766826"/>
            <a:ext cx="3736213" cy="6141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853940" y="1030022"/>
            <a:ext cx="334860" cy="4185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45857" y="1676907"/>
            <a:ext cx="75463" cy="7556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164196" y="1606041"/>
            <a:ext cx="3562997" cy="28841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759071" y="1736481"/>
            <a:ext cx="65633" cy="21579"/>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865623" y="1606041"/>
            <a:ext cx="5965952" cy="28841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172375" y="1971675"/>
            <a:ext cx="2830410" cy="28854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945857" y="2536444"/>
            <a:ext cx="75463" cy="7556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164196" y="2461767"/>
            <a:ext cx="7204742" cy="29222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45857" y="3028695"/>
            <a:ext cx="75463" cy="7556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45857" y="3520947"/>
            <a:ext cx="75463" cy="7556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176096" y="2957829"/>
            <a:ext cx="7686725" cy="28841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183538" y="3449954"/>
            <a:ext cx="1855063" cy="288544"/>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3150997" y="3465829"/>
            <a:ext cx="121412" cy="199390"/>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3307460" y="3446271"/>
            <a:ext cx="1588515" cy="288416"/>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945857" y="4014723"/>
            <a:ext cx="75463" cy="75564"/>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164196" y="3943730"/>
            <a:ext cx="6420370" cy="288544"/>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7625715" y="4074297"/>
            <a:ext cx="65632" cy="21579"/>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7714360" y="3940047"/>
            <a:ext cx="3217037" cy="277240"/>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1182052" y="4305808"/>
            <a:ext cx="6037389" cy="288417"/>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945857" y="4872735"/>
            <a:ext cx="75463" cy="75564"/>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1176096" y="4801742"/>
            <a:ext cx="9902514" cy="288544"/>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945857" y="5364988"/>
            <a:ext cx="75463" cy="75565"/>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1183538" y="5290311"/>
            <a:ext cx="7806283" cy="288416"/>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945857" y="5858827"/>
            <a:ext cx="75463" cy="75450"/>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1177289" y="5784113"/>
            <a:ext cx="7935594" cy="292150"/>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6774" y="1335786"/>
            <a:ext cx="9116695" cy="3865879"/>
          </a:xfrm>
          <a:prstGeom prst="rect">
            <a:avLst/>
          </a:prstGeom>
        </p:spPr>
        <p:txBody>
          <a:bodyPr vert="horz" wrap="square" lIns="0" tIns="12065" rIns="0" bIns="0" rtlCol="0">
            <a:spAutoFit/>
          </a:bodyPr>
          <a:lstStyle/>
          <a:p>
            <a:pPr marL="12700" marR="5080">
              <a:lnSpc>
                <a:spcPct val="100000"/>
              </a:lnSpc>
              <a:spcBef>
                <a:spcPts val="95"/>
              </a:spcBef>
              <a:tabLst>
                <a:tab pos="1748789" algn="l"/>
              </a:tabLst>
            </a:pPr>
            <a:r>
              <a:rPr sz="2800" spc="-5" dirty="0">
                <a:solidFill>
                  <a:srgbClr val="FFFF00"/>
                </a:solidFill>
                <a:latin typeface="Corbel"/>
                <a:cs typeface="Corbel"/>
              </a:rPr>
              <a:t>USE</a:t>
            </a:r>
            <a:r>
              <a:rPr sz="2800" spc="-105" dirty="0">
                <a:solidFill>
                  <a:srgbClr val="FFFF00"/>
                </a:solidFill>
                <a:latin typeface="Corbel"/>
                <a:cs typeface="Corbel"/>
              </a:rPr>
              <a:t> </a:t>
            </a:r>
            <a:r>
              <a:rPr sz="2800" spc="-10" dirty="0">
                <a:solidFill>
                  <a:srgbClr val="FFFF00"/>
                </a:solidFill>
                <a:latin typeface="Corbel"/>
                <a:cs typeface="Corbel"/>
              </a:rPr>
              <a:t>CASE:	</a:t>
            </a:r>
            <a:r>
              <a:rPr sz="2800" spc="-5" dirty="0">
                <a:solidFill>
                  <a:srgbClr val="FFFFFF"/>
                </a:solidFill>
                <a:latin typeface="Corbel"/>
                <a:cs typeface="Corbel"/>
              </a:rPr>
              <a:t>A </a:t>
            </a:r>
            <a:r>
              <a:rPr sz="2800" spc="-10" dirty="0">
                <a:solidFill>
                  <a:srgbClr val="FFFFFF"/>
                </a:solidFill>
                <a:latin typeface="Corbel"/>
                <a:cs typeface="Corbel"/>
              </a:rPr>
              <a:t>company </a:t>
            </a:r>
            <a:r>
              <a:rPr sz="2800" spc="-5" dirty="0">
                <a:solidFill>
                  <a:srgbClr val="FFFFFF"/>
                </a:solidFill>
                <a:latin typeface="Corbel"/>
                <a:cs typeface="Corbel"/>
              </a:rPr>
              <a:t>uses </a:t>
            </a:r>
            <a:r>
              <a:rPr sz="2800" spc="-10" dirty="0">
                <a:solidFill>
                  <a:srgbClr val="FFFFFF"/>
                </a:solidFill>
                <a:latin typeface="Corbel"/>
                <a:cs typeface="Corbel"/>
              </a:rPr>
              <a:t>Amazon </a:t>
            </a:r>
            <a:r>
              <a:rPr sz="2800" spc="-5" dirty="0">
                <a:solidFill>
                  <a:srgbClr val="FFFFFF"/>
                </a:solidFill>
                <a:latin typeface="Corbel"/>
                <a:cs typeface="Corbel"/>
              </a:rPr>
              <a:t>S3 for </a:t>
            </a:r>
            <a:r>
              <a:rPr sz="2800" spc="-10" dirty="0">
                <a:solidFill>
                  <a:srgbClr val="FFFFFF"/>
                </a:solidFill>
                <a:latin typeface="Corbel"/>
                <a:cs typeface="Corbel"/>
              </a:rPr>
              <a:t>storing </a:t>
            </a:r>
            <a:r>
              <a:rPr sz="2800" spc="-5" dirty="0">
                <a:solidFill>
                  <a:srgbClr val="FFFFFF"/>
                </a:solidFill>
                <a:latin typeface="Corbel"/>
                <a:cs typeface="Corbel"/>
              </a:rPr>
              <a:t>variety </a:t>
            </a:r>
            <a:r>
              <a:rPr sz="2800" spc="-10" dirty="0">
                <a:solidFill>
                  <a:srgbClr val="FFFFFF"/>
                </a:solidFill>
                <a:latin typeface="Corbel"/>
                <a:cs typeface="Corbel"/>
              </a:rPr>
              <a:t>of  </a:t>
            </a:r>
            <a:r>
              <a:rPr sz="2800" spc="-5" dirty="0">
                <a:solidFill>
                  <a:srgbClr val="FFFFFF"/>
                </a:solidFill>
                <a:latin typeface="Corbel"/>
                <a:cs typeface="Corbel"/>
              </a:rPr>
              <a:t>files. A Solution </a:t>
            </a:r>
            <a:r>
              <a:rPr sz="2800" spc="-10" dirty="0">
                <a:solidFill>
                  <a:srgbClr val="FFFFFF"/>
                </a:solidFill>
                <a:latin typeface="Corbel"/>
                <a:cs typeface="Corbel"/>
              </a:rPr>
              <a:t>Architect </a:t>
            </a:r>
            <a:r>
              <a:rPr sz="2800" spc="-5" dirty="0">
                <a:solidFill>
                  <a:srgbClr val="FFFFFF"/>
                </a:solidFill>
                <a:latin typeface="Corbel"/>
                <a:cs typeface="Corbel"/>
              </a:rPr>
              <a:t>needs to design a feature that will  allow users to instantly restore any deleted files within 30 days  of</a:t>
            </a:r>
            <a:r>
              <a:rPr sz="2800" spc="-10" dirty="0">
                <a:solidFill>
                  <a:srgbClr val="FFFFFF"/>
                </a:solidFill>
                <a:latin typeface="Corbel"/>
                <a:cs typeface="Corbel"/>
              </a:rPr>
              <a:t> </a:t>
            </a:r>
            <a:r>
              <a:rPr sz="2800" spc="-5" dirty="0">
                <a:solidFill>
                  <a:srgbClr val="FFFFFF"/>
                </a:solidFill>
                <a:latin typeface="Corbel"/>
                <a:cs typeface="Corbel"/>
              </a:rPr>
              <a:t>deletion.</a:t>
            </a:r>
            <a:endParaRPr sz="2800">
              <a:latin typeface="Corbel"/>
              <a:cs typeface="Corbel"/>
            </a:endParaRPr>
          </a:p>
          <a:p>
            <a:pPr>
              <a:lnSpc>
                <a:spcPct val="100000"/>
              </a:lnSpc>
              <a:spcBef>
                <a:spcPts val="25"/>
              </a:spcBef>
            </a:pPr>
            <a:endParaRPr sz="2900">
              <a:latin typeface="Times New Roman"/>
              <a:cs typeface="Times New Roman"/>
            </a:endParaRPr>
          </a:p>
          <a:p>
            <a:pPr marL="12700">
              <a:lnSpc>
                <a:spcPct val="100000"/>
              </a:lnSpc>
            </a:pPr>
            <a:r>
              <a:rPr sz="2800" spc="-5" dirty="0">
                <a:solidFill>
                  <a:srgbClr val="FFFFFF"/>
                </a:solidFill>
                <a:latin typeface="Corbel"/>
                <a:cs typeface="Corbel"/>
              </a:rPr>
              <a:t>Which is the MOST cost efficient</a:t>
            </a:r>
            <a:r>
              <a:rPr sz="2800" spc="45" dirty="0">
                <a:solidFill>
                  <a:srgbClr val="FFFFFF"/>
                </a:solidFill>
                <a:latin typeface="Corbel"/>
                <a:cs typeface="Corbel"/>
              </a:rPr>
              <a:t> </a:t>
            </a:r>
            <a:r>
              <a:rPr sz="2800" spc="-10" dirty="0">
                <a:solidFill>
                  <a:srgbClr val="FFFFFF"/>
                </a:solidFill>
                <a:latin typeface="Corbel"/>
                <a:cs typeface="Corbel"/>
              </a:rPr>
              <a:t>solution?</a:t>
            </a:r>
            <a:endParaRPr sz="2800">
              <a:latin typeface="Corbel"/>
              <a:cs typeface="Corbel"/>
            </a:endParaRPr>
          </a:p>
          <a:p>
            <a:pPr>
              <a:lnSpc>
                <a:spcPct val="100000"/>
              </a:lnSpc>
              <a:spcBef>
                <a:spcPts val="30"/>
              </a:spcBef>
            </a:pPr>
            <a:endParaRPr sz="2900">
              <a:latin typeface="Times New Roman"/>
              <a:cs typeface="Times New Roman"/>
            </a:endParaRPr>
          </a:p>
          <a:p>
            <a:pPr marL="12700" marR="242570">
              <a:lnSpc>
                <a:spcPct val="100000"/>
              </a:lnSpc>
            </a:pPr>
            <a:r>
              <a:rPr sz="2800" b="1" spc="-10" dirty="0">
                <a:solidFill>
                  <a:srgbClr val="FFFF00"/>
                </a:solidFill>
                <a:latin typeface="Corbel"/>
                <a:cs typeface="Corbel"/>
              </a:rPr>
              <a:t>Solution: </a:t>
            </a:r>
            <a:r>
              <a:rPr sz="2800" b="1" spc="-5" dirty="0">
                <a:solidFill>
                  <a:srgbClr val="FFFF00"/>
                </a:solidFill>
                <a:latin typeface="Corbel"/>
                <a:cs typeface="Corbel"/>
              </a:rPr>
              <a:t>Enable versioning and create a </a:t>
            </a:r>
            <a:r>
              <a:rPr sz="2800" b="1" spc="-10" dirty="0">
                <a:solidFill>
                  <a:srgbClr val="FFFF00"/>
                </a:solidFill>
                <a:latin typeface="Corbel"/>
                <a:cs typeface="Corbel"/>
              </a:rPr>
              <a:t>lifecycle </a:t>
            </a:r>
            <a:r>
              <a:rPr sz="2800" b="1" spc="-5" dirty="0">
                <a:solidFill>
                  <a:srgbClr val="FFFF00"/>
                </a:solidFill>
                <a:latin typeface="Corbel"/>
                <a:cs typeface="Corbel"/>
              </a:rPr>
              <a:t>policy </a:t>
            </a:r>
            <a:r>
              <a:rPr sz="2800" b="1" spc="-10" dirty="0">
                <a:solidFill>
                  <a:srgbClr val="FFFF00"/>
                </a:solidFill>
                <a:latin typeface="Corbel"/>
                <a:cs typeface="Corbel"/>
              </a:rPr>
              <a:t>to  remove </a:t>
            </a:r>
            <a:r>
              <a:rPr sz="2800" b="1" spc="-5" dirty="0">
                <a:solidFill>
                  <a:srgbClr val="FFFF00"/>
                </a:solidFill>
                <a:latin typeface="Corbel"/>
                <a:cs typeface="Corbel"/>
              </a:rPr>
              <a:t>expired </a:t>
            </a:r>
            <a:r>
              <a:rPr sz="2800" b="1" spc="-10" dirty="0">
                <a:solidFill>
                  <a:srgbClr val="FFFF00"/>
                </a:solidFill>
                <a:latin typeface="Corbel"/>
                <a:cs typeface="Corbel"/>
              </a:rPr>
              <a:t>versions </a:t>
            </a:r>
            <a:r>
              <a:rPr sz="2800" b="1" spc="-5" dirty="0">
                <a:solidFill>
                  <a:srgbClr val="FFFF00"/>
                </a:solidFill>
                <a:latin typeface="Corbel"/>
                <a:cs typeface="Corbel"/>
              </a:rPr>
              <a:t>after 30</a:t>
            </a:r>
            <a:r>
              <a:rPr sz="2800" b="1" spc="90" dirty="0">
                <a:solidFill>
                  <a:srgbClr val="FFFF00"/>
                </a:solidFill>
                <a:latin typeface="Corbel"/>
                <a:cs typeface="Corbel"/>
              </a:rPr>
              <a:t> </a:t>
            </a:r>
            <a:r>
              <a:rPr sz="2800" b="1" spc="-5" dirty="0">
                <a:solidFill>
                  <a:srgbClr val="FFFF00"/>
                </a:solidFill>
                <a:latin typeface="Corbel"/>
                <a:cs typeface="Corbel"/>
              </a:rPr>
              <a:t>days</a:t>
            </a:r>
            <a:endParaRPr sz="2800">
              <a:latin typeface="Corbel"/>
              <a:cs typeface="Corbe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4700879" cy="6405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647016"/>
            <a:ext cx="9647555" cy="3867785"/>
          </a:xfrm>
          <a:prstGeom prst="rect">
            <a:avLst/>
          </a:prstGeom>
        </p:spPr>
        <p:txBody>
          <a:bodyPr vert="horz" wrap="square" lIns="0" tIns="196215" rIns="0" bIns="0" rtlCol="0">
            <a:spAutoFit/>
          </a:bodyPr>
          <a:lstStyle/>
          <a:p>
            <a:pPr marL="299085" indent="-287020">
              <a:lnSpc>
                <a:spcPct val="100000"/>
              </a:lnSpc>
              <a:spcBef>
                <a:spcPts val="1545"/>
              </a:spcBef>
              <a:buFont typeface="Arial"/>
              <a:buChar char="•"/>
              <a:tabLst>
                <a:tab pos="299085" algn="l"/>
                <a:tab pos="299720" algn="l"/>
              </a:tabLst>
            </a:pPr>
            <a:r>
              <a:rPr sz="2400" dirty="0">
                <a:solidFill>
                  <a:srgbClr val="FFFFFF"/>
                </a:solidFill>
                <a:latin typeface="Corbel"/>
                <a:cs typeface="Corbel"/>
              </a:rPr>
              <a:t>It is </a:t>
            </a:r>
            <a:r>
              <a:rPr sz="2400" spc="-5" dirty="0">
                <a:solidFill>
                  <a:srgbClr val="FFFFFF"/>
                </a:solidFill>
                <a:latin typeface="Corbel"/>
                <a:cs typeface="Corbel"/>
              </a:rPr>
              <a:t>used to upload </a:t>
            </a:r>
            <a:r>
              <a:rPr sz="2400" dirty="0">
                <a:solidFill>
                  <a:srgbClr val="FFFFFF"/>
                </a:solidFill>
                <a:latin typeface="Corbel"/>
                <a:cs typeface="Corbel"/>
              </a:rPr>
              <a:t>an </a:t>
            </a:r>
            <a:r>
              <a:rPr sz="2400" spc="-5" dirty="0">
                <a:solidFill>
                  <a:srgbClr val="FFFFFF"/>
                </a:solidFill>
                <a:latin typeface="Corbel"/>
                <a:cs typeface="Corbel"/>
              </a:rPr>
              <a:t>Object </a:t>
            </a:r>
            <a:r>
              <a:rPr sz="2400" spc="-10" dirty="0">
                <a:solidFill>
                  <a:srgbClr val="FFFFFF"/>
                </a:solidFill>
                <a:latin typeface="Corbel"/>
                <a:cs typeface="Corbel"/>
              </a:rPr>
              <a:t>in</a:t>
            </a:r>
            <a:r>
              <a:rPr sz="2400" spc="-150" dirty="0">
                <a:solidFill>
                  <a:srgbClr val="FFFFFF"/>
                </a:solidFill>
                <a:latin typeface="Corbel"/>
                <a:cs typeface="Corbel"/>
              </a:rPr>
              <a:t> </a:t>
            </a:r>
            <a:r>
              <a:rPr sz="2400" dirty="0">
                <a:solidFill>
                  <a:srgbClr val="FFFFFF"/>
                </a:solidFill>
                <a:latin typeface="Corbel"/>
                <a:cs typeface="Corbel"/>
              </a:rPr>
              <a:t>parts</a:t>
            </a:r>
            <a:endParaRPr sz="2400">
              <a:latin typeface="Corbel"/>
              <a:cs typeface="Corbel"/>
            </a:endParaRPr>
          </a:p>
          <a:p>
            <a:pPr marL="756285" marR="5080" lvl="1" indent="-287020">
              <a:lnSpc>
                <a:spcPct val="150000"/>
              </a:lnSpc>
              <a:spcBef>
                <a:spcPts val="5"/>
              </a:spcBef>
              <a:buFont typeface="Wingdings"/>
              <a:buChar char=""/>
              <a:tabLst>
                <a:tab pos="756920" algn="l"/>
              </a:tabLst>
            </a:pPr>
            <a:r>
              <a:rPr sz="2400" spc="-5" dirty="0">
                <a:solidFill>
                  <a:srgbClr val="FFFFFF"/>
                </a:solidFill>
                <a:latin typeface="Corbel"/>
                <a:cs typeface="Corbel"/>
              </a:rPr>
              <a:t>Parts </a:t>
            </a:r>
            <a:r>
              <a:rPr sz="2400" dirty="0">
                <a:solidFill>
                  <a:srgbClr val="FFFFFF"/>
                </a:solidFill>
                <a:latin typeface="Corbel"/>
                <a:cs typeface="Corbel"/>
              </a:rPr>
              <a:t>are upload </a:t>
            </a:r>
            <a:r>
              <a:rPr sz="2400" spc="-5" dirty="0">
                <a:solidFill>
                  <a:srgbClr val="FFFFFF"/>
                </a:solidFill>
                <a:latin typeface="Corbel"/>
                <a:cs typeface="Corbel"/>
              </a:rPr>
              <a:t>independently </a:t>
            </a:r>
            <a:r>
              <a:rPr sz="2400" dirty="0">
                <a:solidFill>
                  <a:srgbClr val="FFFFFF"/>
                </a:solidFill>
                <a:latin typeface="Corbel"/>
                <a:cs typeface="Corbel"/>
              </a:rPr>
              <a:t>and in </a:t>
            </a:r>
            <a:r>
              <a:rPr sz="2400" spc="-5" dirty="0">
                <a:solidFill>
                  <a:srgbClr val="FFFFFF"/>
                </a:solidFill>
                <a:latin typeface="Corbel"/>
                <a:cs typeface="Corbel"/>
              </a:rPr>
              <a:t>parallel, </a:t>
            </a:r>
            <a:r>
              <a:rPr sz="2400" dirty="0">
                <a:solidFill>
                  <a:srgbClr val="FFFFFF"/>
                </a:solidFill>
                <a:latin typeface="Corbel"/>
                <a:cs typeface="Corbel"/>
              </a:rPr>
              <a:t>in any </a:t>
            </a:r>
            <a:r>
              <a:rPr sz="2400" spc="-5" dirty="0">
                <a:solidFill>
                  <a:srgbClr val="FFFFFF"/>
                </a:solidFill>
                <a:latin typeface="Corbel"/>
                <a:cs typeface="Corbel"/>
              </a:rPr>
              <a:t>order </a:t>
            </a:r>
            <a:r>
              <a:rPr sz="2400" dirty="0">
                <a:solidFill>
                  <a:srgbClr val="FFFFFF"/>
                </a:solidFill>
                <a:latin typeface="Corbel"/>
                <a:cs typeface="Corbel"/>
              </a:rPr>
              <a:t>and </a:t>
            </a:r>
            <a:r>
              <a:rPr sz="2400" spc="-5" dirty="0">
                <a:solidFill>
                  <a:srgbClr val="FFFFFF"/>
                </a:solidFill>
                <a:latin typeface="Corbel"/>
                <a:cs typeface="Corbel"/>
              </a:rPr>
              <a:t>will </a:t>
            </a:r>
            <a:r>
              <a:rPr sz="2400" dirty="0">
                <a:solidFill>
                  <a:srgbClr val="FFFFFF"/>
                </a:solidFill>
                <a:latin typeface="Corbel"/>
                <a:cs typeface="Corbel"/>
              </a:rPr>
              <a:t>get  assembled at </a:t>
            </a:r>
            <a:r>
              <a:rPr sz="2400" spc="-5" dirty="0">
                <a:solidFill>
                  <a:srgbClr val="FFFFFF"/>
                </a:solidFill>
                <a:latin typeface="Corbel"/>
                <a:cs typeface="Corbel"/>
              </a:rPr>
              <a:t>the target</a:t>
            </a:r>
            <a:r>
              <a:rPr sz="2400" spc="20" dirty="0">
                <a:solidFill>
                  <a:srgbClr val="FFFFFF"/>
                </a:solidFill>
                <a:latin typeface="Corbel"/>
                <a:cs typeface="Corbel"/>
              </a:rPr>
              <a:t> </a:t>
            </a:r>
            <a:r>
              <a:rPr sz="2400" dirty="0">
                <a:solidFill>
                  <a:srgbClr val="FFFFFF"/>
                </a:solidFill>
                <a:latin typeface="Corbel"/>
                <a:cs typeface="Corbel"/>
              </a:rPr>
              <a:t>location</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dirty="0">
                <a:solidFill>
                  <a:srgbClr val="FFFFFF"/>
                </a:solidFill>
                <a:latin typeface="Corbel"/>
                <a:cs typeface="Corbel"/>
              </a:rPr>
              <a:t>It is recommended for </a:t>
            </a:r>
            <a:r>
              <a:rPr sz="2400" spc="-5" dirty="0">
                <a:solidFill>
                  <a:srgbClr val="FFFFFF"/>
                </a:solidFill>
                <a:latin typeface="Corbel"/>
                <a:cs typeface="Corbel"/>
              </a:rPr>
              <a:t>objects size of 100 </a:t>
            </a:r>
            <a:r>
              <a:rPr sz="2400" dirty="0">
                <a:solidFill>
                  <a:srgbClr val="FFFFFF"/>
                </a:solidFill>
                <a:latin typeface="Corbel"/>
                <a:cs typeface="Corbel"/>
              </a:rPr>
              <a:t>MB or</a:t>
            </a:r>
            <a:r>
              <a:rPr sz="2400" spc="-100" dirty="0">
                <a:solidFill>
                  <a:srgbClr val="FFFFFF"/>
                </a:solidFill>
                <a:latin typeface="Corbel"/>
                <a:cs typeface="Corbel"/>
              </a:rPr>
              <a:t> </a:t>
            </a:r>
            <a:r>
              <a:rPr sz="2400" spc="-5" dirty="0">
                <a:solidFill>
                  <a:srgbClr val="FFFFFF"/>
                </a:solidFill>
                <a:latin typeface="Corbel"/>
                <a:cs typeface="Corbel"/>
              </a:rPr>
              <a:t>larger</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20" dirty="0">
                <a:solidFill>
                  <a:srgbClr val="FFFFFF"/>
                </a:solidFill>
                <a:latin typeface="Corbel"/>
                <a:cs typeface="Corbel"/>
              </a:rPr>
              <a:t>However, </a:t>
            </a:r>
            <a:r>
              <a:rPr sz="2400" dirty="0">
                <a:solidFill>
                  <a:srgbClr val="FFFFFF"/>
                </a:solidFill>
                <a:latin typeface="Corbel"/>
                <a:cs typeface="Corbel"/>
              </a:rPr>
              <a:t>you </a:t>
            </a:r>
            <a:r>
              <a:rPr sz="2400" spc="-5" dirty="0">
                <a:solidFill>
                  <a:srgbClr val="FFFFFF"/>
                </a:solidFill>
                <a:latin typeface="Corbel"/>
                <a:cs typeface="Corbel"/>
              </a:rPr>
              <a:t>can </a:t>
            </a:r>
            <a:r>
              <a:rPr sz="2400" dirty="0">
                <a:solidFill>
                  <a:srgbClr val="FFFFFF"/>
                </a:solidFill>
                <a:latin typeface="Corbel"/>
                <a:cs typeface="Corbel"/>
              </a:rPr>
              <a:t>use for </a:t>
            </a:r>
            <a:r>
              <a:rPr sz="2400" spc="-5" dirty="0">
                <a:solidFill>
                  <a:srgbClr val="FFFFFF"/>
                </a:solidFill>
                <a:latin typeface="Corbel"/>
                <a:cs typeface="Corbel"/>
              </a:rPr>
              <a:t>object sizes starting </a:t>
            </a:r>
            <a:r>
              <a:rPr sz="2400" dirty="0">
                <a:solidFill>
                  <a:srgbClr val="FFFFFF"/>
                </a:solidFill>
                <a:latin typeface="Corbel"/>
                <a:cs typeface="Corbel"/>
              </a:rPr>
              <a:t>from 5MB </a:t>
            </a:r>
            <a:r>
              <a:rPr sz="2400" spc="-5" dirty="0">
                <a:solidFill>
                  <a:srgbClr val="FFFFFF"/>
                </a:solidFill>
                <a:latin typeface="Corbel"/>
                <a:cs typeface="Corbel"/>
              </a:rPr>
              <a:t>to</a:t>
            </a:r>
            <a:r>
              <a:rPr sz="2400" spc="-85" dirty="0">
                <a:solidFill>
                  <a:srgbClr val="FFFFFF"/>
                </a:solidFill>
                <a:latin typeface="Corbel"/>
                <a:cs typeface="Corbel"/>
              </a:rPr>
              <a:t> </a:t>
            </a:r>
            <a:r>
              <a:rPr sz="2400" dirty="0">
                <a:solidFill>
                  <a:srgbClr val="FFFFFF"/>
                </a:solidFill>
                <a:latin typeface="Corbel"/>
                <a:cs typeface="Corbel"/>
              </a:rPr>
              <a:t>5TB</a:t>
            </a:r>
            <a:endParaRPr sz="2400">
              <a:latin typeface="Corbel"/>
              <a:cs typeface="Corbel"/>
            </a:endParaRPr>
          </a:p>
          <a:p>
            <a:pPr marL="756285" lvl="1" indent="-287020">
              <a:lnSpc>
                <a:spcPct val="100000"/>
              </a:lnSpc>
              <a:spcBef>
                <a:spcPts val="1440"/>
              </a:spcBef>
              <a:buFont typeface="Wingdings"/>
              <a:buChar char=""/>
              <a:tabLst>
                <a:tab pos="756920" algn="l"/>
              </a:tabLst>
            </a:pPr>
            <a:r>
              <a:rPr sz="2400" spc="-70" dirty="0">
                <a:solidFill>
                  <a:srgbClr val="FFFFFF"/>
                </a:solidFill>
                <a:latin typeface="Corbel"/>
                <a:cs typeface="Corbel"/>
              </a:rPr>
              <a:t>You </a:t>
            </a:r>
            <a:r>
              <a:rPr sz="2400" dirty="0">
                <a:solidFill>
                  <a:srgbClr val="FFFFFF"/>
                </a:solidFill>
                <a:latin typeface="Corbel"/>
                <a:cs typeface="Corbel"/>
              </a:rPr>
              <a:t>must use it for </a:t>
            </a:r>
            <a:r>
              <a:rPr sz="2400" spc="-5" dirty="0">
                <a:solidFill>
                  <a:srgbClr val="FFFFFF"/>
                </a:solidFill>
                <a:latin typeface="Corbel"/>
                <a:cs typeface="Corbel"/>
              </a:rPr>
              <a:t>objects larger than</a:t>
            </a:r>
            <a:r>
              <a:rPr sz="2400" spc="-10" dirty="0">
                <a:solidFill>
                  <a:srgbClr val="FFFFFF"/>
                </a:solidFill>
                <a:latin typeface="Corbel"/>
                <a:cs typeface="Corbel"/>
              </a:rPr>
              <a:t> </a:t>
            </a:r>
            <a:r>
              <a:rPr sz="2400" dirty="0">
                <a:solidFill>
                  <a:srgbClr val="FFFFFF"/>
                </a:solidFill>
                <a:latin typeface="Corbel"/>
                <a:cs typeface="Corbel"/>
              </a:rPr>
              <a:t>5GB</a:t>
            </a:r>
            <a:endParaRPr sz="2400">
              <a:latin typeface="Corbel"/>
              <a:cs typeface="Corbel"/>
            </a:endParaRPr>
          </a:p>
          <a:p>
            <a:pPr marL="299085" indent="-287020">
              <a:lnSpc>
                <a:spcPct val="100000"/>
              </a:lnSpc>
              <a:spcBef>
                <a:spcPts val="1440"/>
              </a:spcBef>
              <a:buFont typeface="Arial"/>
              <a:buChar char="•"/>
              <a:tabLst>
                <a:tab pos="299085" algn="l"/>
                <a:tab pos="299720" algn="l"/>
              </a:tabLst>
            </a:pPr>
            <a:r>
              <a:rPr sz="2400" spc="-5" dirty="0">
                <a:solidFill>
                  <a:srgbClr val="FFFFFF"/>
                </a:solidFill>
                <a:latin typeface="Corbel"/>
                <a:cs typeface="Corbel"/>
              </a:rPr>
              <a:t>This </a:t>
            </a:r>
            <a:r>
              <a:rPr sz="2400" dirty="0">
                <a:solidFill>
                  <a:srgbClr val="FFFFFF"/>
                </a:solidFill>
                <a:latin typeface="Corbel"/>
                <a:cs typeface="Corbel"/>
              </a:rPr>
              <a:t>is done </a:t>
            </a:r>
            <a:r>
              <a:rPr sz="2400" spc="-5" dirty="0">
                <a:solidFill>
                  <a:srgbClr val="FFFFFF"/>
                </a:solidFill>
                <a:latin typeface="Corbel"/>
                <a:cs typeface="Corbel"/>
              </a:rPr>
              <a:t>thru </a:t>
            </a:r>
            <a:r>
              <a:rPr sz="2400" dirty="0">
                <a:solidFill>
                  <a:srgbClr val="FFFFFF"/>
                </a:solidFill>
                <a:latin typeface="Corbel"/>
                <a:cs typeface="Corbel"/>
              </a:rPr>
              <a:t>S3 </a:t>
            </a:r>
            <a:r>
              <a:rPr sz="2400" spc="-5" dirty="0">
                <a:solidFill>
                  <a:srgbClr val="FFFFFF"/>
                </a:solidFill>
                <a:latin typeface="Corbel"/>
                <a:cs typeface="Corbel"/>
              </a:rPr>
              <a:t>Multipart </a:t>
            </a:r>
            <a:r>
              <a:rPr sz="2400" dirty="0">
                <a:solidFill>
                  <a:srgbClr val="FFFFFF"/>
                </a:solidFill>
                <a:latin typeface="Corbel"/>
                <a:cs typeface="Corbel"/>
              </a:rPr>
              <a:t>upload</a:t>
            </a:r>
            <a:r>
              <a:rPr sz="2400" spc="-145" dirty="0">
                <a:solidFill>
                  <a:srgbClr val="FFFFFF"/>
                </a:solidFill>
                <a:latin typeface="Corbel"/>
                <a:cs typeface="Corbel"/>
              </a:rPr>
              <a:t> </a:t>
            </a:r>
            <a:r>
              <a:rPr sz="2400" spc="-5" dirty="0">
                <a:solidFill>
                  <a:srgbClr val="FFFFFF"/>
                </a:solidFill>
                <a:latin typeface="Corbel"/>
                <a:cs typeface="Corbel"/>
              </a:rPr>
              <a:t>API</a:t>
            </a:r>
            <a:endParaRPr sz="2400">
              <a:latin typeface="Corbel"/>
              <a:cs typeface="Corbe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66826"/>
            <a:ext cx="2943034" cy="6141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02988" y="732027"/>
            <a:ext cx="3233546" cy="49326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075176" y="1030022"/>
            <a:ext cx="334860" cy="4185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864514" y="1919732"/>
            <a:ext cx="10023475" cy="3684270"/>
          </a:xfrm>
          <a:prstGeom prst="rect">
            <a:avLst/>
          </a:prstGeom>
        </p:spPr>
        <p:txBody>
          <a:bodyPr vert="horz" wrap="square" lIns="0" tIns="12700" rIns="0" bIns="0" rtlCol="0">
            <a:spAutoFit/>
          </a:bodyPr>
          <a:lstStyle/>
          <a:p>
            <a:pPr marL="299085" marR="168910" indent="-287020">
              <a:lnSpc>
                <a:spcPct val="100000"/>
              </a:lnSpc>
              <a:spcBef>
                <a:spcPts val="100"/>
              </a:spcBef>
              <a:buFont typeface="Arial"/>
              <a:buChar char="•"/>
              <a:tabLst>
                <a:tab pos="299085" algn="l"/>
                <a:tab pos="299720" algn="l"/>
              </a:tabLst>
            </a:pPr>
            <a:r>
              <a:rPr sz="2400" spc="-5" dirty="0">
                <a:solidFill>
                  <a:srgbClr val="FFFFFF"/>
                </a:solidFill>
                <a:latin typeface="Corbel"/>
                <a:cs typeface="Corbel"/>
              </a:rPr>
              <a:t>Multi Factor Authentication </a:t>
            </a:r>
            <a:r>
              <a:rPr sz="2400" spc="-30" dirty="0">
                <a:solidFill>
                  <a:srgbClr val="FFFFFF"/>
                </a:solidFill>
                <a:latin typeface="Corbel"/>
                <a:cs typeface="Corbel"/>
              </a:rPr>
              <a:t>(MFA) </a:t>
            </a:r>
            <a:r>
              <a:rPr sz="2400" dirty="0">
                <a:solidFill>
                  <a:srgbClr val="FFFFFF"/>
                </a:solidFill>
                <a:latin typeface="Corbel"/>
                <a:cs typeface="Corbel"/>
              </a:rPr>
              <a:t>Delete is a </a:t>
            </a:r>
            <a:r>
              <a:rPr sz="2400" spc="-5" dirty="0">
                <a:solidFill>
                  <a:srgbClr val="FFFFFF"/>
                </a:solidFill>
                <a:latin typeface="Corbel"/>
                <a:cs typeface="Corbel"/>
              </a:rPr>
              <a:t>versioning </a:t>
            </a:r>
            <a:r>
              <a:rPr sz="2400" spc="-10" dirty="0">
                <a:solidFill>
                  <a:srgbClr val="FFFFFF"/>
                </a:solidFill>
                <a:latin typeface="Corbel"/>
                <a:cs typeface="Corbel"/>
              </a:rPr>
              <a:t>capability </a:t>
            </a:r>
            <a:r>
              <a:rPr sz="2400" spc="-5" dirty="0">
                <a:solidFill>
                  <a:srgbClr val="FFFFFF"/>
                </a:solidFill>
                <a:latin typeface="Corbel"/>
                <a:cs typeface="Corbel"/>
              </a:rPr>
              <a:t>that </a:t>
            </a:r>
            <a:r>
              <a:rPr sz="2400" dirty="0">
                <a:solidFill>
                  <a:srgbClr val="FFFFFF"/>
                </a:solidFill>
                <a:latin typeface="Corbel"/>
                <a:cs typeface="Corbel"/>
              </a:rPr>
              <a:t>adds  </a:t>
            </a:r>
            <a:r>
              <a:rPr sz="2400" spc="-5" dirty="0">
                <a:solidFill>
                  <a:srgbClr val="FFFFFF"/>
                </a:solidFill>
                <a:latin typeface="Corbel"/>
                <a:cs typeface="Corbel"/>
              </a:rPr>
              <a:t>another level of security </a:t>
            </a:r>
            <a:r>
              <a:rPr sz="2400" dirty="0">
                <a:solidFill>
                  <a:srgbClr val="FFFFFF"/>
                </a:solidFill>
                <a:latin typeface="Corbel"/>
                <a:cs typeface="Corbel"/>
              </a:rPr>
              <a:t>in </a:t>
            </a:r>
            <a:r>
              <a:rPr sz="2400" spc="-5" dirty="0">
                <a:solidFill>
                  <a:srgbClr val="FFFFFF"/>
                </a:solidFill>
                <a:latin typeface="Corbel"/>
                <a:cs typeface="Corbel"/>
              </a:rPr>
              <a:t>case </a:t>
            </a:r>
            <a:r>
              <a:rPr sz="2400" dirty="0">
                <a:solidFill>
                  <a:srgbClr val="FFFFFF"/>
                </a:solidFill>
                <a:latin typeface="Corbel"/>
                <a:cs typeface="Corbel"/>
              </a:rPr>
              <a:t>your </a:t>
            </a:r>
            <a:r>
              <a:rPr sz="2400" spc="-5" dirty="0">
                <a:solidFill>
                  <a:srgbClr val="FFFFFF"/>
                </a:solidFill>
                <a:latin typeface="Corbel"/>
                <a:cs typeface="Corbel"/>
              </a:rPr>
              <a:t>account </a:t>
            </a:r>
            <a:r>
              <a:rPr sz="2400" dirty="0">
                <a:solidFill>
                  <a:srgbClr val="FFFFFF"/>
                </a:solidFill>
                <a:latin typeface="Corbel"/>
                <a:cs typeface="Corbel"/>
              </a:rPr>
              <a:t>is</a:t>
            </a:r>
            <a:r>
              <a:rPr sz="2400" spc="-65" dirty="0">
                <a:solidFill>
                  <a:srgbClr val="FFFFFF"/>
                </a:solidFill>
                <a:latin typeface="Corbel"/>
                <a:cs typeface="Corbel"/>
              </a:rPr>
              <a:t> </a:t>
            </a:r>
            <a:r>
              <a:rPr sz="2400" dirty="0">
                <a:solidFill>
                  <a:srgbClr val="FFFFFF"/>
                </a:solidFill>
                <a:latin typeface="Corbel"/>
                <a:cs typeface="Corbel"/>
              </a:rPr>
              <a:t>compromised</a:t>
            </a:r>
            <a:endParaRPr sz="2400">
              <a:latin typeface="Corbel"/>
              <a:cs typeface="Corbel"/>
            </a:endParaRPr>
          </a:p>
          <a:p>
            <a:pPr marL="299085" indent="-287020">
              <a:lnSpc>
                <a:spcPct val="100000"/>
              </a:lnSpc>
              <a:buFont typeface="Arial"/>
              <a:buChar char="•"/>
              <a:tabLst>
                <a:tab pos="299085" algn="l"/>
                <a:tab pos="299720" algn="l"/>
              </a:tabLst>
            </a:pPr>
            <a:r>
              <a:rPr sz="2400" spc="-5" dirty="0">
                <a:solidFill>
                  <a:srgbClr val="FFFFFF"/>
                </a:solidFill>
                <a:latin typeface="Corbel"/>
                <a:cs typeface="Corbel"/>
              </a:rPr>
              <a:t>This </a:t>
            </a:r>
            <a:r>
              <a:rPr sz="2400" dirty="0">
                <a:solidFill>
                  <a:srgbClr val="FFFFFF"/>
                </a:solidFill>
                <a:latin typeface="Corbel"/>
                <a:cs typeface="Corbel"/>
              </a:rPr>
              <a:t>adds </a:t>
            </a:r>
            <a:r>
              <a:rPr sz="2400" spc="-5" dirty="0">
                <a:solidFill>
                  <a:srgbClr val="FFFFFF"/>
                </a:solidFill>
                <a:latin typeface="Corbel"/>
                <a:cs typeface="Corbel"/>
              </a:rPr>
              <a:t>another </a:t>
            </a:r>
            <a:r>
              <a:rPr sz="2400" dirty="0">
                <a:solidFill>
                  <a:srgbClr val="FFFFFF"/>
                </a:solidFill>
                <a:latin typeface="Corbel"/>
                <a:cs typeface="Corbel"/>
              </a:rPr>
              <a:t>layer </a:t>
            </a:r>
            <a:r>
              <a:rPr sz="2400" spc="-5" dirty="0">
                <a:solidFill>
                  <a:srgbClr val="FFFFFF"/>
                </a:solidFill>
                <a:latin typeface="Corbel"/>
                <a:cs typeface="Corbel"/>
              </a:rPr>
              <a:t>of security </a:t>
            </a:r>
            <a:r>
              <a:rPr sz="2400" dirty="0">
                <a:solidFill>
                  <a:srgbClr val="FFFFFF"/>
                </a:solidFill>
                <a:latin typeface="Corbel"/>
                <a:cs typeface="Corbel"/>
              </a:rPr>
              <a:t>for </a:t>
            </a:r>
            <a:r>
              <a:rPr sz="2400" spc="-5" dirty="0">
                <a:solidFill>
                  <a:srgbClr val="FFFFFF"/>
                </a:solidFill>
                <a:latin typeface="Corbel"/>
                <a:cs typeface="Corbel"/>
              </a:rPr>
              <a:t>the</a:t>
            </a:r>
            <a:r>
              <a:rPr sz="2400" spc="-25" dirty="0">
                <a:solidFill>
                  <a:srgbClr val="FFFFFF"/>
                </a:solidFill>
                <a:latin typeface="Corbel"/>
                <a:cs typeface="Corbel"/>
              </a:rPr>
              <a:t> </a:t>
            </a:r>
            <a:r>
              <a:rPr sz="2400" spc="-5" dirty="0">
                <a:solidFill>
                  <a:srgbClr val="FFFFFF"/>
                </a:solidFill>
                <a:latin typeface="Corbel"/>
                <a:cs typeface="Corbel"/>
              </a:rPr>
              <a:t>following:</a:t>
            </a:r>
            <a:endParaRPr sz="2400">
              <a:latin typeface="Corbel"/>
              <a:cs typeface="Corbel"/>
            </a:endParaRPr>
          </a:p>
          <a:p>
            <a:pPr marL="756285" lvl="1" indent="-287655">
              <a:lnSpc>
                <a:spcPct val="100000"/>
              </a:lnSpc>
              <a:buFont typeface="Wingdings"/>
              <a:buChar char=""/>
              <a:tabLst>
                <a:tab pos="756920" algn="l"/>
              </a:tabLst>
            </a:pPr>
            <a:r>
              <a:rPr sz="2400" spc="-5" dirty="0">
                <a:solidFill>
                  <a:srgbClr val="FFFFFF"/>
                </a:solidFill>
                <a:latin typeface="Corbel"/>
                <a:cs typeface="Corbel"/>
              </a:rPr>
              <a:t>Changing </a:t>
            </a:r>
            <a:r>
              <a:rPr sz="2400" dirty="0">
                <a:solidFill>
                  <a:srgbClr val="FFFFFF"/>
                </a:solidFill>
                <a:latin typeface="Corbel"/>
                <a:cs typeface="Corbel"/>
              </a:rPr>
              <a:t>your </a:t>
            </a:r>
            <a:r>
              <a:rPr sz="2400" spc="-15" dirty="0">
                <a:solidFill>
                  <a:srgbClr val="FFFFFF"/>
                </a:solidFill>
                <a:latin typeface="Corbel"/>
                <a:cs typeface="Corbel"/>
              </a:rPr>
              <a:t>bucket’s </a:t>
            </a:r>
            <a:r>
              <a:rPr sz="2400" spc="-5" dirty="0">
                <a:solidFill>
                  <a:srgbClr val="FFFFFF"/>
                </a:solidFill>
                <a:latin typeface="Corbel"/>
                <a:cs typeface="Corbel"/>
              </a:rPr>
              <a:t>versioning</a:t>
            </a:r>
            <a:r>
              <a:rPr sz="2400" spc="-10" dirty="0">
                <a:solidFill>
                  <a:srgbClr val="FFFFFF"/>
                </a:solidFill>
                <a:latin typeface="Corbel"/>
                <a:cs typeface="Corbel"/>
              </a:rPr>
              <a:t> </a:t>
            </a:r>
            <a:r>
              <a:rPr sz="2400" spc="-5" dirty="0">
                <a:solidFill>
                  <a:srgbClr val="FFFFFF"/>
                </a:solidFill>
                <a:latin typeface="Corbel"/>
                <a:cs typeface="Corbel"/>
              </a:rPr>
              <a:t>state</a:t>
            </a:r>
            <a:endParaRPr sz="2400">
              <a:latin typeface="Corbel"/>
              <a:cs typeface="Corbel"/>
            </a:endParaRPr>
          </a:p>
          <a:p>
            <a:pPr marL="756285" lvl="1" indent="-287655">
              <a:lnSpc>
                <a:spcPct val="100000"/>
              </a:lnSpc>
              <a:buFont typeface="Wingdings"/>
              <a:buChar char=""/>
              <a:tabLst>
                <a:tab pos="756920" algn="l"/>
              </a:tabLst>
            </a:pPr>
            <a:r>
              <a:rPr sz="2400" spc="-15" dirty="0">
                <a:solidFill>
                  <a:srgbClr val="FFFFFF"/>
                </a:solidFill>
                <a:latin typeface="Corbel"/>
                <a:cs typeface="Corbel"/>
              </a:rPr>
              <a:t>Permanently </a:t>
            </a:r>
            <a:r>
              <a:rPr sz="2400" spc="-5" dirty="0">
                <a:solidFill>
                  <a:srgbClr val="FFFFFF"/>
                </a:solidFill>
                <a:latin typeface="Corbel"/>
                <a:cs typeface="Corbel"/>
              </a:rPr>
              <a:t>deleting </a:t>
            </a:r>
            <a:r>
              <a:rPr sz="2400" dirty="0">
                <a:solidFill>
                  <a:srgbClr val="FFFFFF"/>
                </a:solidFill>
                <a:latin typeface="Corbel"/>
                <a:cs typeface="Corbel"/>
              </a:rPr>
              <a:t>an </a:t>
            </a:r>
            <a:r>
              <a:rPr sz="2400" spc="-5" dirty="0">
                <a:solidFill>
                  <a:srgbClr val="FFFFFF"/>
                </a:solidFill>
                <a:latin typeface="Corbel"/>
                <a:cs typeface="Corbel"/>
              </a:rPr>
              <a:t>object</a:t>
            </a:r>
            <a:r>
              <a:rPr sz="2400" spc="25" dirty="0">
                <a:solidFill>
                  <a:srgbClr val="FFFFFF"/>
                </a:solidFill>
                <a:latin typeface="Corbel"/>
                <a:cs typeface="Corbel"/>
              </a:rPr>
              <a:t> </a:t>
            </a:r>
            <a:r>
              <a:rPr sz="2400" dirty="0">
                <a:solidFill>
                  <a:srgbClr val="FFFFFF"/>
                </a:solidFill>
                <a:latin typeface="Corbel"/>
                <a:cs typeface="Corbel"/>
              </a:rPr>
              <a:t>version</a:t>
            </a:r>
            <a:endParaRPr sz="2400">
              <a:latin typeface="Corbel"/>
              <a:cs typeface="Corbel"/>
            </a:endParaRPr>
          </a:p>
          <a:p>
            <a:pPr marL="299085" indent="-287020">
              <a:lnSpc>
                <a:spcPct val="100000"/>
              </a:lnSpc>
              <a:buFont typeface="Arial"/>
              <a:buChar char="•"/>
              <a:tabLst>
                <a:tab pos="299085" algn="l"/>
                <a:tab pos="299720" algn="l"/>
              </a:tabLst>
            </a:pPr>
            <a:r>
              <a:rPr sz="2400" spc="-45" dirty="0">
                <a:solidFill>
                  <a:srgbClr val="FFFFFF"/>
                </a:solidFill>
                <a:latin typeface="Corbel"/>
                <a:cs typeface="Corbel"/>
              </a:rPr>
              <a:t>MFA </a:t>
            </a:r>
            <a:r>
              <a:rPr sz="2400" spc="-5" dirty="0">
                <a:solidFill>
                  <a:srgbClr val="FFFFFF"/>
                </a:solidFill>
                <a:latin typeface="Corbel"/>
                <a:cs typeface="Corbel"/>
              </a:rPr>
              <a:t>Delete</a:t>
            </a:r>
            <a:r>
              <a:rPr sz="2400" spc="55" dirty="0">
                <a:solidFill>
                  <a:srgbClr val="FFFFFF"/>
                </a:solidFill>
                <a:latin typeface="Corbel"/>
                <a:cs typeface="Corbel"/>
              </a:rPr>
              <a:t> </a:t>
            </a:r>
            <a:r>
              <a:rPr sz="2400" dirty="0">
                <a:solidFill>
                  <a:srgbClr val="FFFFFF"/>
                </a:solidFill>
                <a:latin typeface="Corbel"/>
                <a:cs typeface="Corbel"/>
              </a:rPr>
              <a:t>requires:</a:t>
            </a:r>
            <a:endParaRPr sz="2400">
              <a:latin typeface="Corbel"/>
              <a:cs typeface="Corbel"/>
            </a:endParaRPr>
          </a:p>
          <a:p>
            <a:pPr marL="756285" lvl="1" indent="-287655">
              <a:lnSpc>
                <a:spcPct val="100000"/>
              </a:lnSpc>
              <a:spcBef>
                <a:spcPts val="5"/>
              </a:spcBef>
              <a:buFont typeface="Wingdings"/>
              <a:buChar char=""/>
              <a:tabLst>
                <a:tab pos="756920" algn="l"/>
              </a:tabLst>
            </a:pPr>
            <a:r>
              <a:rPr sz="2400" spc="-50" dirty="0">
                <a:solidFill>
                  <a:srgbClr val="FFFFFF"/>
                </a:solidFill>
                <a:latin typeface="Corbel"/>
                <a:cs typeface="Corbel"/>
              </a:rPr>
              <a:t>Your </a:t>
            </a:r>
            <a:r>
              <a:rPr sz="2400" spc="-5" dirty="0">
                <a:solidFill>
                  <a:srgbClr val="FFFFFF"/>
                </a:solidFill>
                <a:latin typeface="Corbel"/>
                <a:cs typeface="Corbel"/>
              </a:rPr>
              <a:t>security</a:t>
            </a:r>
            <a:r>
              <a:rPr sz="2400" dirty="0">
                <a:solidFill>
                  <a:srgbClr val="FFFFFF"/>
                </a:solidFill>
                <a:latin typeface="Corbel"/>
                <a:cs typeface="Corbel"/>
              </a:rPr>
              <a:t> </a:t>
            </a:r>
            <a:r>
              <a:rPr sz="2400" spc="-5" dirty="0">
                <a:solidFill>
                  <a:srgbClr val="FFFFFF"/>
                </a:solidFill>
                <a:latin typeface="Corbel"/>
                <a:cs typeface="Corbel"/>
              </a:rPr>
              <a:t>credentials</a:t>
            </a:r>
            <a:endParaRPr sz="2400">
              <a:latin typeface="Corbel"/>
              <a:cs typeface="Corbel"/>
            </a:endParaRPr>
          </a:p>
          <a:p>
            <a:pPr marL="756285" marR="5080" lvl="1" indent="-287020">
              <a:lnSpc>
                <a:spcPct val="100000"/>
              </a:lnSpc>
              <a:buFont typeface="Wingdings"/>
              <a:buChar char=""/>
              <a:tabLst>
                <a:tab pos="756920" algn="l"/>
              </a:tabLst>
            </a:pPr>
            <a:r>
              <a:rPr sz="2400" spc="-5" dirty="0">
                <a:solidFill>
                  <a:srgbClr val="FFFFFF"/>
                </a:solidFill>
                <a:latin typeface="Corbel"/>
                <a:cs typeface="Corbel"/>
              </a:rPr>
              <a:t>Code displayed on </a:t>
            </a:r>
            <a:r>
              <a:rPr sz="2400" dirty="0">
                <a:solidFill>
                  <a:srgbClr val="FFFFFF"/>
                </a:solidFill>
                <a:latin typeface="Corbel"/>
                <a:cs typeface="Corbel"/>
              </a:rPr>
              <a:t>an </a:t>
            </a:r>
            <a:r>
              <a:rPr sz="2400" spc="-5" dirty="0">
                <a:solidFill>
                  <a:srgbClr val="FFFFFF"/>
                </a:solidFill>
                <a:latin typeface="Corbel"/>
                <a:cs typeface="Corbel"/>
              </a:rPr>
              <a:t>approved </a:t>
            </a:r>
            <a:r>
              <a:rPr sz="2400" dirty="0">
                <a:solidFill>
                  <a:srgbClr val="FFFFFF"/>
                </a:solidFill>
                <a:latin typeface="Corbel"/>
                <a:cs typeface="Corbel"/>
              </a:rPr>
              <a:t>physical </a:t>
            </a:r>
            <a:r>
              <a:rPr sz="2400" spc="-5" dirty="0">
                <a:solidFill>
                  <a:srgbClr val="FFFFFF"/>
                </a:solidFill>
                <a:latin typeface="Corbel"/>
                <a:cs typeface="Corbel"/>
              </a:rPr>
              <a:t>or </a:t>
            </a:r>
            <a:r>
              <a:rPr sz="2400" dirty="0">
                <a:solidFill>
                  <a:srgbClr val="FFFFFF"/>
                </a:solidFill>
                <a:latin typeface="Corbel"/>
                <a:cs typeface="Corbel"/>
              </a:rPr>
              <a:t>Software based </a:t>
            </a:r>
            <a:r>
              <a:rPr sz="2400" spc="-5" dirty="0">
                <a:solidFill>
                  <a:srgbClr val="FFFFFF"/>
                </a:solidFill>
                <a:latin typeface="Corbel"/>
                <a:cs typeface="Corbel"/>
              </a:rPr>
              <a:t>authentication  device</a:t>
            </a:r>
            <a:endParaRPr sz="2400">
              <a:latin typeface="Corbel"/>
              <a:cs typeface="Corbel"/>
            </a:endParaRPr>
          </a:p>
          <a:p>
            <a:pPr marL="299085" indent="-287020">
              <a:lnSpc>
                <a:spcPct val="100000"/>
              </a:lnSpc>
              <a:buFont typeface="Arial"/>
              <a:buChar char="•"/>
              <a:tabLst>
                <a:tab pos="299085" algn="l"/>
                <a:tab pos="299720" algn="l"/>
              </a:tabLst>
            </a:pPr>
            <a:r>
              <a:rPr sz="2400" spc="-5" dirty="0">
                <a:solidFill>
                  <a:srgbClr val="FFFFFF"/>
                </a:solidFill>
                <a:latin typeface="Corbel"/>
                <a:cs typeface="Corbel"/>
              </a:rPr>
              <a:t>This provides </a:t>
            </a:r>
            <a:r>
              <a:rPr sz="2400" dirty="0">
                <a:solidFill>
                  <a:srgbClr val="FFFFFF"/>
                </a:solidFill>
                <a:latin typeface="Corbel"/>
                <a:cs typeface="Corbel"/>
              </a:rPr>
              <a:t>maximum </a:t>
            </a:r>
            <a:r>
              <a:rPr sz="2400" spc="-5" dirty="0">
                <a:solidFill>
                  <a:srgbClr val="FFFFFF"/>
                </a:solidFill>
                <a:latin typeface="Corbel"/>
                <a:cs typeface="Corbel"/>
              </a:rPr>
              <a:t>protection to </a:t>
            </a:r>
            <a:r>
              <a:rPr sz="2400" dirty="0">
                <a:solidFill>
                  <a:srgbClr val="FFFFFF"/>
                </a:solidFill>
                <a:latin typeface="Corbel"/>
                <a:cs typeface="Corbel"/>
              </a:rPr>
              <a:t>your</a:t>
            </a:r>
            <a:r>
              <a:rPr sz="2400" spc="-25" dirty="0">
                <a:solidFill>
                  <a:srgbClr val="FFFFFF"/>
                </a:solidFill>
                <a:latin typeface="Corbel"/>
                <a:cs typeface="Corbel"/>
              </a:rPr>
              <a:t> </a:t>
            </a:r>
            <a:r>
              <a:rPr sz="2400" spc="-5" dirty="0">
                <a:solidFill>
                  <a:srgbClr val="FFFFFF"/>
                </a:solidFill>
                <a:latin typeface="Corbel"/>
                <a:cs typeface="Corbel"/>
              </a:rPr>
              <a:t>objects</a:t>
            </a:r>
            <a:endParaRPr sz="2400">
              <a:latin typeface="Corbel"/>
              <a:cs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44244" y="1223010"/>
            <a:ext cx="9104630" cy="3865879"/>
          </a:xfrm>
          <a:prstGeom prst="rect">
            <a:avLst/>
          </a:prstGeom>
        </p:spPr>
        <p:txBody>
          <a:bodyPr vert="horz" wrap="square" lIns="0" tIns="12065" rIns="0" bIns="0" rtlCol="0">
            <a:spAutoFit/>
          </a:bodyPr>
          <a:lstStyle/>
          <a:p>
            <a:pPr marL="12700" marR="5080">
              <a:lnSpc>
                <a:spcPct val="100000"/>
              </a:lnSpc>
              <a:spcBef>
                <a:spcPts val="95"/>
              </a:spcBef>
            </a:pPr>
            <a:r>
              <a:rPr sz="2800" spc="-5" dirty="0">
                <a:solidFill>
                  <a:srgbClr val="FFFF00"/>
                </a:solidFill>
                <a:latin typeface="Corbel"/>
                <a:cs typeface="Corbel"/>
              </a:rPr>
              <a:t>USE </a:t>
            </a:r>
            <a:r>
              <a:rPr sz="2800" spc="-10" dirty="0">
                <a:solidFill>
                  <a:srgbClr val="FFFF00"/>
                </a:solidFill>
                <a:latin typeface="Corbel"/>
                <a:cs typeface="Corbel"/>
              </a:rPr>
              <a:t>CASE: </a:t>
            </a:r>
            <a:r>
              <a:rPr sz="2800" spc="-5" dirty="0">
                <a:solidFill>
                  <a:srgbClr val="FFFFFF"/>
                </a:solidFill>
                <a:latin typeface="Corbel"/>
                <a:cs typeface="Corbel"/>
              </a:rPr>
              <a:t>A </a:t>
            </a:r>
            <a:r>
              <a:rPr sz="2800" spc="-10" dirty="0">
                <a:solidFill>
                  <a:srgbClr val="FFFFFF"/>
                </a:solidFill>
                <a:latin typeface="Corbel"/>
                <a:cs typeface="Corbel"/>
              </a:rPr>
              <a:t>company </a:t>
            </a:r>
            <a:r>
              <a:rPr sz="2800" spc="-5" dirty="0">
                <a:solidFill>
                  <a:srgbClr val="FFFFFF"/>
                </a:solidFill>
                <a:latin typeface="Corbel"/>
                <a:cs typeface="Corbel"/>
              </a:rPr>
              <a:t>provides </a:t>
            </a:r>
            <a:r>
              <a:rPr sz="2800" spc="-10" dirty="0">
                <a:solidFill>
                  <a:srgbClr val="FFFFFF"/>
                </a:solidFill>
                <a:latin typeface="Corbel"/>
                <a:cs typeface="Corbel"/>
              </a:rPr>
              <a:t>Amazon </a:t>
            </a:r>
            <a:r>
              <a:rPr sz="2800" spc="-5" dirty="0">
                <a:solidFill>
                  <a:srgbClr val="FFFFFF"/>
                </a:solidFill>
                <a:latin typeface="Corbel"/>
                <a:cs typeface="Corbel"/>
              </a:rPr>
              <a:t>S3 </a:t>
            </a:r>
            <a:r>
              <a:rPr sz="2800" spc="-15" dirty="0">
                <a:solidFill>
                  <a:srgbClr val="FFFFFF"/>
                </a:solidFill>
                <a:latin typeface="Corbel"/>
                <a:cs typeface="Corbel"/>
              </a:rPr>
              <a:t>access </a:t>
            </a:r>
            <a:r>
              <a:rPr sz="2800" spc="-5" dirty="0">
                <a:solidFill>
                  <a:srgbClr val="FFFFFF"/>
                </a:solidFill>
                <a:latin typeface="Corbel"/>
                <a:cs typeface="Corbel"/>
              </a:rPr>
              <a:t>to a </a:t>
            </a:r>
            <a:r>
              <a:rPr sz="2800" spc="-10" dirty="0">
                <a:solidFill>
                  <a:srgbClr val="FFFFFF"/>
                </a:solidFill>
                <a:latin typeface="Corbel"/>
                <a:cs typeface="Corbel"/>
              </a:rPr>
              <a:t>small  </a:t>
            </a:r>
            <a:r>
              <a:rPr sz="2800" spc="-5" dirty="0">
                <a:solidFill>
                  <a:srgbClr val="FFFFFF"/>
                </a:solidFill>
                <a:latin typeface="Corbel"/>
                <a:cs typeface="Corbel"/>
              </a:rPr>
              <a:t>group of users from </a:t>
            </a:r>
            <a:r>
              <a:rPr sz="2800" spc="-10" dirty="0">
                <a:solidFill>
                  <a:srgbClr val="FFFFFF"/>
                </a:solidFill>
                <a:latin typeface="Corbel"/>
                <a:cs typeface="Corbel"/>
              </a:rPr>
              <a:t>the Accounting </a:t>
            </a:r>
            <a:r>
              <a:rPr sz="2800" spc="-5" dirty="0">
                <a:solidFill>
                  <a:srgbClr val="FFFFFF"/>
                </a:solidFill>
                <a:latin typeface="Corbel"/>
                <a:cs typeface="Corbel"/>
              </a:rPr>
              <a:t>department for a </a:t>
            </a:r>
            <a:r>
              <a:rPr sz="2800" spc="-10" dirty="0">
                <a:solidFill>
                  <a:srgbClr val="FFFFFF"/>
                </a:solidFill>
                <a:latin typeface="Corbel"/>
                <a:cs typeface="Corbel"/>
              </a:rPr>
              <a:t>single </a:t>
            </a:r>
            <a:r>
              <a:rPr sz="2800" spc="-5" dirty="0">
                <a:solidFill>
                  <a:srgbClr val="FFFFFF"/>
                </a:solidFill>
                <a:latin typeface="Corbel"/>
                <a:cs typeface="Corbel"/>
              </a:rPr>
              <a:t>S3  </a:t>
            </a:r>
            <a:r>
              <a:rPr sz="2800" spc="-15" dirty="0">
                <a:solidFill>
                  <a:srgbClr val="FFFFFF"/>
                </a:solidFill>
                <a:latin typeface="Corbel"/>
                <a:cs typeface="Corbel"/>
              </a:rPr>
              <a:t>bucket. </a:t>
            </a:r>
            <a:r>
              <a:rPr sz="2800" spc="-5" dirty="0">
                <a:solidFill>
                  <a:srgbClr val="FFFFFF"/>
                </a:solidFill>
                <a:latin typeface="Corbel"/>
                <a:cs typeface="Corbel"/>
              </a:rPr>
              <a:t>A Solutions </a:t>
            </a:r>
            <a:r>
              <a:rPr sz="2800" spc="-10" dirty="0">
                <a:solidFill>
                  <a:srgbClr val="FFFFFF"/>
                </a:solidFill>
                <a:latin typeface="Corbel"/>
                <a:cs typeface="Corbel"/>
              </a:rPr>
              <a:t>Architect </a:t>
            </a:r>
            <a:r>
              <a:rPr sz="2800" spc="-5" dirty="0">
                <a:solidFill>
                  <a:srgbClr val="FFFFFF"/>
                </a:solidFill>
                <a:latin typeface="Corbel"/>
                <a:cs typeface="Corbel"/>
              </a:rPr>
              <a:t>wants to ensure </a:t>
            </a:r>
            <a:r>
              <a:rPr sz="2800" spc="-10" dirty="0">
                <a:solidFill>
                  <a:srgbClr val="FFFFFF"/>
                </a:solidFill>
                <a:latin typeface="Corbel"/>
                <a:cs typeface="Corbel"/>
              </a:rPr>
              <a:t>that </a:t>
            </a:r>
            <a:r>
              <a:rPr sz="2800" spc="-5" dirty="0">
                <a:solidFill>
                  <a:srgbClr val="FFFFFF"/>
                </a:solidFill>
                <a:latin typeface="Corbel"/>
                <a:cs typeface="Corbel"/>
              </a:rPr>
              <a:t>users are  able to recover data if it was</a:t>
            </a:r>
            <a:r>
              <a:rPr sz="2800" spc="50" dirty="0">
                <a:solidFill>
                  <a:srgbClr val="FFFFFF"/>
                </a:solidFill>
                <a:latin typeface="Corbel"/>
                <a:cs typeface="Corbel"/>
              </a:rPr>
              <a:t> </a:t>
            </a:r>
            <a:r>
              <a:rPr sz="2800" spc="-5" dirty="0">
                <a:solidFill>
                  <a:srgbClr val="FFFFFF"/>
                </a:solidFill>
                <a:latin typeface="Corbel"/>
                <a:cs typeface="Corbel"/>
              </a:rPr>
              <a:t>deleted.</a:t>
            </a:r>
            <a:endParaRPr sz="2800">
              <a:latin typeface="Corbel"/>
              <a:cs typeface="Corbel"/>
            </a:endParaRPr>
          </a:p>
          <a:p>
            <a:pPr>
              <a:lnSpc>
                <a:spcPct val="100000"/>
              </a:lnSpc>
              <a:spcBef>
                <a:spcPts val="25"/>
              </a:spcBef>
            </a:pPr>
            <a:endParaRPr sz="2900">
              <a:latin typeface="Times New Roman"/>
              <a:cs typeface="Times New Roman"/>
            </a:endParaRPr>
          </a:p>
          <a:p>
            <a:pPr marL="12700" marR="40005">
              <a:lnSpc>
                <a:spcPct val="100000"/>
              </a:lnSpc>
            </a:pPr>
            <a:r>
              <a:rPr sz="2800" spc="-5" dirty="0">
                <a:solidFill>
                  <a:srgbClr val="FFFFFF"/>
                </a:solidFill>
                <a:latin typeface="Corbel"/>
                <a:cs typeface="Corbel"/>
              </a:rPr>
              <a:t>Which of the following </a:t>
            </a:r>
            <a:r>
              <a:rPr sz="2800" spc="-10" dirty="0">
                <a:solidFill>
                  <a:srgbClr val="FFFFFF"/>
                </a:solidFill>
                <a:latin typeface="Corbel"/>
                <a:cs typeface="Corbel"/>
              </a:rPr>
              <a:t>solutions </a:t>
            </a:r>
            <a:r>
              <a:rPr sz="2800" spc="-5" dirty="0">
                <a:solidFill>
                  <a:srgbClr val="FFFFFF"/>
                </a:solidFill>
                <a:latin typeface="Corbel"/>
                <a:cs typeface="Corbel"/>
              </a:rPr>
              <a:t>will help ensure that data </a:t>
            </a:r>
            <a:r>
              <a:rPr sz="2800" spc="-10" dirty="0">
                <a:solidFill>
                  <a:srgbClr val="FFFFFF"/>
                </a:solidFill>
                <a:latin typeface="Corbel"/>
                <a:cs typeface="Corbel"/>
              </a:rPr>
              <a:t>can  </a:t>
            </a:r>
            <a:r>
              <a:rPr sz="2800" spc="-5" dirty="0">
                <a:solidFill>
                  <a:srgbClr val="FFFFFF"/>
                </a:solidFill>
                <a:latin typeface="Corbel"/>
                <a:cs typeface="Corbel"/>
              </a:rPr>
              <a:t>be </a:t>
            </a:r>
            <a:r>
              <a:rPr sz="2800" spc="-10" dirty="0">
                <a:solidFill>
                  <a:srgbClr val="FFFFFF"/>
                </a:solidFill>
                <a:latin typeface="Corbel"/>
                <a:cs typeface="Corbel"/>
              </a:rPr>
              <a:t>easily </a:t>
            </a:r>
            <a:r>
              <a:rPr sz="2800" spc="-5" dirty="0">
                <a:solidFill>
                  <a:srgbClr val="FFFFFF"/>
                </a:solidFill>
                <a:latin typeface="Corbel"/>
                <a:cs typeface="Corbel"/>
              </a:rPr>
              <a:t>restored by </a:t>
            </a:r>
            <a:r>
              <a:rPr sz="2800" spc="-10" dirty="0">
                <a:solidFill>
                  <a:srgbClr val="FFFFFF"/>
                </a:solidFill>
                <a:latin typeface="Corbel"/>
                <a:cs typeface="Corbel"/>
              </a:rPr>
              <a:t>the Accounting</a:t>
            </a:r>
            <a:r>
              <a:rPr sz="2800" spc="-80" dirty="0">
                <a:solidFill>
                  <a:srgbClr val="FFFFFF"/>
                </a:solidFill>
                <a:latin typeface="Corbel"/>
                <a:cs typeface="Corbel"/>
              </a:rPr>
              <a:t> </a:t>
            </a:r>
            <a:r>
              <a:rPr sz="2800" dirty="0">
                <a:solidFill>
                  <a:srgbClr val="FFFFFF"/>
                </a:solidFill>
                <a:latin typeface="Corbel"/>
                <a:cs typeface="Corbel"/>
              </a:rPr>
              <a:t>team?</a:t>
            </a:r>
            <a:endParaRPr sz="2800">
              <a:latin typeface="Corbel"/>
              <a:cs typeface="Corbel"/>
            </a:endParaRPr>
          </a:p>
          <a:p>
            <a:pPr>
              <a:lnSpc>
                <a:spcPct val="100000"/>
              </a:lnSpc>
              <a:spcBef>
                <a:spcPts val="30"/>
              </a:spcBef>
            </a:pPr>
            <a:endParaRPr sz="2900">
              <a:latin typeface="Times New Roman"/>
              <a:cs typeface="Times New Roman"/>
            </a:endParaRPr>
          </a:p>
          <a:p>
            <a:pPr marL="12700">
              <a:lnSpc>
                <a:spcPct val="100000"/>
              </a:lnSpc>
            </a:pPr>
            <a:r>
              <a:rPr sz="2800" b="1" spc="-10" dirty="0">
                <a:solidFill>
                  <a:srgbClr val="FFFF00"/>
                </a:solidFill>
                <a:latin typeface="Corbel"/>
                <a:cs typeface="Corbel"/>
              </a:rPr>
              <a:t>Solution: </a:t>
            </a:r>
            <a:r>
              <a:rPr sz="2800" b="1" spc="-5" dirty="0">
                <a:solidFill>
                  <a:srgbClr val="FFFF00"/>
                </a:solidFill>
                <a:latin typeface="Corbel"/>
                <a:cs typeface="Corbel"/>
              </a:rPr>
              <a:t>Enable versioning for </a:t>
            </a:r>
            <a:r>
              <a:rPr sz="2800" b="1" spc="-10" dirty="0">
                <a:solidFill>
                  <a:srgbClr val="FFFF00"/>
                </a:solidFill>
                <a:latin typeface="Corbel"/>
                <a:cs typeface="Corbel"/>
              </a:rPr>
              <a:t>the </a:t>
            </a:r>
            <a:r>
              <a:rPr sz="2800" b="1" spc="-5" dirty="0">
                <a:solidFill>
                  <a:srgbClr val="FFFF00"/>
                </a:solidFill>
                <a:latin typeface="Corbel"/>
                <a:cs typeface="Corbel"/>
              </a:rPr>
              <a:t>S3</a:t>
            </a:r>
            <a:r>
              <a:rPr sz="2800" b="1" spc="25" dirty="0">
                <a:solidFill>
                  <a:srgbClr val="FFFF00"/>
                </a:solidFill>
                <a:latin typeface="Corbel"/>
                <a:cs typeface="Corbel"/>
              </a:rPr>
              <a:t> </a:t>
            </a:r>
            <a:r>
              <a:rPr sz="2800" b="1" spc="-15" dirty="0">
                <a:solidFill>
                  <a:srgbClr val="FFFF00"/>
                </a:solidFill>
                <a:latin typeface="Corbel"/>
                <a:cs typeface="Corbel"/>
              </a:rPr>
              <a:t>bucket</a:t>
            </a:r>
            <a:endParaRPr sz="2800">
              <a:latin typeface="Corbel"/>
              <a:cs typeface="Corbe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32027"/>
            <a:ext cx="7691945" cy="64897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893047" y="1025738"/>
            <a:ext cx="147675" cy="4855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275571" y="768858"/>
            <a:ext cx="1100581" cy="44805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30337" y="1992502"/>
            <a:ext cx="87922" cy="8801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47038" y="1927860"/>
            <a:ext cx="2358390" cy="31800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594222" y="1909826"/>
            <a:ext cx="5052059" cy="25539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918330" y="1909826"/>
            <a:ext cx="1559687" cy="25539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467738" y="2293873"/>
            <a:ext cx="1096264" cy="25539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230337" y="2888614"/>
            <a:ext cx="87922" cy="88011"/>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469516" y="2805938"/>
            <a:ext cx="3495549" cy="33604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230337" y="3399154"/>
            <a:ext cx="87922" cy="88011"/>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469516" y="3316478"/>
            <a:ext cx="8931402" cy="336042"/>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56563" y="3696208"/>
            <a:ext cx="8274684" cy="336042"/>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30337" y="4293742"/>
            <a:ext cx="87922" cy="88011"/>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447038" y="4211065"/>
            <a:ext cx="8953500" cy="336041"/>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230337" y="4805807"/>
            <a:ext cx="87922" cy="88011"/>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469516" y="4723129"/>
            <a:ext cx="4264533" cy="331724"/>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230337" y="5316346"/>
            <a:ext cx="87922" cy="88011"/>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469516" y="5233670"/>
            <a:ext cx="9732644" cy="336042"/>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1230337" y="5826937"/>
            <a:ext cx="87922" cy="87896"/>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1468627" y="5739891"/>
            <a:ext cx="8971407" cy="340360"/>
          </a:xfrm>
          <a:prstGeom prst="rect">
            <a:avLst/>
          </a:prstGeom>
          <a:blipFill>
            <a:blip r:embed="rId2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884" y="515112"/>
            <a:ext cx="11762232" cy="58293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6686" y="554355"/>
            <a:ext cx="3925569" cy="6121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61161" y="1256538"/>
            <a:ext cx="9636760" cy="5208905"/>
          </a:xfrm>
          <a:prstGeom prst="rect">
            <a:avLst/>
          </a:prstGeom>
        </p:spPr>
        <p:txBody>
          <a:bodyPr vert="horz" wrap="square" lIns="0" tIns="13335" rIns="0" bIns="0" rtlCol="0">
            <a:spAutoFit/>
          </a:bodyPr>
          <a:lstStyle/>
          <a:p>
            <a:pPr marL="299085" indent="-287020">
              <a:lnSpc>
                <a:spcPct val="100000"/>
              </a:lnSpc>
              <a:spcBef>
                <a:spcPts val="105"/>
              </a:spcBef>
              <a:buFont typeface="Arial"/>
              <a:buChar char="•"/>
              <a:tabLst>
                <a:tab pos="299085" algn="l"/>
                <a:tab pos="299720" algn="l"/>
              </a:tabLst>
            </a:pPr>
            <a:r>
              <a:rPr sz="2000" b="1" spc="-5" dirty="0">
                <a:solidFill>
                  <a:srgbClr val="FFFFFF"/>
                </a:solidFill>
                <a:latin typeface="Corbel"/>
                <a:cs typeface="Corbel"/>
              </a:rPr>
              <a:t>By </a:t>
            </a:r>
            <a:r>
              <a:rPr sz="2000" b="1" dirty="0">
                <a:solidFill>
                  <a:srgbClr val="FFFFFF"/>
                </a:solidFill>
                <a:latin typeface="Corbel"/>
                <a:cs typeface="Corbel"/>
              </a:rPr>
              <a:t>default, all newly created </a:t>
            </a:r>
            <a:r>
              <a:rPr sz="2000" b="1" spc="-10" dirty="0">
                <a:solidFill>
                  <a:srgbClr val="FFFFFF"/>
                </a:solidFill>
                <a:latin typeface="Corbel"/>
                <a:cs typeface="Corbel"/>
              </a:rPr>
              <a:t>buckets </a:t>
            </a:r>
            <a:r>
              <a:rPr sz="2000" b="1" spc="-5" dirty="0">
                <a:solidFill>
                  <a:srgbClr val="FFFFFF"/>
                </a:solidFill>
                <a:latin typeface="Corbel"/>
                <a:cs typeface="Corbel"/>
              </a:rPr>
              <a:t>are</a:t>
            </a:r>
            <a:r>
              <a:rPr sz="2000" b="1" spc="-65" dirty="0">
                <a:solidFill>
                  <a:srgbClr val="FFFFFF"/>
                </a:solidFill>
                <a:latin typeface="Corbel"/>
                <a:cs typeface="Corbel"/>
              </a:rPr>
              <a:t> </a:t>
            </a:r>
            <a:r>
              <a:rPr sz="2000" b="1" dirty="0">
                <a:solidFill>
                  <a:srgbClr val="FFFFFF"/>
                </a:solidFill>
                <a:latin typeface="Corbel"/>
                <a:cs typeface="Corbel"/>
              </a:rPr>
              <a:t>private</a:t>
            </a:r>
            <a:endParaRPr sz="2000">
              <a:latin typeface="Corbel"/>
              <a:cs typeface="Corbel"/>
            </a:endParaRPr>
          </a:p>
          <a:p>
            <a:pPr marL="299085" indent="-287020">
              <a:lnSpc>
                <a:spcPct val="100000"/>
              </a:lnSpc>
              <a:buFont typeface="Arial"/>
              <a:buChar char="•"/>
              <a:tabLst>
                <a:tab pos="299085" algn="l"/>
                <a:tab pos="299720" algn="l"/>
              </a:tabLst>
            </a:pPr>
            <a:r>
              <a:rPr sz="2000" b="1" spc="-35" dirty="0">
                <a:solidFill>
                  <a:srgbClr val="FFFFFF"/>
                </a:solidFill>
                <a:latin typeface="Corbel"/>
                <a:cs typeface="Corbel"/>
              </a:rPr>
              <a:t>We </a:t>
            </a:r>
            <a:r>
              <a:rPr sz="2000" b="1" dirty="0">
                <a:solidFill>
                  <a:srgbClr val="FFFFFF"/>
                </a:solidFill>
                <a:latin typeface="Corbel"/>
                <a:cs typeface="Corbel"/>
              </a:rPr>
              <a:t>can set up </a:t>
            </a:r>
            <a:r>
              <a:rPr sz="2000" b="1" spc="-5" dirty="0">
                <a:solidFill>
                  <a:srgbClr val="FFFFFF"/>
                </a:solidFill>
                <a:latin typeface="Corbel"/>
                <a:cs typeface="Corbel"/>
              </a:rPr>
              <a:t>Access </a:t>
            </a:r>
            <a:r>
              <a:rPr sz="2000" b="1" dirty="0">
                <a:solidFill>
                  <a:srgbClr val="FFFFFF"/>
                </a:solidFill>
                <a:latin typeface="Corbel"/>
                <a:cs typeface="Corbel"/>
              </a:rPr>
              <a:t>Control </a:t>
            </a:r>
            <a:r>
              <a:rPr sz="2000" b="1" spc="-5" dirty="0">
                <a:solidFill>
                  <a:srgbClr val="FFFFFF"/>
                </a:solidFill>
                <a:latin typeface="Corbel"/>
                <a:cs typeface="Corbel"/>
              </a:rPr>
              <a:t>to the </a:t>
            </a:r>
            <a:r>
              <a:rPr sz="2000" b="1" spc="-10" dirty="0">
                <a:solidFill>
                  <a:srgbClr val="FFFFFF"/>
                </a:solidFill>
                <a:latin typeface="Corbel"/>
                <a:cs typeface="Corbel"/>
              </a:rPr>
              <a:t>bucket</a:t>
            </a:r>
            <a:r>
              <a:rPr sz="2000" b="1" spc="-135" dirty="0">
                <a:solidFill>
                  <a:srgbClr val="FFFFFF"/>
                </a:solidFill>
                <a:latin typeface="Corbel"/>
                <a:cs typeface="Corbel"/>
              </a:rPr>
              <a:t> </a:t>
            </a:r>
            <a:r>
              <a:rPr sz="2000" b="1" dirty="0">
                <a:solidFill>
                  <a:srgbClr val="FFFFFF"/>
                </a:solidFill>
                <a:latin typeface="Corbel"/>
                <a:cs typeface="Corbel"/>
              </a:rPr>
              <a:t>using:</a:t>
            </a:r>
            <a:endParaRPr sz="2000">
              <a:latin typeface="Corbel"/>
              <a:cs typeface="Corbel"/>
            </a:endParaRPr>
          </a:p>
          <a:p>
            <a:pPr marL="756285" lvl="1" indent="-287020">
              <a:lnSpc>
                <a:spcPct val="100000"/>
              </a:lnSpc>
              <a:buFont typeface="Arial"/>
              <a:buChar char="•"/>
              <a:tabLst>
                <a:tab pos="756285" algn="l"/>
                <a:tab pos="756920" algn="l"/>
              </a:tabLst>
            </a:pPr>
            <a:r>
              <a:rPr sz="2000" b="1" spc="-10" dirty="0">
                <a:solidFill>
                  <a:srgbClr val="FFFFFF"/>
                </a:solidFill>
                <a:latin typeface="Corbel"/>
                <a:cs typeface="Corbel"/>
              </a:rPr>
              <a:t>Bucket</a:t>
            </a:r>
            <a:r>
              <a:rPr sz="2000" b="1" spc="-5" dirty="0">
                <a:solidFill>
                  <a:srgbClr val="FFFFFF"/>
                </a:solidFill>
                <a:latin typeface="Corbel"/>
                <a:cs typeface="Corbel"/>
              </a:rPr>
              <a:t> </a:t>
            </a:r>
            <a:r>
              <a:rPr sz="2000" b="1" spc="-20" dirty="0">
                <a:solidFill>
                  <a:srgbClr val="FFFFFF"/>
                </a:solidFill>
                <a:latin typeface="Corbel"/>
                <a:cs typeface="Corbel"/>
              </a:rPr>
              <a:t>Policy</a:t>
            </a:r>
            <a:endParaRPr sz="2000">
              <a:latin typeface="Corbel"/>
              <a:cs typeface="Corbel"/>
            </a:endParaRPr>
          </a:p>
          <a:p>
            <a:pPr marL="756285" lvl="1" indent="-287020">
              <a:lnSpc>
                <a:spcPct val="100000"/>
              </a:lnSpc>
              <a:buFont typeface="Arial"/>
              <a:buChar char="•"/>
              <a:tabLst>
                <a:tab pos="756285" algn="l"/>
                <a:tab pos="756920" algn="l"/>
              </a:tabLst>
            </a:pPr>
            <a:r>
              <a:rPr sz="2000" b="1" spc="-5" dirty="0">
                <a:solidFill>
                  <a:srgbClr val="FFFFFF"/>
                </a:solidFill>
                <a:latin typeface="Corbel"/>
                <a:cs typeface="Corbel"/>
              </a:rPr>
              <a:t>Access Control</a:t>
            </a:r>
            <a:r>
              <a:rPr sz="2000" b="1" spc="-80" dirty="0">
                <a:solidFill>
                  <a:srgbClr val="FFFFFF"/>
                </a:solidFill>
                <a:latin typeface="Corbel"/>
                <a:cs typeface="Corbel"/>
              </a:rPr>
              <a:t> </a:t>
            </a:r>
            <a:r>
              <a:rPr sz="2000" b="1" dirty="0">
                <a:solidFill>
                  <a:srgbClr val="FFFFFF"/>
                </a:solidFill>
                <a:latin typeface="Corbel"/>
                <a:cs typeface="Corbel"/>
              </a:rPr>
              <a:t>Lists</a:t>
            </a:r>
            <a:endParaRPr sz="2000">
              <a:latin typeface="Corbel"/>
              <a:cs typeface="Corbel"/>
            </a:endParaRPr>
          </a:p>
          <a:p>
            <a:pPr marL="299085" marR="5080" indent="-287020">
              <a:lnSpc>
                <a:spcPct val="100000"/>
              </a:lnSpc>
              <a:buFont typeface="Arial"/>
              <a:buChar char="•"/>
              <a:tabLst>
                <a:tab pos="299085" algn="l"/>
                <a:tab pos="299720" algn="l"/>
              </a:tabLst>
            </a:pPr>
            <a:r>
              <a:rPr sz="2000" b="1" spc="-5" dirty="0">
                <a:solidFill>
                  <a:srgbClr val="FFFFFF"/>
                </a:solidFill>
                <a:latin typeface="Corbel"/>
                <a:cs typeface="Corbel"/>
              </a:rPr>
              <a:t>S3 </a:t>
            </a:r>
            <a:r>
              <a:rPr sz="2000" b="1" spc="-10" dirty="0">
                <a:solidFill>
                  <a:srgbClr val="FFFFFF"/>
                </a:solidFill>
                <a:latin typeface="Corbel"/>
                <a:cs typeface="Corbel"/>
              </a:rPr>
              <a:t>buckets </a:t>
            </a:r>
            <a:r>
              <a:rPr sz="2000" b="1" dirty="0">
                <a:solidFill>
                  <a:srgbClr val="FFFFFF"/>
                </a:solidFill>
                <a:latin typeface="Corbel"/>
                <a:cs typeface="Corbel"/>
              </a:rPr>
              <a:t>can </a:t>
            </a:r>
            <a:r>
              <a:rPr sz="2000" b="1" spc="-5" dirty="0">
                <a:solidFill>
                  <a:srgbClr val="FFFFFF"/>
                </a:solidFill>
                <a:latin typeface="Corbel"/>
                <a:cs typeface="Corbel"/>
              </a:rPr>
              <a:t>be </a:t>
            </a:r>
            <a:r>
              <a:rPr sz="2000" b="1" dirty="0">
                <a:solidFill>
                  <a:srgbClr val="FFFFFF"/>
                </a:solidFill>
                <a:latin typeface="Corbel"/>
                <a:cs typeface="Corbel"/>
              </a:rPr>
              <a:t>configured </a:t>
            </a:r>
            <a:r>
              <a:rPr sz="2000" b="1" spc="-5" dirty="0">
                <a:solidFill>
                  <a:srgbClr val="FFFFFF"/>
                </a:solidFill>
                <a:latin typeface="Corbel"/>
                <a:cs typeface="Corbel"/>
              </a:rPr>
              <a:t>to </a:t>
            </a:r>
            <a:r>
              <a:rPr sz="2000" b="1" dirty="0">
                <a:solidFill>
                  <a:srgbClr val="FFFFFF"/>
                </a:solidFill>
                <a:latin typeface="Corbel"/>
                <a:cs typeface="Corbel"/>
              </a:rPr>
              <a:t>create </a:t>
            </a:r>
            <a:r>
              <a:rPr sz="2000" b="1" spc="-5" dirty="0">
                <a:solidFill>
                  <a:srgbClr val="FFFFFF"/>
                </a:solidFill>
                <a:latin typeface="Corbel"/>
                <a:cs typeface="Corbel"/>
              </a:rPr>
              <a:t>access logs, which log all </a:t>
            </a:r>
            <a:r>
              <a:rPr sz="2000" b="1" dirty="0">
                <a:solidFill>
                  <a:srgbClr val="FFFFFF"/>
                </a:solidFill>
                <a:latin typeface="Corbel"/>
                <a:cs typeface="Corbel"/>
              </a:rPr>
              <a:t>requests </a:t>
            </a:r>
            <a:r>
              <a:rPr sz="2000" b="1" spc="-5" dirty="0">
                <a:solidFill>
                  <a:srgbClr val="FFFFFF"/>
                </a:solidFill>
                <a:latin typeface="Corbel"/>
                <a:cs typeface="Corbel"/>
              </a:rPr>
              <a:t>made to the  S3</a:t>
            </a:r>
            <a:r>
              <a:rPr sz="2000" b="1" spc="-15" dirty="0">
                <a:solidFill>
                  <a:srgbClr val="FFFFFF"/>
                </a:solidFill>
                <a:latin typeface="Corbel"/>
                <a:cs typeface="Corbel"/>
              </a:rPr>
              <a:t> </a:t>
            </a:r>
            <a:r>
              <a:rPr sz="2000" b="1" spc="-10" dirty="0">
                <a:solidFill>
                  <a:srgbClr val="FFFFFF"/>
                </a:solidFill>
                <a:latin typeface="Corbel"/>
                <a:cs typeface="Corbel"/>
              </a:rPr>
              <a:t>bucket.</a:t>
            </a:r>
            <a:endParaRPr sz="2000">
              <a:latin typeface="Corbel"/>
              <a:cs typeface="Corbel"/>
            </a:endParaRPr>
          </a:p>
          <a:p>
            <a:pPr>
              <a:lnSpc>
                <a:spcPct val="100000"/>
              </a:lnSpc>
              <a:spcBef>
                <a:spcPts val="45"/>
              </a:spcBef>
              <a:buClr>
                <a:srgbClr val="FFFFFF"/>
              </a:buClr>
              <a:buFont typeface="Arial"/>
              <a:buChar char="•"/>
            </a:pPr>
            <a:endParaRPr sz="2050">
              <a:latin typeface="Times New Roman"/>
              <a:cs typeface="Times New Roman"/>
            </a:endParaRPr>
          </a:p>
          <a:p>
            <a:pPr marL="299085" indent="-287020">
              <a:lnSpc>
                <a:spcPct val="100000"/>
              </a:lnSpc>
              <a:buFont typeface="Arial"/>
              <a:buChar char="•"/>
              <a:tabLst>
                <a:tab pos="299085" algn="l"/>
                <a:tab pos="299720" algn="l"/>
              </a:tabLst>
            </a:pPr>
            <a:r>
              <a:rPr sz="2000" b="1" dirty="0">
                <a:solidFill>
                  <a:srgbClr val="FFFFFF"/>
                </a:solidFill>
                <a:latin typeface="Corbel"/>
                <a:cs typeface="Corbel"/>
              </a:rPr>
              <a:t>Encryption:</a:t>
            </a:r>
            <a:endParaRPr sz="2000">
              <a:latin typeface="Corbel"/>
              <a:cs typeface="Corbel"/>
            </a:endParaRPr>
          </a:p>
          <a:p>
            <a:pPr marL="756285" lvl="1" indent="-287020">
              <a:lnSpc>
                <a:spcPct val="100000"/>
              </a:lnSpc>
              <a:buFont typeface="Arial"/>
              <a:buChar char="•"/>
              <a:tabLst>
                <a:tab pos="756285" algn="l"/>
                <a:tab pos="756920" algn="l"/>
              </a:tabLst>
            </a:pPr>
            <a:r>
              <a:rPr sz="2000" b="1" dirty="0">
                <a:solidFill>
                  <a:srgbClr val="FFFFFF"/>
                </a:solidFill>
                <a:latin typeface="Corbel"/>
                <a:cs typeface="Corbel"/>
              </a:rPr>
              <a:t>In</a:t>
            </a:r>
            <a:r>
              <a:rPr sz="2000" b="1" spc="-140" dirty="0">
                <a:solidFill>
                  <a:srgbClr val="FFFFFF"/>
                </a:solidFill>
                <a:latin typeface="Corbel"/>
                <a:cs typeface="Corbel"/>
              </a:rPr>
              <a:t> </a:t>
            </a:r>
            <a:r>
              <a:rPr sz="2000" b="1" spc="-20" dirty="0">
                <a:solidFill>
                  <a:srgbClr val="FFFFFF"/>
                </a:solidFill>
                <a:latin typeface="Corbel"/>
                <a:cs typeface="Corbel"/>
              </a:rPr>
              <a:t>Transit</a:t>
            </a:r>
            <a:endParaRPr sz="2000">
              <a:latin typeface="Corbel"/>
              <a:cs typeface="Corbel"/>
            </a:endParaRPr>
          </a:p>
          <a:p>
            <a:pPr marL="1213485" lvl="2" indent="-287020">
              <a:lnSpc>
                <a:spcPct val="100000"/>
              </a:lnSpc>
              <a:buFont typeface="Arial"/>
              <a:buChar char="•"/>
              <a:tabLst>
                <a:tab pos="1213485" algn="l"/>
                <a:tab pos="1214120" algn="l"/>
              </a:tabLst>
            </a:pPr>
            <a:r>
              <a:rPr sz="2000" b="1" spc="-5" dirty="0">
                <a:solidFill>
                  <a:srgbClr val="FFFFFF"/>
                </a:solidFill>
                <a:latin typeface="Corbel"/>
                <a:cs typeface="Corbel"/>
              </a:rPr>
              <a:t>SSL</a:t>
            </a:r>
            <a:endParaRPr sz="2000">
              <a:latin typeface="Corbel"/>
              <a:cs typeface="Corbel"/>
            </a:endParaRPr>
          </a:p>
          <a:p>
            <a:pPr marL="299085" indent="-287020">
              <a:lnSpc>
                <a:spcPct val="100000"/>
              </a:lnSpc>
              <a:buFont typeface="Arial"/>
              <a:buChar char="•"/>
              <a:tabLst>
                <a:tab pos="299085" algn="l"/>
                <a:tab pos="299720" algn="l"/>
              </a:tabLst>
            </a:pPr>
            <a:r>
              <a:rPr sz="2000" b="1" spc="-5" dirty="0">
                <a:solidFill>
                  <a:srgbClr val="FFFFFF"/>
                </a:solidFill>
                <a:latin typeface="Corbel"/>
                <a:cs typeface="Corbel"/>
              </a:rPr>
              <a:t>At</a:t>
            </a:r>
            <a:r>
              <a:rPr sz="2000" b="1" spc="-10" dirty="0">
                <a:solidFill>
                  <a:srgbClr val="FFFFFF"/>
                </a:solidFill>
                <a:latin typeface="Corbel"/>
                <a:cs typeface="Corbel"/>
              </a:rPr>
              <a:t> Rest</a:t>
            </a:r>
            <a:endParaRPr sz="2000">
              <a:latin typeface="Corbel"/>
              <a:cs typeface="Corbel"/>
            </a:endParaRPr>
          </a:p>
          <a:p>
            <a:pPr marL="756285" lvl="1" indent="-287020">
              <a:lnSpc>
                <a:spcPct val="100000"/>
              </a:lnSpc>
              <a:buFont typeface="Arial"/>
              <a:buChar char="•"/>
              <a:tabLst>
                <a:tab pos="756285" algn="l"/>
                <a:tab pos="756920" algn="l"/>
              </a:tabLst>
            </a:pPr>
            <a:r>
              <a:rPr sz="2000" b="1" spc="-5" dirty="0">
                <a:solidFill>
                  <a:srgbClr val="FFFFFF"/>
                </a:solidFill>
                <a:latin typeface="Corbel"/>
                <a:cs typeface="Corbel"/>
              </a:rPr>
              <a:t>Server Side</a:t>
            </a:r>
            <a:r>
              <a:rPr sz="2000" b="1" spc="-80" dirty="0">
                <a:solidFill>
                  <a:srgbClr val="FFFFFF"/>
                </a:solidFill>
                <a:latin typeface="Corbel"/>
                <a:cs typeface="Corbel"/>
              </a:rPr>
              <a:t> </a:t>
            </a:r>
            <a:r>
              <a:rPr sz="2000" b="1" dirty="0">
                <a:solidFill>
                  <a:srgbClr val="FFFFFF"/>
                </a:solidFill>
                <a:latin typeface="Corbel"/>
                <a:cs typeface="Corbel"/>
              </a:rPr>
              <a:t>Encryption</a:t>
            </a:r>
            <a:endParaRPr sz="2000">
              <a:latin typeface="Corbel"/>
              <a:cs typeface="Corbel"/>
            </a:endParaRPr>
          </a:p>
          <a:p>
            <a:pPr marL="1213485" lvl="2" indent="-287020">
              <a:lnSpc>
                <a:spcPct val="100000"/>
              </a:lnSpc>
              <a:buFont typeface="Arial"/>
              <a:buChar char="•"/>
              <a:tabLst>
                <a:tab pos="1213485" algn="l"/>
                <a:tab pos="1214120" algn="l"/>
              </a:tabLst>
            </a:pPr>
            <a:r>
              <a:rPr sz="2000" b="1" spc="-5" dirty="0">
                <a:solidFill>
                  <a:srgbClr val="FFFFFF"/>
                </a:solidFill>
                <a:latin typeface="Corbel"/>
                <a:cs typeface="Corbel"/>
              </a:rPr>
              <a:t>S3 Managed </a:t>
            </a:r>
            <a:r>
              <a:rPr sz="2000" b="1" spc="-10" dirty="0">
                <a:solidFill>
                  <a:srgbClr val="FFFFFF"/>
                </a:solidFill>
                <a:latin typeface="Corbel"/>
                <a:cs typeface="Corbel"/>
              </a:rPr>
              <a:t>Keys </a:t>
            </a:r>
            <a:r>
              <a:rPr sz="2000" b="1" dirty="0">
                <a:solidFill>
                  <a:srgbClr val="FFFFFF"/>
                </a:solidFill>
                <a:latin typeface="Corbel"/>
                <a:cs typeface="Corbel"/>
              </a:rPr>
              <a:t>– SSE-S3 (AES</a:t>
            </a:r>
            <a:r>
              <a:rPr sz="2000" b="1" spc="-140" dirty="0">
                <a:solidFill>
                  <a:srgbClr val="FFFFFF"/>
                </a:solidFill>
                <a:latin typeface="Corbel"/>
                <a:cs typeface="Corbel"/>
              </a:rPr>
              <a:t> </a:t>
            </a:r>
            <a:r>
              <a:rPr sz="2000" b="1" spc="-20" dirty="0">
                <a:solidFill>
                  <a:srgbClr val="FFFFFF"/>
                </a:solidFill>
                <a:latin typeface="Corbel"/>
                <a:cs typeface="Corbel"/>
              </a:rPr>
              <a:t>256)</a:t>
            </a:r>
            <a:endParaRPr sz="2000">
              <a:latin typeface="Corbel"/>
              <a:cs typeface="Corbel"/>
            </a:endParaRPr>
          </a:p>
          <a:p>
            <a:pPr marL="1213485" lvl="2" indent="-287020">
              <a:lnSpc>
                <a:spcPct val="100000"/>
              </a:lnSpc>
              <a:buFont typeface="Arial"/>
              <a:buChar char="•"/>
              <a:tabLst>
                <a:tab pos="1213485" algn="l"/>
                <a:tab pos="1214120" algn="l"/>
              </a:tabLst>
            </a:pPr>
            <a:r>
              <a:rPr sz="2000" b="1" spc="-30" dirty="0">
                <a:solidFill>
                  <a:srgbClr val="FFFFFF"/>
                </a:solidFill>
                <a:latin typeface="Corbel"/>
                <a:cs typeface="Corbel"/>
              </a:rPr>
              <a:t>AWS </a:t>
            </a:r>
            <a:r>
              <a:rPr sz="2000" b="1" spc="-15" dirty="0">
                <a:solidFill>
                  <a:srgbClr val="FFFFFF"/>
                </a:solidFill>
                <a:latin typeface="Corbel"/>
                <a:cs typeface="Corbel"/>
              </a:rPr>
              <a:t>Key </a:t>
            </a:r>
            <a:r>
              <a:rPr sz="2000" b="1" spc="-5" dirty="0">
                <a:solidFill>
                  <a:srgbClr val="FFFFFF"/>
                </a:solidFill>
                <a:latin typeface="Corbel"/>
                <a:cs typeface="Corbel"/>
              </a:rPr>
              <a:t>Management Service, Managed </a:t>
            </a:r>
            <a:r>
              <a:rPr sz="2000" b="1" spc="-10" dirty="0">
                <a:solidFill>
                  <a:srgbClr val="FFFFFF"/>
                </a:solidFill>
                <a:latin typeface="Corbel"/>
                <a:cs typeface="Corbel"/>
              </a:rPr>
              <a:t>Keys </a:t>
            </a:r>
            <a:r>
              <a:rPr sz="2000" b="1" dirty="0">
                <a:solidFill>
                  <a:srgbClr val="FFFFFF"/>
                </a:solidFill>
                <a:latin typeface="Corbel"/>
                <a:cs typeface="Corbel"/>
              </a:rPr>
              <a:t>–</a:t>
            </a:r>
            <a:r>
              <a:rPr sz="2000" b="1" spc="-150" dirty="0">
                <a:solidFill>
                  <a:srgbClr val="FFFFFF"/>
                </a:solidFill>
                <a:latin typeface="Corbel"/>
                <a:cs typeface="Corbel"/>
              </a:rPr>
              <a:t> </a:t>
            </a:r>
            <a:r>
              <a:rPr sz="2000" b="1" dirty="0">
                <a:solidFill>
                  <a:srgbClr val="FFFFFF"/>
                </a:solidFill>
                <a:latin typeface="Corbel"/>
                <a:cs typeface="Corbel"/>
              </a:rPr>
              <a:t>SSE-KMS</a:t>
            </a:r>
            <a:endParaRPr sz="2000">
              <a:latin typeface="Corbel"/>
              <a:cs typeface="Corbel"/>
            </a:endParaRPr>
          </a:p>
          <a:p>
            <a:pPr lvl="2">
              <a:lnSpc>
                <a:spcPct val="100000"/>
              </a:lnSpc>
              <a:spcBef>
                <a:spcPts val="45"/>
              </a:spcBef>
              <a:buClr>
                <a:srgbClr val="FFFFFF"/>
              </a:buClr>
              <a:buFont typeface="Arial"/>
              <a:buChar char="•"/>
            </a:pPr>
            <a:endParaRPr sz="2050">
              <a:latin typeface="Times New Roman"/>
              <a:cs typeface="Times New Roman"/>
            </a:endParaRPr>
          </a:p>
          <a:p>
            <a:pPr marL="927100">
              <a:lnSpc>
                <a:spcPct val="100000"/>
              </a:lnSpc>
            </a:pPr>
            <a:r>
              <a:rPr sz="2000" b="1" dirty="0">
                <a:solidFill>
                  <a:srgbClr val="FFFFFF"/>
                </a:solidFill>
                <a:latin typeface="Corbel"/>
                <a:cs typeface="Corbel"/>
              </a:rPr>
              <a:t>Client </a:t>
            </a:r>
            <a:r>
              <a:rPr sz="2000" b="1" spc="-5" dirty="0">
                <a:solidFill>
                  <a:srgbClr val="FFFFFF"/>
                </a:solidFill>
                <a:latin typeface="Corbel"/>
                <a:cs typeface="Corbel"/>
              </a:rPr>
              <a:t>Side</a:t>
            </a:r>
            <a:r>
              <a:rPr sz="2000" b="1" spc="-85" dirty="0">
                <a:solidFill>
                  <a:srgbClr val="FFFFFF"/>
                </a:solidFill>
                <a:latin typeface="Corbel"/>
                <a:cs typeface="Corbel"/>
              </a:rPr>
              <a:t> </a:t>
            </a:r>
            <a:r>
              <a:rPr sz="2000" b="1" dirty="0">
                <a:solidFill>
                  <a:srgbClr val="FFFFFF"/>
                </a:solidFill>
                <a:latin typeface="Corbel"/>
                <a:cs typeface="Corbel"/>
              </a:rPr>
              <a:t>Encryption</a:t>
            </a:r>
            <a:endParaRPr sz="2000">
              <a:latin typeface="Corbel"/>
              <a:cs typeface="Corbel"/>
            </a:endParaRPr>
          </a:p>
          <a:p>
            <a:pPr marL="1213485" lvl="2" indent="-287020">
              <a:lnSpc>
                <a:spcPct val="100000"/>
              </a:lnSpc>
              <a:buFont typeface="Arial"/>
              <a:buChar char="•"/>
              <a:tabLst>
                <a:tab pos="1213485" algn="l"/>
                <a:tab pos="1214120" algn="l"/>
              </a:tabLst>
            </a:pPr>
            <a:r>
              <a:rPr sz="2000" b="1" spc="-5" dirty="0">
                <a:solidFill>
                  <a:srgbClr val="FFFFFF"/>
                </a:solidFill>
                <a:latin typeface="Corbel"/>
                <a:cs typeface="Corbel"/>
              </a:rPr>
              <a:t>Server Side </a:t>
            </a:r>
            <a:r>
              <a:rPr sz="2000" b="1" dirty="0">
                <a:solidFill>
                  <a:srgbClr val="FFFFFF"/>
                </a:solidFill>
                <a:latin typeface="Corbel"/>
                <a:cs typeface="Corbel"/>
              </a:rPr>
              <a:t>Encryption with customer </a:t>
            </a:r>
            <a:r>
              <a:rPr sz="2000" b="1" spc="-5" dirty="0">
                <a:solidFill>
                  <a:srgbClr val="FFFFFF"/>
                </a:solidFill>
                <a:latin typeface="Corbel"/>
                <a:cs typeface="Corbel"/>
              </a:rPr>
              <a:t>provided </a:t>
            </a:r>
            <a:r>
              <a:rPr sz="2000" b="1" spc="-15" dirty="0">
                <a:solidFill>
                  <a:srgbClr val="FFFFFF"/>
                </a:solidFill>
                <a:latin typeface="Corbel"/>
                <a:cs typeface="Corbel"/>
              </a:rPr>
              <a:t>keys </a:t>
            </a:r>
            <a:r>
              <a:rPr sz="2000" b="1" dirty="0">
                <a:solidFill>
                  <a:srgbClr val="FFFFFF"/>
                </a:solidFill>
                <a:latin typeface="Corbel"/>
                <a:cs typeface="Corbel"/>
              </a:rPr>
              <a:t>–</a:t>
            </a:r>
            <a:r>
              <a:rPr sz="2000" b="1" spc="-110" dirty="0">
                <a:solidFill>
                  <a:srgbClr val="FFFFFF"/>
                </a:solidFill>
                <a:latin typeface="Corbel"/>
                <a:cs typeface="Corbel"/>
              </a:rPr>
              <a:t> </a:t>
            </a:r>
            <a:r>
              <a:rPr sz="2000" b="1" spc="-5" dirty="0">
                <a:solidFill>
                  <a:srgbClr val="FFFFFF"/>
                </a:solidFill>
                <a:latin typeface="Corbel"/>
                <a:cs typeface="Corbel"/>
              </a:rPr>
              <a:t>SSE-C</a:t>
            </a:r>
            <a:endParaRPr sz="2000">
              <a:latin typeface="Corbel"/>
              <a:cs typeface="Corbe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3777" y="1491183"/>
            <a:ext cx="9026525" cy="3013075"/>
          </a:xfrm>
          <a:prstGeom prst="rect">
            <a:avLst/>
          </a:prstGeom>
        </p:spPr>
        <p:txBody>
          <a:bodyPr vert="horz" wrap="square" lIns="0" tIns="12065" rIns="0" bIns="0" rtlCol="0">
            <a:spAutoFit/>
          </a:bodyPr>
          <a:lstStyle/>
          <a:p>
            <a:pPr marL="12700" marR="5080">
              <a:lnSpc>
                <a:spcPct val="100000"/>
              </a:lnSpc>
              <a:spcBef>
                <a:spcPts val="95"/>
              </a:spcBef>
            </a:pPr>
            <a:r>
              <a:rPr sz="2800" spc="-5" dirty="0">
                <a:solidFill>
                  <a:srgbClr val="FFFF00"/>
                </a:solidFill>
                <a:latin typeface="Corbel"/>
                <a:cs typeface="Corbel"/>
              </a:rPr>
              <a:t>USE CASE: </a:t>
            </a:r>
            <a:r>
              <a:rPr sz="2800" spc="-5" dirty="0">
                <a:solidFill>
                  <a:srgbClr val="FFFFFF"/>
                </a:solidFill>
                <a:latin typeface="Corbel"/>
                <a:cs typeface="Corbel"/>
              </a:rPr>
              <a:t>A company has </a:t>
            </a:r>
            <a:r>
              <a:rPr sz="2800" spc="-20" dirty="0">
                <a:solidFill>
                  <a:srgbClr val="FFFFFF"/>
                </a:solidFill>
                <a:latin typeface="Corbel"/>
                <a:cs typeface="Corbel"/>
              </a:rPr>
              <a:t>asked </a:t>
            </a:r>
            <a:r>
              <a:rPr sz="2800" spc="-5" dirty="0">
                <a:solidFill>
                  <a:srgbClr val="FFFFFF"/>
                </a:solidFill>
                <a:latin typeface="Corbel"/>
                <a:cs typeface="Corbel"/>
              </a:rPr>
              <a:t>a Solutions </a:t>
            </a:r>
            <a:r>
              <a:rPr sz="2800" spc="-10" dirty="0">
                <a:solidFill>
                  <a:srgbClr val="FFFFFF"/>
                </a:solidFill>
                <a:latin typeface="Corbel"/>
                <a:cs typeface="Corbel"/>
              </a:rPr>
              <a:t>Architect to  </a:t>
            </a:r>
            <a:r>
              <a:rPr sz="2800" spc="-5" dirty="0">
                <a:solidFill>
                  <a:srgbClr val="FFFFFF"/>
                </a:solidFill>
                <a:latin typeface="Corbel"/>
                <a:cs typeface="Corbel"/>
              </a:rPr>
              <a:t>ensure that data is protected during data </a:t>
            </a:r>
            <a:r>
              <a:rPr sz="2800" spc="-10" dirty="0">
                <a:solidFill>
                  <a:srgbClr val="FFFFFF"/>
                </a:solidFill>
                <a:latin typeface="Corbel"/>
                <a:cs typeface="Corbel"/>
              </a:rPr>
              <a:t>transfer </a:t>
            </a:r>
            <a:r>
              <a:rPr sz="2800" spc="-5" dirty="0">
                <a:solidFill>
                  <a:srgbClr val="FFFFFF"/>
                </a:solidFill>
                <a:latin typeface="Corbel"/>
                <a:cs typeface="Corbel"/>
              </a:rPr>
              <a:t>to and from  </a:t>
            </a:r>
            <a:r>
              <a:rPr sz="2800" spc="-10" dirty="0">
                <a:solidFill>
                  <a:srgbClr val="FFFFFF"/>
                </a:solidFill>
                <a:latin typeface="Corbel"/>
                <a:cs typeface="Corbel"/>
              </a:rPr>
              <a:t>Amazon</a:t>
            </a:r>
            <a:r>
              <a:rPr sz="2800" spc="-65" dirty="0">
                <a:solidFill>
                  <a:srgbClr val="FFFFFF"/>
                </a:solidFill>
                <a:latin typeface="Corbel"/>
                <a:cs typeface="Corbel"/>
              </a:rPr>
              <a:t> </a:t>
            </a:r>
            <a:r>
              <a:rPr sz="2800" dirty="0">
                <a:solidFill>
                  <a:srgbClr val="FFFFFF"/>
                </a:solidFill>
                <a:latin typeface="Corbel"/>
                <a:cs typeface="Corbel"/>
              </a:rPr>
              <a:t>S3.</a:t>
            </a:r>
            <a:endParaRPr sz="2800">
              <a:latin typeface="Corbel"/>
              <a:cs typeface="Corbel"/>
            </a:endParaRPr>
          </a:p>
          <a:p>
            <a:pPr>
              <a:lnSpc>
                <a:spcPct val="100000"/>
              </a:lnSpc>
              <a:spcBef>
                <a:spcPts val="30"/>
              </a:spcBef>
            </a:pPr>
            <a:endParaRPr sz="2900">
              <a:latin typeface="Times New Roman"/>
              <a:cs typeface="Times New Roman"/>
            </a:endParaRPr>
          </a:p>
          <a:p>
            <a:pPr marL="12700">
              <a:lnSpc>
                <a:spcPct val="100000"/>
              </a:lnSpc>
            </a:pPr>
            <a:r>
              <a:rPr sz="2800" spc="-5" dirty="0">
                <a:solidFill>
                  <a:srgbClr val="FFFFFF"/>
                </a:solidFill>
                <a:latin typeface="Corbel"/>
                <a:cs typeface="Corbel"/>
              </a:rPr>
              <a:t>Use of which </a:t>
            </a:r>
            <a:r>
              <a:rPr sz="2800" spc="-10" dirty="0">
                <a:solidFill>
                  <a:srgbClr val="FFFFFF"/>
                </a:solidFill>
                <a:latin typeface="Corbel"/>
                <a:cs typeface="Corbel"/>
              </a:rPr>
              <a:t>service </a:t>
            </a:r>
            <a:r>
              <a:rPr sz="2800" spc="-5" dirty="0">
                <a:solidFill>
                  <a:srgbClr val="FFFFFF"/>
                </a:solidFill>
                <a:latin typeface="Corbel"/>
                <a:cs typeface="Corbel"/>
              </a:rPr>
              <a:t>will protect </a:t>
            </a:r>
            <a:r>
              <a:rPr sz="2800" spc="-10" dirty="0">
                <a:solidFill>
                  <a:srgbClr val="FFFFFF"/>
                </a:solidFill>
                <a:latin typeface="Corbel"/>
                <a:cs typeface="Corbel"/>
              </a:rPr>
              <a:t>the </a:t>
            </a:r>
            <a:r>
              <a:rPr sz="2800" spc="-5" dirty="0">
                <a:solidFill>
                  <a:srgbClr val="FFFFFF"/>
                </a:solidFill>
                <a:latin typeface="Corbel"/>
                <a:cs typeface="Corbel"/>
              </a:rPr>
              <a:t>data in</a:t>
            </a:r>
            <a:r>
              <a:rPr sz="2800" spc="55" dirty="0">
                <a:solidFill>
                  <a:srgbClr val="FFFFFF"/>
                </a:solidFill>
                <a:latin typeface="Corbel"/>
                <a:cs typeface="Corbel"/>
              </a:rPr>
              <a:t> </a:t>
            </a:r>
            <a:r>
              <a:rPr sz="2800" dirty="0">
                <a:solidFill>
                  <a:srgbClr val="FFFFFF"/>
                </a:solidFill>
                <a:latin typeface="Corbel"/>
                <a:cs typeface="Corbel"/>
              </a:rPr>
              <a:t>transit?</a:t>
            </a:r>
            <a:endParaRPr sz="2800">
              <a:latin typeface="Corbel"/>
              <a:cs typeface="Corbel"/>
            </a:endParaRPr>
          </a:p>
          <a:p>
            <a:pPr>
              <a:lnSpc>
                <a:spcPct val="100000"/>
              </a:lnSpc>
              <a:spcBef>
                <a:spcPts val="25"/>
              </a:spcBef>
            </a:pPr>
            <a:endParaRPr sz="2900">
              <a:latin typeface="Times New Roman"/>
              <a:cs typeface="Times New Roman"/>
            </a:endParaRPr>
          </a:p>
          <a:p>
            <a:pPr marL="12700">
              <a:lnSpc>
                <a:spcPct val="100000"/>
              </a:lnSpc>
            </a:pPr>
            <a:r>
              <a:rPr sz="2800" b="1" spc="-10" dirty="0">
                <a:solidFill>
                  <a:srgbClr val="FFFF00"/>
                </a:solidFill>
                <a:latin typeface="Corbel"/>
                <a:cs typeface="Corbel"/>
              </a:rPr>
              <a:t>Solution:</a:t>
            </a:r>
            <a:r>
              <a:rPr sz="2800" b="1" spc="20" dirty="0">
                <a:solidFill>
                  <a:srgbClr val="FFFF00"/>
                </a:solidFill>
                <a:latin typeface="Corbel"/>
                <a:cs typeface="Corbel"/>
              </a:rPr>
              <a:t> </a:t>
            </a:r>
            <a:r>
              <a:rPr sz="2800" b="1" spc="-5" dirty="0">
                <a:solidFill>
                  <a:srgbClr val="FFFF00"/>
                </a:solidFill>
                <a:latin typeface="Corbel"/>
                <a:cs typeface="Corbel"/>
              </a:rPr>
              <a:t>HTTPS</a:t>
            </a:r>
            <a:endParaRPr sz="2800">
              <a:latin typeface="Corbel"/>
              <a:cs typeface="Corbe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2597" y="575797"/>
            <a:ext cx="8738235" cy="5512435"/>
          </a:xfrm>
          <a:prstGeom prst="rect">
            <a:avLst/>
          </a:prstGeom>
        </p:spPr>
        <p:txBody>
          <a:bodyPr vert="horz" wrap="square" lIns="0" tIns="12065" rIns="0" bIns="0" rtlCol="0">
            <a:spAutoFit/>
          </a:bodyPr>
          <a:lstStyle/>
          <a:p>
            <a:pPr marL="12700" marR="5080">
              <a:lnSpc>
                <a:spcPct val="150000"/>
              </a:lnSpc>
              <a:spcBef>
                <a:spcPts val="95"/>
              </a:spcBef>
            </a:pPr>
            <a:r>
              <a:rPr sz="2400" b="1" spc="-5" dirty="0">
                <a:solidFill>
                  <a:srgbClr val="FFFF00"/>
                </a:solidFill>
                <a:latin typeface="Corbel"/>
                <a:cs typeface="Corbel"/>
              </a:rPr>
              <a:t>USE CASE: </a:t>
            </a:r>
            <a:r>
              <a:rPr sz="2400" dirty="0">
                <a:solidFill>
                  <a:srgbClr val="FFFFFF"/>
                </a:solidFill>
                <a:latin typeface="Corbel"/>
                <a:cs typeface="Corbel"/>
              </a:rPr>
              <a:t>A company is using </a:t>
            </a:r>
            <a:r>
              <a:rPr sz="2400" spc="-5" dirty="0">
                <a:solidFill>
                  <a:srgbClr val="FFFFFF"/>
                </a:solidFill>
                <a:latin typeface="Corbel"/>
                <a:cs typeface="Corbel"/>
              </a:rPr>
              <a:t>Amazon </a:t>
            </a:r>
            <a:r>
              <a:rPr sz="2400" dirty="0">
                <a:solidFill>
                  <a:srgbClr val="FFFFFF"/>
                </a:solidFill>
                <a:latin typeface="Corbel"/>
                <a:cs typeface="Corbel"/>
              </a:rPr>
              <a:t>S3 as </a:t>
            </a:r>
            <a:r>
              <a:rPr sz="2400" spc="-5" dirty="0">
                <a:solidFill>
                  <a:srgbClr val="FFFFFF"/>
                </a:solidFill>
                <a:latin typeface="Corbel"/>
                <a:cs typeface="Corbel"/>
              </a:rPr>
              <a:t>its </a:t>
            </a:r>
            <a:r>
              <a:rPr sz="2400" dirty="0">
                <a:solidFill>
                  <a:srgbClr val="FFFFFF"/>
                </a:solidFill>
                <a:latin typeface="Corbel"/>
                <a:cs typeface="Corbel"/>
              </a:rPr>
              <a:t>local </a:t>
            </a:r>
            <a:r>
              <a:rPr sz="2400" spc="-5" dirty="0">
                <a:solidFill>
                  <a:srgbClr val="FFFFFF"/>
                </a:solidFill>
                <a:latin typeface="Corbel"/>
                <a:cs typeface="Corbel"/>
              </a:rPr>
              <a:t>repository </a:t>
            </a:r>
            <a:r>
              <a:rPr sz="2400" dirty="0">
                <a:solidFill>
                  <a:srgbClr val="FFFFFF"/>
                </a:solidFill>
                <a:latin typeface="Corbel"/>
                <a:cs typeface="Corbel"/>
              </a:rPr>
              <a:t>for  </a:t>
            </a:r>
            <a:r>
              <a:rPr sz="2400" spc="-5" dirty="0">
                <a:solidFill>
                  <a:srgbClr val="FFFFFF"/>
                </a:solidFill>
                <a:latin typeface="Corbel"/>
                <a:cs typeface="Corbel"/>
              </a:rPr>
              <a:t>weekly analysis </a:t>
            </a:r>
            <a:r>
              <a:rPr sz="2400" dirty="0">
                <a:solidFill>
                  <a:srgbClr val="FFFFFF"/>
                </a:solidFill>
                <a:latin typeface="Corbel"/>
                <a:cs typeface="Corbel"/>
              </a:rPr>
              <a:t>reports. </a:t>
            </a:r>
            <a:r>
              <a:rPr sz="2400" spc="-5" dirty="0">
                <a:solidFill>
                  <a:srgbClr val="FFFFFF"/>
                </a:solidFill>
                <a:latin typeface="Corbel"/>
                <a:cs typeface="Corbel"/>
              </a:rPr>
              <a:t>One of </a:t>
            </a:r>
            <a:r>
              <a:rPr sz="2400" spc="-10" dirty="0">
                <a:solidFill>
                  <a:srgbClr val="FFFFFF"/>
                </a:solidFill>
                <a:latin typeface="Corbel"/>
                <a:cs typeface="Corbel"/>
              </a:rPr>
              <a:t>the </a:t>
            </a:r>
            <a:r>
              <a:rPr sz="2400" spc="-5" dirty="0">
                <a:solidFill>
                  <a:srgbClr val="FFFFFF"/>
                </a:solidFill>
                <a:latin typeface="Corbel"/>
                <a:cs typeface="Corbel"/>
              </a:rPr>
              <a:t>company wide </a:t>
            </a:r>
            <a:r>
              <a:rPr sz="2400" dirty="0">
                <a:solidFill>
                  <a:srgbClr val="FFFFFF"/>
                </a:solidFill>
                <a:latin typeface="Corbel"/>
                <a:cs typeface="Corbel"/>
              </a:rPr>
              <a:t>requirements is </a:t>
            </a:r>
            <a:r>
              <a:rPr sz="2400" spc="-5" dirty="0">
                <a:solidFill>
                  <a:srgbClr val="FFFFFF"/>
                </a:solidFill>
                <a:latin typeface="Corbel"/>
                <a:cs typeface="Corbel"/>
              </a:rPr>
              <a:t>to  secure data </a:t>
            </a:r>
            <a:r>
              <a:rPr sz="2400" dirty="0">
                <a:solidFill>
                  <a:srgbClr val="FFFFFF"/>
                </a:solidFill>
                <a:latin typeface="Corbel"/>
                <a:cs typeface="Corbel"/>
              </a:rPr>
              <a:t>at rest using </a:t>
            </a:r>
            <a:r>
              <a:rPr sz="2400" spc="-5" dirty="0">
                <a:solidFill>
                  <a:srgbClr val="FFFFFF"/>
                </a:solidFill>
                <a:latin typeface="Corbel"/>
                <a:cs typeface="Corbel"/>
              </a:rPr>
              <a:t>encryption. The </a:t>
            </a:r>
            <a:r>
              <a:rPr sz="2400" dirty="0">
                <a:solidFill>
                  <a:srgbClr val="FFFFFF"/>
                </a:solidFill>
                <a:latin typeface="Corbel"/>
                <a:cs typeface="Corbel"/>
              </a:rPr>
              <a:t>company </a:t>
            </a:r>
            <a:r>
              <a:rPr sz="2400" spc="-5" dirty="0">
                <a:solidFill>
                  <a:srgbClr val="FFFFFF"/>
                </a:solidFill>
                <a:latin typeface="Corbel"/>
                <a:cs typeface="Corbel"/>
              </a:rPr>
              <a:t>chose Amazon </a:t>
            </a:r>
            <a:r>
              <a:rPr sz="2400" dirty="0">
                <a:solidFill>
                  <a:srgbClr val="FFFFFF"/>
                </a:solidFill>
                <a:latin typeface="Corbel"/>
                <a:cs typeface="Corbel"/>
              </a:rPr>
              <a:t>S3  </a:t>
            </a:r>
            <a:r>
              <a:rPr sz="2400" spc="-5" dirty="0">
                <a:solidFill>
                  <a:srgbClr val="FFFFFF"/>
                </a:solidFill>
                <a:latin typeface="Corbel"/>
                <a:cs typeface="Corbel"/>
              </a:rPr>
              <a:t>server-side encryption. The </a:t>
            </a:r>
            <a:r>
              <a:rPr sz="2400" dirty="0">
                <a:solidFill>
                  <a:srgbClr val="FFFFFF"/>
                </a:solidFill>
                <a:latin typeface="Corbel"/>
                <a:cs typeface="Corbel"/>
              </a:rPr>
              <a:t>company </a:t>
            </a:r>
            <a:r>
              <a:rPr sz="2400" spc="-5" dirty="0">
                <a:solidFill>
                  <a:srgbClr val="FFFFFF"/>
                </a:solidFill>
                <a:latin typeface="Corbel"/>
                <a:cs typeface="Corbel"/>
              </a:rPr>
              <a:t>wants to know how the object is  </a:t>
            </a:r>
            <a:r>
              <a:rPr sz="2400" dirty="0">
                <a:solidFill>
                  <a:srgbClr val="FFFFFF"/>
                </a:solidFill>
                <a:latin typeface="Corbel"/>
                <a:cs typeface="Corbel"/>
              </a:rPr>
              <a:t>decrypted </a:t>
            </a:r>
            <a:r>
              <a:rPr sz="2400" spc="-5" dirty="0">
                <a:solidFill>
                  <a:srgbClr val="FFFFFF"/>
                </a:solidFill>
                <a:latin typeface="Corbel"/>
                <a:cs typeface="Corbel"/>
              </a:rPr>
              <a:t>when </a:t>
            </a:r>
            <a:r>
              <a:rPr sz="2400" dirty="0">
                <a:solidFill>
                  <a:srgbClr val="FFFFFF"/>
                </a:solidFill>
                <a:latin typeface="Corbel"/>
                <a:cs typeface="Corbel"/>
              </a:rPr>
              <a:t>a GET request is</a:t>
            </a:r>
            <a:r>
              <a:rPr sz="2400" spc="-114" dirty="0">
                <a:solidFill>
                  <a:srgbClr val="FFFFFF"/>
                </a:solidFill>
                <a:latin typeface="Corbel"/>
                <a:cs typeface="Corbel"/>
              </a:rPr>
              <a:t> </a:t>
            </a:r>
            <a:r>
              <a:rPr sz="2400" dirty="0">
                <a:solidFill>
                  <a:srgbClr val="FFFFFF"/>
                </a:solidFill>
                <a:latin typeface="Corbel"/>
                <a:cs typeface="Corbel"/>
              </a:rPr>
              <a:t>issued.</a:t>
            </a:r>
            <a:endParaRPr sz="2400">
              <a:latin typeface="Corbel"/>
              <a:cs typeface="Corbel"/>
            </a:endParaRPr>
          </a:p>
          <a:p>
            <a:pPr marL="12700">
              <a:lnSpc>
                <a:spcPct val="100000"/>
              </a:lnSpc>
              <a:spcBef>
                <a:spcPts val="1440"/>
              </a:spcBef>
            </a:pPr>
            <a:r>
              <a:rPr sz="2400" spc="-5" dirty="0">
                <a:solidFill>
                  <a:srgbClr val="FFFFFF"/>
                </a:solidFill>
                <a:latin typeface="Corbel"/>
                <a:cs typeface="Corbel"/>
              </a:rPr>
              <a:t>Which of the following answers this</a:t>
            </a:r>
            <a:r>
              <a:rPr sz="2400" spc="45" dirty="0">
                <a:solidFill>
                  <a:srgbClr val="FFFFFF"/>
                </a:solidFill>
                <a:latin typeface="Corbel"/>
                <a:cs typeface="Corbel"/>
              </a:rPr>
              <a:t> </a:t>
            </a:r>
            <a:r>
              <a:rPr sz="2400" dirty="0">
                <a:solidFill>
                  <a:srgbClr val="FFFFFF"/>
                </a:solidFill>
                <a:latin typeface="Corbel"/>
                <a:cs typeface="Corbel"/>
              </a:rPr>
              <a:t>question?</a:t>
            </a:r>
            <a:endParaRPr sz="2400">
              <a:latin typeface="Corbel"/>
              <a:cs typeface="Corbel"/>
            </a:endParaRPr>
          </a:p>
          <a:p>
            <a:pPr marL="469900" indent="-457834">
              <a:lnSpc>
                <a:spcPct val="100000"/>
              </a:lnSpc>
              <a:spcBef>
                <a:spcPts val="1440"/>
              </a:spcBef>
              <a:buAutoNum type="alphaLcPeriod"/>
              <a:tabLst>
                <a:tab pos="469900" algn="l"/>
                <a:tab pos="470534" algn="l"/>
              </a:tabLst>
            </a:pPr>
            <a:r>
              <a:rPr sz="2400" spc="-5" dirty="0">
                <a:solidFill>
                  <a:srgbClr val="FFFFFF"/>
                </a:solidFill>
                <a:latin typeface="Corbel"/>
                <a:cs typeface="Corbel"/>
              </a:rPr>
              <a:t>The </a:t>
            </a:r>
            <a:r>
              <a:rPr sz="2400" dirty="0">
                <a:solidFill>
                  <a:srgbClr val="FFFFFF"/>
                </a:solidFill>
                <a:latin typeface="Corbel"/>
                <a:cs typeface="Corbel"/>
              </a:rPr>
              <a:t>user </a:t>
            </a:r>
            <a:r>
              <a:rPr sz="2400" spc="-5" dirty="0">
                <a:solidFill>
                  <a:srgbClr val="FFFFFF"/>
                </a:solidFill>
                <a:latin typeface="Corbel"/>
                <a:cs typeface="Corbel"/>
              </a:rPr>
              <a:t>needs to </a:t>
            </a:r>
            <a:r>
              <a:rPr sz="2400" dirty="0">
                <a:solidFill>
                  <a:srgbClr val="FFFFFF"/>
                </a:solidFill>
                <a:latin typeface="Corbel"/>
                <a:cs typeface="Corbel"/>
              </a:rPr>
              <a:t>place a </a:t>
            </a:r>
            <a:r>
              <a:rPr sz="2400" spc="-5" dirty="0">
                <a:solidFill>
                  <a:srgbClr val="FFFFFF"/>
                </a:solidFill>
                <a:latin typeface="Corbel"/>
                <a:cs typeface="Corbel"/>
              </a:rPr>
              <a:t>PUT </a:t>
            </a:r>
            <a:r>
              <a:rPr sz="2400" dirty="0">
                <a:solidFill>
                  <a:srgbClr val="FFFFFF"/>
                </a:solidFill>
                <a:latin typeface="Corbel"/>
                <a:cs typeface="Corbel"/>
              </a:rPr>
              <a:t>request </a:t>
            </a:r>
            <a:r>
              <a:rPr sz="2400" spc="-5" dirty="0">
                <a:solidFill>
                  <a:srgbClr val="FFFFFF"/>
                </a:solidFill>
                <a:latin typeface="Corbel"/>
                <a:cs typeface="Corbel"/>
              </a:rPr>
              <a:t>to </a:t>
            </a:r>
            <a:r>
              <a:rPr sz="2400" dirty="0">
                <a:solidFill>
                  <a:srgbClr val="FFFFFF"/>
                </a:solidFill>
                <a:latin typeface="Corbel"/>
                <a:cs typeface="Corbel"/>
              </a:rPr>
              <a:t>decrypt </a:t>
            </a:r>
            <a:r>
              <a:rPr sz="2400" spc="-10" dirty="0">
                <a:solidFill>
                  <a:srgbClr val="FFFFFF"/>
                </a:solidFill>
                <a:latin typeface="Corbel"/>
                <a:cs typeface="Corbel"/>
              </a:rPr>
              <a:t>the</a:t>
            </a:r>
            <a:r>
              <a:rPr sz="2400" spc="-45" dirty="0">
                <a:solidFill>
                  <a:srgbClr val="FFFFFF"/>
                </a:solidFill>
                <a:latin typeface="Corbel"/>
                <a:cs typeface="Corbel"/>
              </a:rPr>
              <a:t> </a:t>
            </a:r>
            <a:r>
              <a:rPr sz="2400" spc="-5" dirty="0">
                <a:solidFill>
                  <a:srgbClr val="FFFFFF"/>
                </a:solidFill>
                <a:latin typeface="Corbel"/>
                <a:cs typeface="Corbel"/>
              </a:rPr>
              <a:t>object</a:t>
            </a:r>
            <a:endParaRPr sz="2400">
              <a:latin typeface="Corbel"/>
              <a:cs typeface="Corbel"/>
            </a:endParaRPr>
          </a:p>
          <a:p>
            <a:pPr marL="469900" indent="-457834">
              <a:lnSpc>
                <a:spcPct val="100000"/>
              </a:lnSpc>
              <a:spcBef>
                <a:spcPts val="1445"/>
              </a:spcBef>
              <a:buAutoNum type="alphaLcPeriod"/>
              <a:tabLst>
                <a:tab pos="469900" algn="l"/>
                <a:tab pos="470534" algn="l"/>
              </a:tabLst>
            </a:pPr>
            <a:r>
              <a:rPr sz="2400" spc="-5" dirty="0">
                <a:solidFill>
                  <a:srgbClr val="FFFFFF"/>
                </a:solidFill>
                <a:latin typeface="Corbel"/>
                <a:cs typeface="Corbel"/>
              </a:rPr>
              <a:t>The </a:t>
            </a:r>
            <a:r>
              <a:rPr sz="2400" dirty="0">
                <a:solidFill>
                  <a:srgbClr val="FFFFFF"/>
                </a:solidFill>
                <a:latin typeface="Corbel"/>
                <a:cs typeface="Corbel"/>
              </a:rPr>
              <a:t>user </a:t>
            </a:r>
            <a:r>
              <a:rPr sz="2400" spc="-5" dirty="0">
                <a:solidFill>
                  <a:srgbClr val="FFFFFF"/>
                </a:solidFill>
                <a:latin typeface="Corbel"/>
                <a:cs typeface="Corbel"/>
              </a:rPr>
              <a:t>needs to </a:t>
            </a:r>
            <a:r>
              <a:rPr sz="2400" dirty="0">
                <a:solidFill>
                  <a:srgbClr val="FFFFFF"/>
                </a:solidFill>
                <a:latin typeface="Corbel"/>
                <a:cs typeface="Corbel"/>
              </a:rPr>
              <a:t>decrypt </a:t>
            </a:r>
            <a:r>
              <a:rPr sz="2400" spc="-10" dirty="0">
                <a:solidFill>
                  <a:srgbClr val="FFFFFF"/>
                </a:solidFill>
                <a:latin typeface="Corbel"/>
                <a:cs typeface="Corbel"/>
              </a:rPr>
              <a:t>the </a:t>
            </a:r>
            <a:r>
              <a:rPr sz="2400" spc="-5" dirty="0">
                <a:solidFill>
                  <a:srgbClr val="FFFFFF"/>
                </a:solidFill>
                <a:latin typeface="Corbel"/>
                <a:cs typeface="Corbel"/>
              </a:rPr>
              <a:t>object using </a:t>
            </a:r>
            <a:r>
              <a:rPr sz="2400" dirty="0">
                <a:solidFill>
                  <a:srgbClr val="FFFFFF"/>
                </a:solidFill>
                <a:latin typeface="Corbel"/>
                <a:cs typeface="Corbel"/>
              </a:rPr>
              <a:t>a </a:t>
            </a:r>
            <a:r>
              <a:rPr sz="2400" spc="-5" dirty="0">
                <a:solidFill>
                  <a:srgbClr val="FFFFFF"/>
                </a:solidFill>
                <a:latin typeface="Corbel"/>
                <a:cs typeface="Corbel"/>
              </a:rPr>
              <a:t>private</a:t>
            </a:r>
            <a:r>
              <a:rPr sz="2400" spc="5" dirty="0">
                <a:solidFill>
                  <a:srgbClr val="FFFFFF"/>
                </a:solidFill>
                <a:latin typeface="Corbel"/>
                <a:cs typeface="Corbel"/>
              </a:rPr>
              <a:t> </a:t>
            </a:r>
            <a:r>
              <a:rPr sz="2400" spc="-20" dirty="0">
                <a:solidFill>
                  <a:srgbClr val="FFFFFF"/>
                </a:solidFill>
                <a:latin typeface="Corbel"/>
                <a:cs typeface="Corbel"/>
              </a:rPr>
              <a:t>key</a:t>
            </a:r>
            <a:endParaRPr sz="2400">
              <a:latin typeface="Corbel"/>
              <a:cs typeface="Corbel"/>
            </a:endParaRPr>
          </a:p>
          <a:p>
            <a:pPr marL="469900" indent="-457834">
              <a:lnSpc>
                <a:spcPct val="100000"/>
              </a:lnSpc>
              <a:spcBef>
                <a:spcPts val="1440"/>
              </a:spcBef>
              <a:buAutoNum type="alphaLcPeriod"/>
              <a:tabLst>
                <a:tab pos="469900" algn="l"/>
                <a:tab pos="470534" algn="l"/>
              </a:tabLst>
            </a:pPr>
            <a:r>
              <a:rPr sz="2400" spc="-5" dirty="0">
                <a:solidFill>
                  <a:srgbClr val="FFFFFF"/>
                </a:solidFill>
                <a:latin typeface="Corbel"/>
                <a:cs typeface="Corbel"/>
              </a:rPr>
              <a:t>Amazon </a:t>
            </a:r>
            <a:r>
              <a:rPr sz="2400" dirty="0">
                <a:solidFill>
                  <a:srgbClr val="FFFFFF"/>
                </a:solidFill>
                <a:latin typeface="Corbel"/>
                <a:cs typeface="Corbel"/>
              </a:rPr>
              <a:t>S3 manages </a:t>
            </a:r>
            <a:r>
              <a:rPr sz="2400" spc="-5" dirty="0">
                <a:solidFill>
                  <a:srgbClr val="FFFFFF"/>
                </a:solidFill>
                <a:latin typeface="Corbel"/>
                <a:cs typeface="Corbel"/>
              </a:rPr>
              <a:t>encryption and decryption</a:t>
            </a:r>
            <a:r>
              <a:rPr sz="2400" spc="-80" dirty="0">
                <a:solidFill>
                  <a:srgbClr val="FFFFFF"/>
                </a:solidFill>
                <a:latin typeface="Corbel"/>
                <a:cs typeface="Corbel"/>
              </a:rPr>
              <a:t> </a:t>
            </a:r>
            <a:r>
              <a:rPr sz="2400" spc="-5" dirty="0">
                <a:solidFill>
                  <a:srgbClr val="FFFFFF"/>
                </a:solidFill>
                <a:latin typeface="Corbel"/>
                <a:cs typeface="Corbel"/>
              </a:rPr>
              <a:t>automatically</a:t>
            </a:r>
            <a:endParaRPr sz="2400">
              <a:latin typeface="Corbel"/>
              <a:cs typeface="Corbel"/>
            </a:endParaRPr>
          </a:p>
          <a:p>
            <a:pPr marL="469900" indent="-457834">
              <a:lnSpc>
                <a:spcPct val="100000"/>
              </a:lnSpc>
              <a:spcBef>
                <a:spcPts val="1440"/>
              </a:spcBef>
              <a:buAutoNum type="alphaLcPeriod"/>
              <a:tabLst>
                <a:tab pos="469900" algn="l"/>
                <a:tab pos="470534" algn="l"/>
              </a:tabLst>
            </a:pPr>
            <a:r>
              <a:rPr sz="2400" spc="-5" dirty="0">
                <a:solidFill>
                  <a:srgbClr val="FFFFFF"/>
                </a:solidFill>
                <a:latin typeface="Corbel"/>
                <a:cs typeface="Corbel"/>
              </a:rPr>
              <a:t>Amazon </a:t>
            </a:r>
            <a:r>
              <a:rPr sz="2400" dirty="0">
                <a:solidFill>
                  <a:srgbClr val="FFFFFF"/>
                </a:solidFill>
                <a:latin typeface="Corbel"/>
                <a:cs typeface="Corbel"/>
              </a:rPr>
              <a:t>S3 </a:t>
            </a:r>
            <a:r>
              <a:rPr sz="2400" spc="-5" dirty="0">
                <a:solidFill>
                  <a:srgbClr val="FFFFFF"/>
                </a:solidFill>
                <a:latin typeface="Corbel"/>
                <a:cs typeface="Corbel"/>
              </a:rPr>
              <a:t>provides </a:t>
            </a:r>
            <a:r>
              <a:rPr sz="2400" dirty="0">
                <a:solidFill>
                  <a:srgbClr val="FFFFFF"/>
                </a:solidFill>
                <a:latin typeface="Corbel"/>
                <a:cs typeface="Corbel"/>
              </a:rPr>
              <a:t>a </a:t>
            </a:r>
            <a:r>
              <a:rPr sz="2400" spc="-5" dirty="0">
                <a:solidFill>
                  <a:srgbClr val="FFFFFF"/>
                </a:solidFill>
                <a:latin typeface="Corbel"/>
                <a:cs typeface="Corbel"/>
              </a:rPr>
              <a:t>server-side </a:t>
            </a:r>
            <a:r>
              <a:rPr sz="2400" spc="-25" dirty="0">
                <a:solidFill>
                  <a:srgbClr val="FFFFFF"/>
                </a:solidFill>
                <a:latin typeface="Corbel"/>
                <a:cs typeface="Corbel"/>
              </a:rPr>
              <a:t>key </a:t>
            </a:r>
            <a:r>
              <a:rPr sz="2400" dirty="0">
                <a:solidFill>
                  <a:srgbClr val="FFFFFF"/>
                </a:solidFill>
                <a:latin typeface="Corbel"/>
                <a:cs typeface="Corbel"/>
              </a:rPr>
              <a:t>for </a:t>
            </a:r>
            <a:r>
              <a:rPr sz="2400" spc="-5" dirty="0">
                <a:solidFill>
                  <a:srgbClr val="FFFFFF"/>
                </a:solidFill>
                <a:latin typeface="Corbel"/>
                <a:cs typeface="Corbel"/>
              </a:rPr>
              <a:t>decrypting </a:t>
            </a:r>
            <a:r>
              <a:rPr sz="2400" spc="-10" dirty="0">
                <a:solidFill>
                  <a:srgbClr val="FFFFFF"/>
                </a:solidFill>
                <a:latin typeface="Corbel"/>
                <a:cs typeface="Corbel"/>
              </a:rPr>
              <a:t>the</a:t>
            </a:r>
            <a:r>
              <a:rPr sz="2400" spc="-30" dirty="0">
                <a:solidFill>
                  <a:srgbClr val="FFFFFF"/>
                </a:solidFill>
                <a:latin typeface="Corbel"/>
                <a:cs typeface="Corbel"/>
              </a:rPr>
              <a:t> </a:t>
            </a:r>
            <a:r>
              <a:rPr sz="2400" spc="-5" dirty="0">
                <a:solidFill>
                  <a:srgbClr val="FFFFFF"/>
                </a:solidFill>
                <a:latin typeface="Corbel"/>
                <a:cs typeface="Corbel"/>
              </a:rPr>
              <a:t>object</a:t>
            </a:r>
            <a:endParaRPr sz="2400">
              <a:latin typeface="Corbel"/>
              <a:cs typeface="Corbe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3038" y="732027"/>
            <a:ext cx="4593399" cy="49326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27903" y="1406652"/>
            <a:ext cx="1004315" cy="120548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16939" y="3056635"/>
            <a:ext cx="9989185" cy="2769235"/>
          </a:xfrm>
          <a:prstGeom prst="rect">
            <a:avLst/>
          </a:prstGeom>
        </p:spPr>
        <p:txBody>
          <a:bodyPr vert="horz" wrap="square" lIns="0" tIns="12700" rIns="0" bIns="0" rtlCol="0">
            <a:spAutoFit/>
          </a:bodyPr>
          <a:lstStyle/>
          <a:p>
            <a:pPr marL="12700" marR="5080">
              <a:lnSpc>
                <a:spcPct val="100000"/>
              </a:lnSpc>
              <a:spcBef>
                <a:spcPts val="100"/>
              </a:spcBef>
              <a:tabLst>
                <a:tab pos="2710815" algn="l"/>
              </a:tabLst>
            </a:pPr>
            <a:r>
              <a:rPr sz="3600" dirty="0"/>
              <a:t>Glacier is an extremely low </a:t>
            </a:r>
            <a:r>
              <a:rPr sz="3600" spc="-5" dirty="0"/>
              <a:t>cost storage service </a:t>
            </a:r>
            <a:r>
              <a:rPr sz="3600" dirty="0"/>
              <a:t>for  data</a:t>
            </a:r>
            <a:r>
              <a:rPr sz="3600" spc="5" dirty="0"/>
              <a:t> </a:t>
            </a:r>
            <a:r>
              <a:rPr sz="3600" dirty="0"/>
              <a:t>archival.	Amazon Glacier </a:t>
            </a:r>
            <a:r>
              <a:rPr sz="3600" spc="-5" dirty="0"/>
              <a:t>stores </a:t>
            </a:r>
            <a:r>
              <a:rPr sz="3600" dirty="0"/>
              <a:t>data for as</a:t>
            </a:r>
            <a:r>
              <a:rPr sz="3600" spc="-170" dirty="0"/>
              <a:t> </a:t>
            </a:r>
            <a:r>
              <a:rPr sz="3600" dirty="0"/>
              <a:t>little  as $0.01 per GB per month, and is </a:t>
            </a:r>
            <a:r>
              <a:rPr sz="3600" spc="-5" dirty="0"/>
              <a:t>optimized </a:t>
            </a:r>
            <a:r>
              <a:rPr sz="3600" dirty="0"/>
              <a:t>for data  </a:t>
            </a:r>
            <a:r>
              <a:rPr sz="3600" spc="-5" dirty="0"/>
              <a:t>that </a:t>
            </a:r>
            <a:r>
              <a:rPr sz="3600" dirty="0"/>
              <a:t>is </a:t>
            </a:r>
            <a:r>
              <a:rPr sz="3600" spc="-5" dirty="0"/>
              <a:t>infrequently </a:t>
            </a:r>
            <a:r>
              <a:rPr sz="3600" spc="-10" dirty="0"/>
              <a:t>accessed </a:t>
            </a:r>
            <a:r>
              <a:rPr sz="3600" dirty="0"/>
              <a:t>and for which data  </a:t>
            </a:r>
            <a:r>
              <a:rPr sz="3600" spc="-5" dirty="0"/>
              <a:t>retrieval times of </a:t>
            </a:r>
            <a:r>
              <a:rPr sz="3600" dirty="0"/>
              <a:t>3 – 5 </a:t>
            </a:r>
            <a:r>
              <a:rPr sz="3600" spc="-5" dirty="0"/>
              <a:t>hours are</a:t>
            </a:r>
            <a:r>
              <a:rPr sz="3600" spc="5" dirty="0"/>
              <a:t> </a:t>
            </a:r>
            <a:r>
              <a:rPr sz="3600" spc="-5" dirty="0"/>
              <a:t>suitable.</a:t>
            </a:r>
            <a:endParaRPr sz="3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6426" y="1070991"/>
            <a:ext cx="87909" cy="878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42136" y="983869"/>
            <a:ext cx="9765284" cy="3360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52550" y="1367916"/>
            <a:ext cx="8963533" cy="33604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363217" y="1751964"/>
            <a:ext cx="8252206" cy="3403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9662794" y="1908434"/>
            <a:ext cx="76462" cy="2514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761855" y="1797557"/>
            <a:ext cx="684911" cy="21412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363852" y="2136013"/>
            <a:ext cx="9248903" cy="340360"/>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362202" y="2524379"/>
            <a:ext cx="8553069" cy="33172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352550" y="2904108"/>
            <a:ext cx="6827139" cy="34036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126426" y="3503295"/>
            <a:ext cx="87909" cy="87883"/>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365630" y="3420490"/>
            <a:ext cx="558801" cy="25539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2008123" y="3420490"/>
            <a:ext cx="9058783" cy="336042"/>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352550" y="3800221"/>
            <a:ext cx="9334500" cy="340360"/>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356994" y="4184269"/>
            <a:ext cx="9619996" cy="340360"/>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352550" y="4590669"/>
            <a:ext cx="1491361" cy="318007"/>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2856992" y="4789904"/>
            <a:ext cx="32942" cy="33809"/>
          </a:xfrm>
          <a:prstGeom prst="rect">
            <a:avLst/>
          </a:prstGeom>
          <a:blipFill>
            <a:blip r:embed="rId17"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1362" y="732027"/>
            <a:ext cx="2385910" cy="49326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30337" y="1992502"/>
            <a:ext cx="87922" cy="8801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9516" y="1909826"/>
            <a:ext cx="8615934" cy="31864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56563" y="2289555"/>
            <a:ext cx="9693402" cy="33604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56563" y="2673604"/>
            <a:ext cx="9737091" cy="34036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456563" y="3057651"/>
            <a:ext cx="9590786" cy="3403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464310" y="3528059"/>
            <a:ext cx="596519" cy="173354"/>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2084197" y="3598042"/>
            <a:ext cx="76462" cy="2514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2185923" y="3441700"/>
            <a:ext cx="7690104" cy="33604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456678" y="3830065"/>
            <a:ext cx="5658752" cy="331723"/>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35241" y="3984415"/>
            <a:ext cx="294754" cy="2167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7522082" y="3825747"/>
            <a:ext cx="2538476" cy="2597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456563" y="4209796"/>
            <a:ext cx="4451096" cy="322961"/>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8653" y="1372616"/>
            <a:ext cx="81826" cy="819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36116" y="1295653"/>
            <a:ext cx="837438" cy="2377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63700" y="1640077"/>
            <a:ext cx="708406" cy="20053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662302" y="1636648"/>
            <a:ext cx="9389872" cy="73329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218653" y="2544572"/>
            <a:ext cx="81826" cy="819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436116" y="2467610"/>
            <a:ext cx="837438" cy="2377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380614" y="2467610"/>
            <a:ext cx="747903" cy="23774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663700" y="2827020"/>
            <a:ext cx="414019" cy="18554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674622" y="2808604"/>
            <a:ext cx="9238771" cy="971423"/>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218653" y="3951223"/>
            <a:ext cx="81826" cy="8191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457071" y="3891915"/>
            <a:ext cx="608710" cy="220091"/>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2184019" y="3874261"/>
            <a:ext cx="1155827" cy="23774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663700" y="4233671"/>
            <a:ext cx="414019" cy="18554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660270" y="4215257"/>
            <a:ext cx="9495438" cy="1202690"/>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6139" y="743204"/>
            <a:ext cx="7557084" cy="6358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2533268"/>
            <a:ext cx="10191750" cy="1671955"/>
          </a:xfrm>
          <a:prstGeom prst="rect">
            <a:avLst/>
          </a:prstGeom>
        </p:spPr>
        <p:txBody>
          <a:bodyPr vert="horz" wrap="square" lIns="0" tIns="195580" rIns="0" bIns="0" rtlCol="0">
            <a:spAutoFit/>
          </a:bodyPr>
          <a:lstStyle/>
          <a:p>
            <a:pPr marL="299085" indent="-287020">
              <a:lnSpc>
                <a:spcPct val="100000"/>
              </a:lnSpc>
              <a:spcBef>
                <a:spcPts val="1540"/>
              </a:spcBef>
              <a:buChar char="•"/>
              <a:tabLst>
                <a:tab pos="299085" algn="l"/>
                <a:tab pos="299720" algn="l"/>
              </a:tabLst>
            </a:pPr>
            <a:r>
              <a:rPr sz="2400" spc="-5" dirty="0">
                <a:solidFill>
                  <a:srgbClr val="FFFFFF"/>
                </a:solidFill>
                <a:latin typeface="Arial"/>
                <a:cs typeface="Arial"/>
              </a:rPr>
              <a:t>Expedited (1 </a:t>
            </a:r>
            <a:r>
              <a:rPr sz="2400" dirty="0">
                <a:solidFill>
                  <a:srgbClr val="FFFFFF"/>
                </a:solidFill>
                <a:latin typeface="Arial"/>
                <a:cs typeface="Arial"/>
              </a:rPr>
              <a:t>to </a:t>
            </a:r>
            <a:r>
              <a:rPr sz="2400" spc="-5" dirty="0">
                <a:solidFill>
                  <a:srgbClr val="FFFFFF"/>
                </a:solidFill>
                <a:latin typeface="Arial"/>
                <a:cs typeface="Arial"/>
              </a:rPr>
              <a:t>5 minutes retrieval) </a:t>
            </a:r>
            <a:r>
              <a:rPr sz="2400" dirty="0">
                <a:solidFill>
                  <a:srgbClr val="FFFFFF"/>
                </a:solidFill>
                <a:latin typeface="Arial"/>
                <a:cs typeface="Arial"/>
              </a:rPr>
              <a:t>- </a:t>
            </a:r>
            <a:r>
              <a:rPr sz="2400" spc="-5" dirty="0">
                <a:solidFill>
                  <a:srgbClr val="FFFFFF"/>
                </a:solidFill>
                <a:latin typeface="Arial"/>
                <a:cs typeface="Arial"/>
              </a:rPr>
              <a:t>$0.03 per </a:t>
            </a:r>
            <a:r>
              <a:rPr sz="2400" dirty="0">
                <a:solidFill>
                  <a:srgbClr val="FFFFFF"/>
                </a:solidFill>
                <a:latin typeface="Arial"/>
                <a:cs typeface="Arial"/>
              </a:rPr>
              <a:t>GB </a:t>
            </a:r>
            <a:r>
              <a:rPr sz="2400" spc="-5" dirty="0">
                <a:solidFill>
                  <a:srgbClr val="FFFFFF"/>
                </a:solidFill>
                <a:latin typeface="Arial"/>
                <a:cs typeface="Arial"/>
              </a:rPr>
              <a:t>and $0.01 per</a:t>
            </a:r>
            <a:r>
              <a:rPr sz="2400" spc="180" dirty="0">
                <a:solidFill>
                  <a:srgbClr val="FFFFFF"/>
                </a:solidFill>
                <a:latin typeface="Arial"/>
                <a:cs typeface="Arial"/>
              </a:rPr>
              <a:t> </a:t>
            </a:r>
            <a:r>
              <a:rPr sz="2400" spc="-5" dirty="0">
                <a:solidFill>
                  <a:srgbClr val="FFFFFF"/>
                </a:solidFill>
                <a:latin typeface="Arial"/>
                <a:cs typeface="Arial"/>
              </a:rPr>
              <a:t>request</a:t>
            </a:r>
            <a:endParaRPr sz="240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Standard </a:t>
            </a:r>
            <a:r>
              <a:rPr sz="2400" dirty="0">
                <a:solidFill>
                  <a:srgbClr val="FFFFFF"/>
                </a:solidFill>
                <a:latin typeface="Arial"/>
                <a:cs typeface="Arial"/>
              </a:rPr>
              <a:t>( </a:t>
            </a:r>
            <a:r>
              <a:rPr sz="2400" spc="-5" dirty="0">
                <a:solidFill>
                  <a:srgbClr val="FFFFFF"/>
                </a:solidFill>
                <a:latin typeface="Arial"/>
                <a:cs typeface="Arial"/>
              </a:rPr>
              <a:t>3 </a:t>
            </a:r>
            <a:r>
              <a:rPr sz="2400" dirty="0">
                <a:solidFill>
                  <a:srgbClr val="FFFFFF"/>
                </a:solidFill>
                <a:latin typeface="Arial"/>
                <a:cs typeface="Arial"/>
              </a:rPr>
              <a:t>to </a:t>
            </a:r>
            <a:r>
              <a:rPr sz="2400" spc="-5" dirty="0">
                <a:solidFill>
                  <a:srgbClr val="FFFFFF"/>
                </a:solidFill>
                <a:latin typeface="Arial"/>
                <a:cs typeface="Arial"/>
              </a:rPr>
              <a:t>5 Hours) </a:t>
            </a:r>
            <a:r>
              <a:rPr sz="2400" dirty="0">
                <a:solidFill>
                  <a:srgbClr val="FFFFFF"/>
                </a:solidFill>
                <a:latin typeface="Arial"/>
                <a:cs typeface="Arial"/>
              </a:rPr>
              <a:t>- </a:t>
            </a:r>
            <a:r>
              <a:rPr sz="2400" spc="-5" dirty="0">
                <a:solidFill>
                  <a:srgbClr val="FFFFFF"/>
                </a:solidFill>
                <a:latin typeface="Arial"/>
                <a:cs typeface="Arial"/>
              </a:rPr>
              <a:t>$0.01 per </a:t>
            </a:r>
            <a:r>
              <a:rPr sz="2400" dirty="0">
                <a:solidFill>
                  <a:srgbClr val="FFFFFF"/>
                </a:solidFill>
                <a:latin typeface="Arial"/>
                <a:cs typeface="Arial"/>
              </a:rPr>
              <a:t>GB </a:t>
            </a:r>
            <a:r>
              <a:rPr sz="2400" spc="-5" dirty="0">
                <a:solidFill>
                  <a:srgbClr val="FFFFFF"/>
                </a:solidFill>
                <a:latin typeface="Arial"/>
                <a:cs typeface="Arial"/>
              </a:rPr>
              <a:t>and $0.05 per 1000</a:t>
            </a:r>
            <a:r>
              <a:rPr sz="2400" spc="105" dirty="0">
                <a:solidFill>
                  <a:srgbClr val="FFFFFF"/>
                </a:solidFill>
                <a:latin typeface="Arial"/>
                <a:cs typeface="Arial"/>
              </a:rPr>
              <a:t> </a:t>
            </a:r>
            <a:r>
              <a:rPr sz="2400" spc="-5" dirty="0">
                <a:solidFill>
                  <a:srgbClr val="FFFFFF"/>
                </a:solidFill>
                <a:latin typeface="Arial"/>
                <a:cs typeface="Arial"/>
              </a:rPr>
              <a:t>requests</a:t>
            </a:r>
            <a:endParaRPr sz="240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Bulk </a:t>
            </a:r>
            <a:r>
              <a:rPr sz="2400" dirty="0">
                <a:solidFill>
                  <a:srgbClr val="FFFFFF"/>
                </a:solidFill>
                <a:latin typeface="Arial"/>
                <a:cs typeface="Arial"/>
              </a:rPr>
              <a:t>( </a:t>
            </a:r>
            <a:r>
              <a:rPr sz="2400" spc="-5" dirty="0">
                <a:solidFill>
                  <a:srgbClr val="FFFFFF"/>
                </a:solidFill>
                <a:latin typeface="Arial"/>
                <a:cs typeface="Arial"/>
              </a:rPr>
              <a:t>5 </a:t>
            </a:r>
            <a:r>
              <a:rPr sz="2400" dirty="0">
                <a:solidFill>
                  <a:srgbClr val="FFFFFF"/>
                </a:solidFill>
                <a:latin typeface="Arial"/>
                <a:cs typeface="Arial"/>
              </a:rPr>
              <a:t>to </a:t>
            </a:r>
            <a:r>
              <a:rPr sz="2400" spc="-10" dirty="0">
                <a:solidFill>
                  <a:srgbClr val="FFFFFF"/>
                </a:solidFill>
                <a:latin typeface="Arial"/>
                <a:cs typeface="Arial"/>
              </a:rPr>
              <a:t>12 </a:t>
            </a:r>
            <a:r>
              <a:rPr sz="2400" spc="-5" dirty="0">
                <a:solidFill>
                  <a:srgbClr val="FFFFFF"/>
                </a:solidFill>
                <a:latin typeface="Arial"/>
                <a:cs typeface="Arial"/>
              </a:rPr>
              <a:t>Hours) </a:t>
            </a:r>
            <a:r>
              <a:rPr sz="2400" dirty="0">
                <a:solidFill>
                  <a:srgbClr val="FFFFFF"/>
                </a:solidFill>
                <a:latin typeface="Arial"/>
                <a:cs typeface="Arial"/>
              </a:rPr>
              <a:t>- </a:t>
            </a:r>
            <a:r>
              <a:rPr sz="2400" spc="-5" dirty="0">
                <a:solidFill>
                  <a:srgbClr val="FFFFFF"/>
                </a:solidFill>
                <a:latin typeface="Arial"/>
                <a:cs typeface="Arial"/>
              </a:rPr>
              <a:t>$0.0025 per </a:t>
            </a:r>
            <a:r>
              <a:rPr sz="2400" dirty="0">
                <a:solidFill>
                  <a:srgbClr val="FFFFFF"/>
                </a:solidFill>
                <a:latin typeface="Arial"/>
                <a:cs typeface="Arial"/>
              </a:rPr>
              <a:t>GB </a:t>
            </a:r>
            <a:r>
              <a:rPr sz="2400" spc="-5" dirty="0">
                <a:solidFill>
                  <a:srgbClr val="FFFFFF"/>
                </a:solidFill>
                <a:latin typeface="Arial"/>
                <a:cs typeface="Arial"/>
              </a:rPr>
              <a:t>and $0.025 per 1000</a:t>
            </a:r>
            <a:r>
              <a:rPr sz="2400" spc="140" dirty="0">
                <a:solidFill>
                  <a:srgbClr val="FFFFFF"/>
                </a:solidFill>
                <a:latin typeface="Arial"/>
                <a:cs typeface="Arial"/>
              </a:rPr>
              <a:t> </a:t>
            </a:r>
            <a:r>
              <a:rPr sz="2400" spc="-5" dirty="0">
                <a:solidFill>
                  <a:srgbClr val="FFFFFF"/>
                </a:solidFill>
                <a:latin typeface="Arial"/>
                <a:cs typeface="Arial"/>
              </a:rPr>
              <a:t>requests</a:t>
            </a:r>
            <a:endParaRPr sz="24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7157" y="1214780"/>
            <a:ext cx="8227059" cy="3425190"/>
          </a:xfrm>
          <a:prstGeom prst="rect">
            <a:avLst/>
          </a:prstGeom>
        </p:spPr>
        <p:txBody>
          <a:bodyPr vert="horz" wrap="square" lIns="0" tIns="12065" rIns="0" bIns="0" rtlCol="0">
            <a:spAutoFit/>
          </a:bodyPr>
          <a:lstStyle/>
          <a:p>
            <a:pPr marL="12700" marR="5080" algn="just">
              <a:lnSpc>
                <a:spcPct val="106900"/>
              </a:lnSpc>
              <a:spcBef>
                <a:spcPts val="95"/>
              </a:spcBef>
            </a:pPr>
            <a:r>
              <a:rPr sz="2800" spc="-5" dirty="0">
                <a:solidFill>
                  <a:srgbClr val="FFFF00"/>
                </a:solidFill>
                <a:latin typeface="Calibri"/>
                <a:cs typeface="Calibri"/>
              </a:rPr>
              <a:t>USE CASE: </a:t>
            </a:r>
            <a:r>
              <a:rPr sz="2800" dirty="0">
                <a:solidFill>
                  <a:srgbClr val="FFFFFF"/>
                </a:solidFill>
                <a:latin typeface="Calibri"/>
                <a:cs typeface="Calibri"/>
              </a:rPr>
              <a:t>An </a:t>
            </a:r>
            <a:r>
              <a:rPr sz="2800" spc="-15" dirty="0">
                <a:solidFill>
                  <a:srgbClr val="FFFFFF"/>
                </a:solidFill>
                <a:latin typeface="Calibri"/>
                <a:cs typeface="Calibri"/>
              </a:rPr>
              <a:t>organization </a:t>
            </a:r>
            <a:r>
              <a:rPr sz="2800" spc="-20" dirty="0">
                <a:solidFill>
                  <a:srgbClr val="FFFFFF"/>
                </a:solidFill>
                <a:latin typeface="Calibri"/>
                <a:cs typeface="Calibri"/>
              </a:rPr>
              <a:t>stores </a:t>
            </a:r>
            <a:r>
              <a:rPr sz="2800" spc="-10" dirty="0">
                <a:solidFill>
                  <a:srgbClr val="FFFFFF"/>
                </a:solidFill>
                <a:latin typeface="Calibri"/>
                <a:cs typeface="Calibri"/>
              </a:rPr>
              <a:t>customer files </a:t>
            </a:r>
            <a:r>
              <a:rPr sz="2800" spc="-5" dirty="0">
                <a:solidFill>
                  <a:srgbClr val="FFFFFF"/>
                </a:solidFill>
                <a:latin typeface="Calibri"/>
                <a:cs typeface="Calibri"/>
              </a:rPr>
              <a:t>and  </a:t>
            </a:r>
            <a:r>
              <a:rPr sz="2800" spc="-10" dirty="0">
                <a:solidFill>
                  <a:srgbClr val="FFFFFF"/>
                </a:solidFill>
                <a:latin typeface="Calibri"/>
                <a:cs typeface="Calibri"/>
              </a:rPr>
              <a:t>must frequently </a:t>
            </a:r>
            <a:r>
              <a:rPr sz="2800" spc="-5" dirty="0">
                <a:solidFill>
                  <a:srgbClr val="FFFFFF"/>
                </a:solidFill>
                <a:latin typeface="Calibri"/>
                <a:cs typeface="Calibri"/>
              </a:rPr>
              <a:t>increase the </a:t>
            </a:r>
            <a:r>
              <a:rPr sz="2800" spc="-25" dirty="0">
                <a:solidFill>
                  <a:srgbClr val="FFFFFF"/>
                </a:solidFill>
                <a:latin typeface="Calibri"/>
                <a:cs typeface="Calibri"/>
              </a:rPr>
              <a:t>size </a:t>
            </a:r>
            <a:r>
              <a:rPr sz="2800" spc="-5" dirty="0">
                <a:solidFill>
                  <a:srgbClr val="FFFFFF"/>
                </a:solidFill>
                <a:latin typeface="Calibri"/>
                <a:cs typeface="Calibri"/>
              </a:rPr>
              <a:t>of </a:t>
            </a:r>
            <a:r>
              <a:rPr sz="2800" spc="-10" dirty="0">
                <a:solidFill>
                  <a:srgbClr val="FFFFFF"/>
                </a:solidFill>
                <a:latin typeface="Calibri"/>
                <a:cs typeface="Calibri"/>
              </a:rPr>
              <a:t>its on-premises  </a:t>
            </a:r>
            <a:r>
              <a:rPr sz="2800" spc="-25" dirty="0">
                <a:solidFill>
                  <a:srgbClr val="FFFFFF"/>
                </a:solidFill>
                <a:latin typeface="Calibri"/>
                <a:cs typeface="Calibri"/>
              </a:rPr>
              <a:t>storage </a:t>
            </a:r>
            <a:r>
              <a:rPr sz="2800" spc="-30" dirty="0">
                <a:solidFill>
                  <a:srgbClr val="FFFFFF"/>
                </a:solidFill>
                <a:latin typeface="Calibri"/>
                <a:cs typeface="Calibri"/>
              </a:rPr>
              <a:t>system </a:t>
            </a:r>
            <a:r>
              <a:rPr sz="2800" spc="-15" dirty="0">
                <a:solidFill>
                  <a:srgbClr val="FFFFFF"/>
                </a:solidFill>
                <a:latin typeface="Calibri"/>
                <a:cs typeface="Calibri"/>
              </a:rPr>
              <a:t>to </a:t>
            </a:r>
            <a:r>
              <a:rPr sz="2800" spc="-5" dirty="0">
                <a:solidFill>
                  <a:srgbClr val="FFFFFF"/>
                </a:solidFill>
                <a:latin typeface="Calibri"/>
                <a:cs typeface="Calibri"/>
              </a:rPr>
              <a:t>enable </a:t>
            </a:r>
            <a:r>
              <a:rPr sz="2800" spc="-10" dirty="0">
                <a:solidFill>
                  <a:srgbClr val="FFFFFF"/>
                </a:solidFill>
                <a:latin typeface="Calibri"/>
                <a:cs typeface="Calibri"/>
              </a:rPr>
              <a:t>quick </a:t>
            </a:r>
            <a:r>
              <a:rPr sz="2800" spc="-5" dirty="0">
                <a:solidFill>
                  <a:srgbClr val="FFFFFF"/>
                </a:solidFill>
                <a:latin typeface="Calibri"/>
                <a:cs typeface="Calibri"/>
              </a:rPr>
              <a:t>access </a:t>
            </a:r>
            <a:r>
              <a:rPr sz="2800" dirty="0">
                <a:solidFill>
                  <a:srgbClr val="FFFFFF"/>
                </a:solidFill>
                <a:latin typeface="Calibri"/>
                <a:cs typeface="Calibri"/>
              </a:rPr>
              <a:t>and </a:t>
            </a:r>
            <a:r>
              <a:rPr sz="2800" spc="-10" dirty="0">
                <a:solidFill>
                  <a:srgbClr val="FFFFFF"/>
                </a:solidFill>
                <a:latin typeface="Calibri"/>
                <a:cs typeface="Calibri"/>
              </a:rPr>
              <a:t>archiving. The  </a:t>
            </a:r>
            <a:r>
              <a:rPr sz="2800" spc="-15" dirty="0">
                <a:solidFill>
                  <a:srgbClr val="FFFFFF"/>
                </a:solidFill>
                <a:latin typeface="Calibri"/>
                <a:cs typeface="Calibri"/>
              </a:rPr>
              <a:t>organization </a:t>
            </a:r>
            <a:r>
              <a:rPr sz="2800" spc="-10" dirty="0">
                <a:solidFill>
                  <a:srgbClr val="FFFFFF"/>
                </a:solidFill>
                <a:latin typeface="Calibri"/>
                <a:cs typeface="Calibri"/>
              </a:rPr>
              <a:t>needs </a:t>
            </a:r>
            <a:r>
              <a:rPr sz="2800" spc="-5" dirty="0">
                <a:solidFill>
                  <a:srgbClr val="FFFFFF"/>
                </a:solidFill>
                <a:latin typeface="Calibri"/>
                <a:cs typeface="Calibri"/>
              </a:rPr>
              <a:t>an </a:t>
            </a:r>
            <a:r>
              <a:rPr sz="2800" spc="-50" dirty="0">
                <a:solidFill>
                  <a:srgbClr val="FFFFFF"/>
                </a:solidFill>
                <a:latin typeface="Calibri"/>
                <a:cs typeface="Calibri"/>
              </a:rPr>
              <a:t>AWS</a:t>
            </a:r>
            <a:r>
              <a:rPr sz="2800" spc="40" dirty="0">
                <a:solidFill>
                  <a:srgbClr val="FFFFFF"/>
                </a:solidFill>
                <a:latin typeface="Calibri"/>
                <a:cs typeface="Calibri"/>
              </a:rPr>
              <a:t> </a:t>
            </a:r>
            <a:r>
              <a:rPr sz="2800" spc="-10" dirty="0">
                <a:solidFill>
                  <a:srgbClr val="FFFFFF"/>
                </a:solidFill>
                <a:latin typeface="Calibri"/>
                <a:cs typeface="Calibri"/>
              </a:rPr>
              <a:t>solution.</a:t>
            </a:r>
            <a:endParaRPr sz="2800">
              <a:latin typeface="Calibri"/>
              <a:cs typeface="Calibri"/>
            </a:endParaRPr>
          </a:p>
          <a:p>
            <a:pPr marL="12700" algn="just">
              <a:lnSpc>
                <a:spcPct val="100000"/>
              </a:lnSpc>
              <a:spcBef>
                <a:spcPts val="1050"/>
              </a:spcBef>
            </a:pPr>
            <a:r>
              <a:rPr sz="2800" spc="-10" dirty="0">
                <a:solidFill>
                  <a:srgbClr val="FFFFFF"/>
                </a:solidFill>
                <a:latin typeface="Calibri"/>
                <a:cs typeface="Calibri"/>
              </a:rPr>
              <a:t>How can this </a:t>
            </a:r>
            <a:r>
              <a:rPr sz="2800" spc="-15" dirty="0">
                <a:solidFill>
                  <a:srgbClr val="FFFFFF"/>
                </a:solidFill>
                <a:latin typeface="Calibri"/>
                <a:cs typeface="Calibri"/>
              </a:rPr>
              <a:t>requirement </a:t>
            </a:r>
            <a:r>
              <a:rPr sz="2800" spc="-5" dirty="0">
                <a:solidFill>
                  <a:srgbClr val="FFFFFF"/>
                </a:solidFill>
                <a:latin typeface="Calibri"/>
                <a:cs typeface="Calibri"/>
              </a:rPr>
              <a:t>be </a:t>
            </a:r>
            <a:r>
              <a:rPr sz="2800" spc="-10" dirty="0">
                <a:solidFill>
                  <a:srgbClr val="FFFFFF"/>
                </a:solidFill>
                <a:latin typeface="Calibri"/>
                <a:cs typeface="Calibri"/>
              </a:rPr>
              <a:t>met </a:t>
            </a:r>
            <a:r>
              <a:rPr sz="2800" spc="-15" dirty="0">
                <a:solidFill>
                  <a:srgbClr val="FFFFFF"/>
                </a:solidFill>
                <a:latin typeface="Calibri"/>
                <a:cs typeface="Calibri"/>
              </a:rPr>
              <a:t>at </a:t>
            </a:r>
            <a:r>
              <a:rPr sz="2800" spc="-5" dirty="0">
                <a:solidFill>
                  <a:srgbClr val="FFFFFF"/>
                </a:solidFill>
                <a:latin typeface="Calibri"/>
                <a:cs typeface="Calibri"/>
              </a:rPr>
              <a:t>the </a:t>
            </a:r>
            <a:r>
              <a:rPr sz="2800" spc="-20" dirty="0">
                <a:solidFill>
                  <a:srgbClr val="FFFFFF"/>
                </a:solidFill>
                <a:latin typeface="Calibri"/>
                <a:cs typeface="Calibri"/>
              </a:rPr>
              <a:t>lowest</a:t>
            </a:r>
            <a:r>
              <a:rPr sz="2800" spc="175" dirty="0">
                <a:solidFill>
                  <a:srgbClr val="FFFFFF"/>
                </a:solidFill>
                <a:latin typeface="Calibri"/>
                <a:cs typeface="Calibri"/>
              </a:rPr>
              <a:t> </a:t>
            </a:r>
            <a:r>
              <a:rPr sz="2800" spc="-15" dirty="0">
                <a:solidFill>
                  <a:srgbClr val="FFFFFF"/>
                </a:solidFill>
                <a:latin typeface="Calibri"/>
                <a:cs typeface="Calibri"/>
              </a:rPr>
              <a:t>cost?</a:t>
            </a:r>
            <a:endParaRPr sz="2800">
              <a:latin typeface="Calibri"/>
              <a:cs typeface="Calibri"/>
            </a:endParaRPr>
          </a:p>
          <a:p>
            <a:pPr marL="12700" marR="5080" algn="just">
              <a:lnSpc>
                <a:spcPct val="107100"/>
              </a:lnSpc>
              <a:spcBef>
                <a:spcPts val="795"/>
              </a:spcBef>
            </a:pPr>
            <a:r>
              <a:rPr sz="2800" b="1" spc="-5" dirty="0">
                <a:solidFill>
                  <a:srgbClr val="FFFF00"/>
                </a:solidFill>
                <a:latin typeface="Calibri"/>
                <a:cs typeface="Calibri"/>
              </a:rPr>
              <a:t>Solution: </a:t>
            </a:r>
            <a:r>
              <a:rPr sz="2800" b="1" spc="-10" dirty="0">
                <a:solidFill>
                  <a:srgbClr val="FFFF00"/>
                </a:solidFill>
                <a:latin typeface="Corbel"/>
                <a:cs typeface="Corbel"/>
              </a:rPr>
              <a:t>Use </a:t>
            </a:r>
            <a:r>
              <a:rPr sz="2800" b="1" spc="-5" dirty="0">
                <a:solidFill>
                  <a:srgbClr val="FFFF00"/>
                </a:solidFill>
                <a:latin typeface="Corbel"/>
                <a:cs typeface="Corbel"/>
              </a:rPr>
              <a:t>Amazon </a:t>
            </a:r>
            <a:r>
              <a:rPr sz="2800" b="1" spc="-10" dirty="0">
                <a:solidFill>
                  <a:srgbClr val="FFFF00"/>
                </a:solidFill>
                <a:latin typeface="Corbel"/>
                <a:cs typeface="Corbel"/>
              </a:rPr>
              <a:t>S3 </a:t>
            </a:r>
            <a:r>
              <a:rPr sz="2800" b="1" spc="-5" dirty="0">
                <a:solidFill>
                  <a:srgbClr val="FFFF00"/>
                </a:solidFill>
                <a:latin typeface="Corbel"/>
                <a:cs typeface="Corbel"/>
              </a:rPr>
              <a:t>for regular storage and  Amazon Glacier for archiving</a:t>
            </a:r>
            <a:r>
              <a:rPr sz="2800" b="1" spc="-65" dirty="0">
                <a:solidFill>
                  <a:srgbClr val="FFFF00"/>
                </a:solidFill>
                <a:latin typeface="Corbel"/>
                <a:cs typeface="Corbel"/>
              </a:rPr>
              <a:t> </a:t>
            </a:r>
            <a:r>
              <a:rPr sz="2800" b="1" spc="-5" dirty="0">
                <a:solidFill>
                  <a:srgbClr val="FFFF00"/>
                </a:solidFill>
                <a:latin typeface="Corbel"/>
                <a:cs typeface="Corbel"/>
              </a:rPr>
              <a:t>data</a:t>
            </a:r>
            <a:endParaRPr sz="2800">
              <a:latin typeface="Corbel"/>
              <a:cs typeface="Corbe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6774" y="1130935"/>
            <a:ext cx="8949055" cy="4719955"/>
          </a:xfrm>
          <a:prstGeom prst="rect">
            <a:avLst/>
          </a:prstGeom>
        </p:spPr>
        <p:txBody>
          <a:bodyPr vert="horz" wrap="square" lIns="0" tIns="12065" rIns="0" bIns="0" rtlCol="0">
            <a:spAutoFit/>
          </a:bodyPr>
          <a:lstStyle/>
          <a:p>
            <a:pPr marL="12700" marR="5080">
              <a:lnSpc>
                <a:spcPct val="100000"/>
              </a:lnSpc>
              <a:spcBef>
                <a:spcPts val="95"/>
              </a:spcBef>
            </a:pPr>
            <a:r>
              <a:rPr sz="2800" spc="-5" dirty="0">
                <a:solidFill>
                  <a:srgbClr val="FFFF00"/>
                </a:solidFill>
                <a:latin typeface="Corbel"/>
                <a:cs typeface="Corbel"/>
              </a:rPr>
              <a:t>USE </a:t>
            </a:r>
            <a:r>
              <a:rPr sz="2800" spc="-10" dirty="0">
                <a:solidFill>
                  <a:srgbClr val="FFFF00"/>
                </a:solidFill>
                <a:latin typeface="Corbel"/>
                <a:cs typeface="Corbel"/>
              </a:rPr>
              <a:t>CASE: </a:t>
            </a:r>
            <a:r>
              <a:rPr sz="2800" spc="-5" dirty="0">
                <a:solidFill>
                  <a:srgbClr val="FFFFFF"/>
                </a:solidFill>
                <a:latin typeface="Corbel"/>
                <a:cs typeface="Corbel"/>
              </a:rPr>
              <a:t>A Solutions </a:t>
            </a:r>
            <a:r>
              <a:rPr sz="2800" spc="-10" dirty="0">
                <a:solidFill>
                  <a:srgbClr val="FFFFFF"/>
                </a:solidFill>
                <a:latin typeface="Corbel"/>
                <a:cs typeface="Corbel"/>
              </a:rPr>
              <a:t>Architect </a:t>
            </a:r>
            <a:r>
              <a:rPr sz="2800" spc="-5" dirty="0">
                <a:solidFill>
                  <a:srgbClr val="FFFFFF"/>
                </a:solidFill>
                <a:latin typeface="Corbel"/>
                <a:cs typeface="Corbel"/>
              </a:rPr>
              <a:t>works for an insurance  company that has a large number of patient health records.  </a:t>
            </a:r>
            <a:r>
              <a:rPr sz="2800" spc="-10" dirty="0">
                <a:solidFill>
                  <a:srgbClr val="FFFFFF"/>
                </a:solidFill>
                <a:latin typeface="Corbel"/>
                <a:cs typeface="Corbel"/>
              </a:rPr>
              <a:t>Each </a:t>
            </a:r>
            <a:r>
              <a:rPr sz="2800" spc="-5" dirty="0">
                <a:solidFill>
                  <a:srgbClr val="FFFFFF"/>
                </a:solidFill>
                <a:latin typeface="Corbel"/>
                <a:cs typeface="Corbel"/>
              </a:rPr>
              <a:t>record will be used </a:t>
            </a:r>
            <a:r>
              <a:rPr sz="2800" spc="-10" dirty="0">
                <a:solidFill>
                  <a:srgbClr val="FFFFFF"/>
                </a:solidFill>
                <a:latin typeface="Corbel"/>
                <a:cs typeface="Corbel"/>
              </a:rPr>
              <a:t>once </a:t>
            </a:r>
            <a:r>
              <a:rPr sz="2800" spc="-5" dirty="0">
                <a:solidFill>
                  <a:srgbClr val="FFFFFF"/>
                </a:solidFill>
                <a:latin typeface="Corbel"/>
                <a:cs typeface="Corbel"/>
              </a:rPr>
              <a:t>when assessing a patient and  will </a:t>
            </a:r>
            <a:r>
              <a:rPr sz="2800" spc="-10" dirty="0">
                <a:solidFill>
                  <a:srgbClr val="FFFFFF"/>
                </a:solidFill>
                <a:latin typeface="Corbel"/>
                <a:cs typeface="Corbel"/>
              </a:rPr>
              <a:t>need </a:t>
            </a:r>
            <a:r>
              <a:rPr sz="2800" spc="-5" dirty="0">
                <a:solidFill>
                  <a:srgbClr val="FFFFFF"/>
                </a:solidFill>
                <a:latin typeface="Corbel"/>
                <a:cs typeface="Corbel"/>
              </a:rPr>
              <a:t>to be </a:t>
            </a:r>
            <a:r>
              <a:rPr sz="2800" spc="-10" dirty="0">
                <a:solidFill>
                  <a:srgbClr val="FFFFFF"/>
                </a:solidFill>
                <a:latin typeface="Corbel"/>
                <a:cs typeface="Corbel"/>
              </a:rPr>
              <a:t>securely stored </a:t>
            </a:r>
            <a:r>
              <a:rPr sz="2800" spc="-5" dirty="0">
                <a:solidFill>
                  <a:srgbClr val="FFFFFF"/>
                </a:solidFill>
                <a:latin typeface="Corbel"/>
                <a:cs typeface="Corbel"/>
              </a:rPr>
              <a:t>for </a:t>
            </a:r>
            <a:r>
              <a:rPr sz="2800" spc="-10" dirty="0">
                <a:solidFill>
                  <a:srgbClr val="FFFFFF"/>
                </a:solidFill>
                <a:latin typeface="Corbel"/>
                <a:cs typeface="Corbel"/>
              </a:rPr>
              <a:t>seven </a:t>
            </a:r>
            <a:r>
              <a:rPr sz="2800" spc="-5" dirty="0">
                <a:solidFill>
                  <a:srgbClr val="FFFFFF"/>
                </a:solidFill>
                <a:latin typeface="Corbel"/>
                <a:cs typeface="Corbel"/>
              </a:rPr>
              <a:t>years to meet  regulations. In rare </a:t>
            </a:r>
            <a:r>
              <a:rPr sz="2800" spc="-10" dirty="0">
                <a:solidFill>
                  <a:srgbClr val="FFFFFF"/>
                </a:solidFill>
                <a:latin typeface="Corbel"/>
                <a:cs typeface="Corbel"/>
              </a:rPr>
              <a:t>cases the </a:t>
            </a:r>
            <a:r>
              <a:rPr sz="2800" spc="-5" dirty="0">
                <a:solidFill>
                  <a:srgbClr val="FFFFFF"/>
                </a:solidFill>
                <a:latin typeface="Corbel"/>
                <a:cs typeface="Corbel"/>
              </a:rPr>
              <a:t>Solutions </a:t>
            </a:r>
            <a:r>
              <a:rPr sz="2800" spc="-10" dirty="0">
                <a:solidFill>
                  <a:srgbClr val="FFFFFF"/>
                </a:solidFill>
                <a:latin typeface="Corbel"/>
                <a:cs typeface="Corbel"/>
              </a:rPr>
              <a:t>Architect </a:t>
            </a:r>
            <a:r>
              <a:rPr sz="2800" spc="-5" dirty="0">
                <a:solidFill>
                  <a:srgbClr val="FFFFFF"/>
                </a:solidFill>
                <a:latin typeface="Corbel"/>
                <a:cs typeface="Corbel"/>
              </a:rPr>
              <a:t>may </a:t>
            </a:r>
            <a:r>
              <a:rPr sz="2800" spc="-10" dirty="0">
                <a:solidFill>
                  <a:srgbClr val="FFFFFF"/>
                </a:solidFill>
                <a:latin typeface="Corbel"/>
                <a:cs typeface="Corbel"/>
              </a:rPr>
              <a:t>need to  </a:t>
            </a:r>
            <a:r>
              <a:rPr sz="2800" spc="-5" dirty="0">
                <a:solidFill>
                  <a:srgbClr val="FFFFFF"/>
                </a:solidFill>
                <a:latin typeface="Corbel"/>
                <a:cs typeface="Corbel"/>
              </a:rPr>
              <a:t>retrieve a patient record in five</a:t>
            </a:r>
            <a:r>
              <a:rPr sz="2800" spc="10" dirty="0">
                <a:solidFill>
                  <a:srgbClr val="FFFFFF"/>
                </a:solidFill>
                <a:latin typeface="Corbel"/>
                <a:cs typeface="Corbel"/>
              </a:rPr>
              <a:t> </a:t>
            </a:r>
            <a:r>
              <a:rPr sz="2800" spc="-5" dirty="0">
                <a:solidFill>
                  <a:srgbClr val="FFFFFF"/>
                </a:solidFill>
                <a:latin typeface="Corbel"/>
                <a:cs typeface="Corbel"/>
              </a:rPr>
              <a:t>hours.</a:t>
            </a:r>
            <a:endParaRPr sz="2800">
              <a:latin typeface="Corbel"/>
              <a:cs typeface="Corbel"/>
            </a:endParaRPr>
          </a:p>
          <a:p>
            <a:pPr>
              <a:lnSpc>
                <a:spcPct val="100000"/>
              </a:lnSpc>
              <a:spcBef>
                <a:spcPts val="30"/>
              </a:spcBef>
            </a:pPr>
            <a:endParaRPr sz="2900">
              <a:latin typeface="Times New Roman"/>
              <a:cs typeface="Times New Roman"/>
            </a:endParaRPr>
          </a:p>
          <a:p>
            <a:pPr marL="12700" marR="711835">
              <a:lnSpc>
                <a:spcPct val="100000"/>
              </a:lnSpc>
            </a:pPr>
            <a:r>
              <a:rPr sz="2800" spc="-5" dirty="0">
                <a:solidFill>
                  <a:srgbClr val="FFFFFF"/>
                </a:solidFill>
                <a:latin typeface="Corbel"/>
                <a:cs typeface="Corbel"/>
              </a:rPr>
              <a:t>Which </a:t>
            </a:r>
            <a:r>
              <a:rPr sz="2800" spc="-10" dirty="0">
                <a:solidFill>
                  <a:srgbClr val="FFFFFF"/>
                </a:solidFill>
                <a:latin typeface="Corbel"/>
                <a:cs typeface="Corbel"/>
              </a:rPr>
              <a:t>type </a:t>
            </a:r>
            <a:r>
              <a:rPr sz="2800" spc="-5" dirty="0">
                <a:solidFill>
                  <a:srgbClr val="FFFFFF"/>
                </a:solidFill>
                <a:latin typeface="Corbel"/>
                <a:cs typeface="Corbel"/>
              </a:rPr>
              <a:t>of </a:t>
            </a:r>
            <a:r>
              <a:rPr sz="2800" spc="-45" dirty="0">
                <a:solidFill>
                  <a:srgbClr val="FFFFFF"/>
                </a:solidFill>
                <a:latin typeface="Corbel"/>
                <a:cs typeface="Corbel"/>
              </a:rPr>
              <a:t>AWS </a:t>
            </a:r>
            <a:r>
              <a:rPr sz="2800" spc="-10" dirty="0">
                <a:solidFill>
                  <a:srgbClr val="FFFFFF"/>
                </a:solidFill>
                <a:latin typeface="Corbel"/>
                <a:cs typeface="Corbel"/>
              </a:rPr>
              <a:t>storage </a:t>
            </a:r>
            <a:r>
              <a:rPr sz="2800" spc="-5" dirty="0">
                <a:solidFill>
                  <a:srgbClr val="FFFFFF"/>
                </a:solidFill>
                <a:latin typeface="Corbel"/>
                <a:cs typeface="Corbel"/>
              </a:rPr>
              <a:t>would deliver </a:t>
            </a:r>
            <a:r>
              <a:rPr sz="2800" spc="-10" dirty="0">
                <a:solidFill>
                  <a:srgbClr val="FFFFFF"/>
                </a:solidFill>
                <a:latin typeface="Corbel"/>
                <a:cs typeface="Corbel"/>
              </a:rPr>
              <a:t>the </a:t>
            </a:r>
            <a:r>
              <a:rPr sz="2800" spc="-5" dirty="0">
                <a:solidFill>
                  <a:srgbClr val="FFFFFF"/>
                </a:solidFill>
                <a:latin typeface="Corbel"/>
                <a:cs typeface="Corbel"/>
              </a:rPr>
              <a:t>most cost-  effective</a:t>
            </a:r>
            <a:r>
              <a:rPr sz="2800" spc="-30" dirty="0">
                <a:solidFill>
                  <a:srgbClr val="FFFFFF"/>
                </a:solidFill>
                <a:latin typeface="Corbel"/>
                <a:cs typeface="Corbel"/>
              </a:rPr>
              <a:t> </a:t>
            </a:r>
            <a:r>
              <a:rPr sz="2800" spc="-5" dirty="0">
                <a:solidFill>
                  <a:srgbClr val="FFFFFF"/>
                </a:solidFill>
                <a:latin typeface="Corbel"/>
                <a:cs typeface="Corbel"/>
              </a:rPr>
              <a:t>solution?</a:t>
            </a:r>
            <a:endParaRPr sz="2800">
              <a:latin typeface="Corbel"/>
              <a:cs typeface="Corbel"/>
            </a:endParaRPr>
          </a:p>
          <a:p>
            <a:pPr>
              <a:lnSpc>
                <a:spcPct val="100000"/>
              </a:lnSpc>
              <a:spcBef>
                <a:spcPts val="25"/>
              </a:spcBef>
            </a:pPr>
            <a:endParaRPr sz="2900">
              <a:latin typeface="Times New Roman"/>
              <a:cs typeface="Times New Roman"/>
            </a:endParaRPr>
          </a:p>
          <a:p>
            <a:pPr marL="12700">
              <a:lnSpc>
                <a:spcPct val="100000"/>
              </a:lnSpc>
              <a:tabLst>
                <a:tab pos="1551940" algn="l"/>
              </a:tabLst>
            </a:pPr>
            <a:r>
              <a:rPr sz="2800" b="1" spc="-10" dirty="0">
                <a:solidFill>
                  <a:srgbClr val="FFFF00"/>
                </a:solidFill>
                <a:latin typeface="Corbel"/>
                <a:cs typeface="Corbel"/>
              </a:rPr>
              <a:t>Solution:	Amazon</a:t>
            </a:r>
            <a:r>
              <a:rPr sz="2800" b="1" spc="-120" dirty="0">
                <a:solidFill>
                  <a:srgbClr val="FFFF00"/>
                </a:solidFill>
                <a:latin typeface="Corbel"/>
                <a:cs typeface="Corbel"/>
              </a:rPr>
              <a:t> </a:t>
            </a:r>
            <a:r>
              <a:rPr sz="2800" b="1" spc="-5" dirty="0">
                <a:solidFill>
                  <a:srgbClr val="FFFF00"/>
                </a:solidFill>
                <a:latin typeface="Corbel"/>
                <a:cs typeface="Corbel"/>
              </a:rPr>
              <a:t>Glacier</a:t>
            </a:r>
            <a:endParaRPr sz="2800">
              <a:latin typeface="Corbel"/>
              <a:cs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6944" y="147828"/>
            <a:ext cx="9278112" cy="65623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612330" cy="5947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55648" y="1030022"/>
            <a:ext cx="334860" cy="4185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192654" y="723645"/>
            <a:ext cx="5932297" cy="50165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00010" y="1461008"/>
            <a:ext cx="170243" cy="23634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601214" y="1437639"/>
            <a:ext cx="614934" cy="32296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388866" y="1441958"/>
            <a:ext cx="1099825" cy="25539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110609" y="1441958"/>
            <a:ext cx="507238" cy="25539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4753736" y="1524000"/>
            <a:ext cx="920758" cy="17335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5788405" y="1437639"/>
            <a:ext cx="1282953" cy="25971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7193660" y="1437639"/>
            <a:ext cx="294005" cy="25971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575550" y="1437639"/>
            <a:ext cx="579374" cy="25971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277225" y="1524000"/>
            <a:ext cx="631825" cy="17335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9758553" y="1441958"/>
            <a:ext cx="1346835" cy="25539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3187186" y="1524000"/>
            <a:ext cx="1366525" cy="514730"/>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98283" y="1783333"/>
            <a:ext cx="1230769" cy="255396"/>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4662296" y="1783333"/>
            <a:ext cx="507238" cy="255396"/>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5291709" y="1865376"/>
            <a:ext cx="131444" cy="173354"/>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5550408" y="1798066"/>
            <a:ext cx="153288" cy="240664"/>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5736590" y="1865376"/>
            <a:ext cx="131825" cy="240664"/>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5991859" y="1783333"/>
            <a:ext cx="956817" cy="255396"/>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8422258" y="1441958"/>
            <a:ext cx="1810258" cy="596772"/>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6989571" y="2000603"/>
            <a:ext cx="32942" cy="33809"/>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7138416" y="1779016"/>
            <a:ext cx="1196085" cy="259714"/>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10339069" y="1783333"/>
            <a:ext cx="766318" cy="255396"/>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3396107" y="2143760"/>
            <a:ext cx="1418208" cy="236347"/>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1087005" y="1865376"/>
            <a:ext cx="2536185" cy="856107"/>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5081142" y="2124710"/>
            <a:ext cx="1830197" cy="255397"/>
          </a:xfrm>
          <a:prstGeom prst="rect">
            <a:avLst/>
          </a:prstGeom>
          <a:blipFill>
            <a:blip r:embed="rId28" cstate="print"/>
            <a:stretch>
              <a:fillRect/>
            </a:stretch>
          </a:blipFill>
        </p:spPr>
        <p:txBody>
          <a:bodyPr wrap="square" lIns="0" tIns="0" rIns="0" bIns="0" rtlCol="0"/>
          <a:lstStyle/>
          <a:p>
            <a:endParaRPr/>
          </a:p>
        </p:txBody>
      </p:sp>
      <p:sp>
        <p:nvSpPr>
          <p:cNvPr id="29" name="object 29"/>
          <p:cNvSpPr/>
          <p:nvPr/>
        </p:nvSpPr>
        <p:spPr>
          <a:xfrm>
            <a:off x="8566784" y="2124710"/>
            <a:ext cx="1563370" cy="255397"/>
          </a:xfrm>
          <a:prstGeom prst="rect">
            <a:avLst/>
          </a:prstGeom>
          <a:blipFill>
            <a:blip r:embed="rId29" cstate="print"/>
            <a:stretch>
              <a:fillRect/>
            </a:stretch>
          </a:blipFill>
        </p:spPr>
        <p:txBody>
          <a:bodyPr wrap="square" lIns="0" tIns="0" rIns="0" bIns="0" rtlCol="0"/>
          <a:lstStyle/>
          <a:p>
            <a:endParaRPr/>
          </a:p>
        </p:txBody>
      </p:sp>
      <p:sp>
        <p:nvSpPr>
          <p:cNvPr id="30" name="object 30"/>
          <p:cNvSpPr/>
          <p:nvPr/>
        </p:nvSpPr>
        <p:spPr>
          <a:xfrm>
            <a:off x="3757040" y="2466085"/>
            <a:ext cx="620649" cy="255397"/>
          </a:xfrm>
          <a:prstGeom prst="rect">
            <a:avLst/>
          </a:prstGeom>
          <a:blipFill>
            <a:blip r:embed="rId30" cstate="print"/>
            <a:stretch>
              <a:fillRect/>
            </a:stretch>
          </a:blipFill>
        </p:spPr>
        <p:txBody>
          <a:bodyPr wrap="square" lIns="0" tIns="0" rIns="0" bIns="0" rtlCol="0"/>
          <a:lstStyle/>
          <a:p>
            <a:endParaRPr/>
          </a:p>
        </p:txBody>
      </p:sp>
      <p:sp>
        <p:nvSpPr>
          <p:cNvPr id="31" name="object 31"/>
          <p:cNvSpPr/>
          <p:nvPr/>
        </p:nvSpPr>
        <p:spPr>
          <a:xfrm>
            <a:off x="7175372" y="2124710"/>
            <a:ext cx="1338199" cy="660018"/>
          </a:xfrm>
          <a:prstGeom prst="rect">
            <a:avLst/>
          </a:prstGeom>
          <a:blipFill>
            <a:blip r:embed="rId31" cstate="print"/>
            <a:stretch>
              <a:fillRect/>
            </a:stretch>
          </a:blipFill>
        </p:spPr>
        <p:txBody>
          <a:bodyPr wrap="square" lIns="0" tIns="0" rIns="0" bIns="0" rtlCol="0"/>
          <a:lstStyle/>
          <a:p>
            <a:endParaRPr/>
          </a:p>
        </p:txBody>
      </p:sp>
      <p:sp>
        <p:nvSpPr>
          <p:cNvPr id="32" name="object 32"/>
          <p:cNvSpPr/>
          <p:nvPr/>
        </p:nvSpPr>
        <p:spPr>
          <a:xfrm>
            <a:off x="4517516" y="2484120"/>
            <a:ext cx="949071" cy="237362"/>
          </a:xfrm>
          <a:prstGeom prst="rect">
            <a:avLst/>
          </a:prstGeom>
          <a:blipFill>
            <a:blip r:embed="rId32" cstate="print"/>
            <a:stretch>
              <a:fillRect/>
            </a:stretch>
          </a:blipFill>
        </p:spPr>
        <p:txBody>
          <a:bodyPr wrap="square" lIns="0" tIns="0" rIns="0" bIns="0" rtlCol="0"/>
          <a:lstStyle/>
          <a:p>
            <a:endParaRPr/>
          </a:p>
        </p:txBody>
      </p:sp>
      <p:sp>
        <p:nvSpPr>
          <p:cNvPr id="33" name="object 33"/>
          <p:cNvSpPr/>
          <p:nvPr/>
        </p:nvSpPr>
        <p:spPr>
          <a:xfrm>
            <a:off x="5596509" y="2507360"/>
            <a:ext cx="270128" cy="214122"/>
          </a:xfrm>
          <a:prstGeom prst="rect">
            <a:avLst/>
          </a:prstGeom>
          <a:blipFill>
            <a:blip r:embed="rId33" cstate="print"/>
            <a:stretch>
              <a:fillRect/>
            </a:stretch>
          </a:blipFill>
        </p:spPr>
        <p:txBody>
          <a:bodyPr wrap="square" lIns="0" tIns="0" rIns="0" bIns="0" rtlCol="0"/>
          <a:lstStyle/>
          <a:p>
            <a:endParaRPr/>
          </a:p>
        </p:txBody>
      </p:sp>
      <p:sp>
        <p:nvSpPr>
          <p:cNvPr id="34" name="object 34"/>
          <p:cNvSpPr/>
          <p:nvPr/>
        </p:nvSpPr>
        <p:spPr>
          <a:xfrm>
            <a:off x="5991225" y="2548127"/>
            <a:ext cx="318515" cy="173355"/>
          </a:xfrm>
          <a:prstGeom prst="rect">
            <a:avLst/>
          </a:prstGeom>
          <a:blipFill>
            <a:blip r:embed="rId34" cstate="print"/>
            <a:stretch>
              <a:fillRect/>
            </a:stretch>
          </a:blipFill>
        </p:spPr>
        <p:txBody>
          <a:bodyPr wrap="square" lIns="0" tIns="0" rIns="0" bIns="0" rtlCol="0"/>
          <a:lstStyle/>
          <a:p>
            <a:endParaRPr/>
          </a:p>
        </p:txBody>
      </p:sp>
      <p:sp>
        <p:nvSpPr>
          <p:cNvPr id="35" name="object 35"/>
          <p:cNvSpPr/>
          <p:nvPr/>
        </p:nvSpPr>
        <p:spPr>
          <a:xfrm>
            <a:off x="9751314" y="2124710"/>
            <a:ext cx="1352422" cy="596773"/>
          </a:xfrm>
          <a:prstGeom prst="rect">
            <a:avLst/>
          </a:prstGeom>
          <a:blipFill>
            <a:blip r:embed="rId35" cstate="print"/>
            <a:stretch>
              <a:fillRect/>
            </a:stretch>
          </a:blipFill>
        </p:spPr>
        <p:txBody>
          <a:bodyPr wrap="square" lIns="0" tIns="0" rIns="0" bIns="0" rtlCol="0"/>
          <a:lstStyle/>
          <a:p>
            <a:endParaRPr/>
          </a:p>
        </p:txBody>
      </p:sp>
      <p:sp>
        <p:nvSpPr>
          <p:cNvPr id="36" name="object 36"/>
          <p:cNvSpPr/>
          <p:nvPr/>
        </p:nvSpPr>
        <p:spPr>
          <a:xfrm>
            <a:off x="8656701" y="2466085"/>
            <a:ext cx="620649" cy="255397"/>
          </a:xfrm>
          <a:prstGeom prst="rect">
            <a:avLst/>
          </a:prstGeom>
          <a:blipFill>
            <a:blip r:embed="rId36" cstate="print"/>
            <a:stretch>
              <a:fillRect/>
            </a:stretch>
          </a:blipFill>
        </p:spPr>
        <p:txBody>
          <a:bodyPr wrap="square" lIns="0" tIns="0" rIns="0" bIns="0" rtlCol="0"/>
          <a:lstStyle/>
          <a:p>
            <a:endParaRPr/>
          </a:p>
        </p:txBody>
      </p:sp>
      <p:sp>
        <p:nvSpPr>
          <p:cNvPr id="37" name="object 37"/>
          <p:cNvSpPr/>
          <p:nvPr/>
        </p:nvSpPr>
        <p:spPr>
          <a:xfrm>
            <a:off x="9427718" y="2484120"/>
            <a:ext cx="185674" cy="237362"/>
          </a:xfrm>
          <a:prstGeom prst="rect">
            <a:avLst/>
          </a:prstGeom>
          <a:blipFill>
            <a:blip r:embed="rId37" cstate="print"/>
            <a:stretch>
              <a:fillRect/>
            </a:stretch>
          </a:blipFill>
        </p:spPr>
        <p:txBody>
          <a:bodyPr wrap="square" lIns="0" tIns="0" rIns="0" bIns="0" rtlCol="0"/>
          <a:lstStyle/>
          <a:p>
            <a:endParaRPr/>
          </a:p>
        </p:txBody>
      </p:sp>
      <p:sp>
        <p:nvSpPr>
          <p:cNvPr id="38" name="object 38"/>
          <p:cNvSpPr/>
          <p:nvPr/>
        </p:nvSpPr>
        <p:spPr>
          <a:xfrm>
            <a:off x="1076604" y="2826511"/>
            <a:ext cx="1196060" cy="236347"/>
          </a:xfrm>
          <a:prstGeom prst="rect">
            <a:avLst/>
          </a:prstGeom>
          <a:blipFill>
            <a:blip r:embed="rId38" cstate="print"/>
            <a:stretch>
              <a:fillRect/>
            </a:stretch>
          </a:blipFill>
        </p:spPr>
        <p:txBody>
          <a:bodyPr wrap="square" lIns="0" tIns="0" rIns="0" bIns="0" rtlCol="0"/>
          <a:lstStyle/>
          <a:p>
            <a:endParaRPr/>
          </a:p>
        </p:txBody>
      </p:sp>
      <p:sp>
        <p:nvSpPr>
          <p:cNvPr id="39" name="object 39"/>
          <p:cNvSpPr/>
          <p:nvPr/>
        </p:nvSpPr>
        <p:spPr>
          <a:xfrm>
            <a:off x="2385060" y="2822194"/>
            <a:ext cx="153288" cy="240664"/>
          </a:xfrm>
          <a:prstGeom prst="rect">
            <a:avLst/>
          </a:prstGeom>
          <a:blipFill>
            <a:blip r:embed="rId39" cstate="print"/>
            <a:stretch>
              <a:fillRect/>
            </a:stretch>
          </a:blipFill>
        </p:spPr>
        <p:txBody>
          <a:bodyPr wrap="square" lIns="0" tIns="0" rIns="0" bIns="0" rtlCol="0"/>
          <a:lstStyle/>
          <a:p>
            <a:endParaRPr/>
          </a:p>
        </p:txBody>
      </p:sp>
      <p:sp>
        <p:nvSpPr>
          <p:cNvPr id="40" name="object 40"/>
          <p:cNvSpPr/>
          <p:nvPr/>
        </p:nvSpPr>
        <p:spPr>
          <a:xfrm>
            <a:off x="2571242" y="2889504"/>
            <a:ext cx="131825" cy="240665"/>
          </a:xfrm>
          <a:prstGeom prst="rect">
            <a:avLst/>
          </a:prstGeom>
          <a:blipFill>
            <a:blip r:embed="rId40" cstate="print"/>
            <a:stretch>
              <a:fillRect/>
            </a:stretch>
          </a:blipFill>
        </p:spPr>
        <p:txBody>
          <a:bodyPr wrap="square" lIns="0" tIns="0" rIns="0" bIns="0" rtlCol="0"/>
          <a:lstStyle/>
          <a:p>
            <a:endParaRPr/>
          </a:p>
        </p:txBody>
      </p:sp>
      <p:sp>
        <p:nvSpPr>
          <p:cNvPr id="41" name="object 41"/>
          <p:cNvSpPr/>
          <p:nvPr/>
        </p:nvSpPr>
        <p:spPr>
          <a:xfrm>
            <a:off x="2810636" y="2889504"/>
            <a:ext cx="630301" cy="173355"/>
          </a:xfrm>
          <a:prstGeom prst="rect">
            <a:avLst/>
          </a:prstGeom>
          <a:blipFill>
            <a:blip r:embed="rId41" cstate="print"/>
            <a:stretch>
              <a:fillRect/>
            </a:stretch>
          </a:blipFill>
        </p:spPr>
        <p:txBody>
          <a:bodyPr wrap="square" lIns="0" tIns="0" rIns="0" bIns="0" rtlCol="0"/>
          <a:lstStyle/>
          <a:p>
            <a:endParaRPr/>
          </a:p>
        </p:txBody>
      </p:sp>
      <p:sp>
        <p:nvSpPr>
          <p:cNvPr id="42" name="object 42"/>
          <p:cNvSpPr/>
          <p:nvPr/>
        </p:nvSpPr>
        <p:spPr>
          <a:xfrm>
            <a:off x="5531358" y="2466085"/>
            <a:ext cx="1915540" cy="673100"/>
          </a:xfrm>
          <a:prstGeom prst="rect">
            <a:avLst/>
          </a:prstGeom>
          <a:blipFill>
            <a:blip r:embed="rId42" cstate="print"/>
            <a:stretch>
              <a:fillRect/>
            </a:stretch>
          </a:blipFill>
        </p:spPr>
        <p:txBody>
          <a:bodyPr wrap="square" lIns="0" tIns="0" rIns="0" bIns="0" rtlCol="0"/>
          <a:lstStyle/>
          <a:p>
            <a:endParaRPr/>
          </a:p>
        </p:txBody>
      </p:sp>
      <p:sp>
        <p:nvSpPr>
          <p:cNvPr id="43" name="object 43"/>
          <p:cNvSpPr/>
          <p:nvPr/>
        </p:nvSpPr>
        <p:spPr>
          <a:xfrm>
            <a:off x="3529965" y="2889504"/>
            <a:ext cx="318515" cy="173355"/>
          </a:xfrm>
          <a:prstGeom prst="rect">
            <a:avLst/>
          </a:prstGeom>
          <a:blipFill>
            <a:blip r:embed="rId43" cstate="print"/>
            <a:stretch>
              <a:fillRect/>
            </a:stretch>
          </a:blipFill>
        </p:spPr>
        <p:txBody>
          <a:bodyPr wrap="square" lIns="0" tIns="0" rIns="0" bIns="0" rtlCol="0"/>
          <a:lstStyle/>
          <a:p>
            <a:endParaRPr/>
          </a:p>
        </p:txBody>
      </p:sp>
      <p:sp>
        <p:nvSpPr>
          <p:cNvPr id="44" name="object 44"/>
          <p:cNvSpPr/>
          <p:nvPr/>
        </p:nvSpPr>
        <p:spPr>
          <a:xfrm>
            <a:off x="3962780" y="2807461"/>
            <a:ext cx="1441450" cy="331724"/>
          </a:xfrm>
          <a:prstGeom prst="rect">
            <a:avLst/>
          </a:prstGeom>
          <a:blipFill>
            <a:blip r:embed="rId44" cstate="print"/>
            <a:stretch>
              <a:fillRect/>
            </a:stretch>
          </a:blipFill>
        </p:spPr>
        <p:txBody>
          <a:bodyPr wrap="square" lIns="0" tIns="0" rIns="0" bIns="0" rtlCol="0"/>
          <a:lstStyle/>
          <a:p>
            <a:endParaRPr/>
          </a:p>
        </p:txBody>
      </p:sp>
      <p:sp>
        <p:nvSpPr>
          <p:cNvPr id="45" name="object 45"/>
          <p:cNvSpPr/>
          <p:nvPr/>
        </p:nvSpPr>
        <p:spPr>
          <a:xfrm>
            <a:off x="7503159" y="3024731"/>
            <a:ext cx="32943" cy="33809"/>
          </a:xfrm>
          <a:prstGeom prst="rect">
            <a:avLst/>
          </a:prstGeom>
          <a:blipFill>
            <a:blip r:embed="rId45" cstate="print"/>
            <a:stretch>
              <a:fillRect/>
            </a:stretch>
          </a:blipFill>
        </p:spPr>
        <p:txBody>
          <a:bodyPr wrap="square" lIns="0" tIns="0" rIns="0" bIns="0" rtlCol="0"/>
          <a:lstStyle/>
          <a:p>
            <a:endParaRPr/>
          </a:p>
        </p:txBody>
      </p:sp>
      <p:sp>
        <p:nvSpPr>
          <p:cNvPr id="46" name="object 46"/>
          <p:cNvSpPr/>
          <p:nvPr/>
        </p:nvSpPr>
        <p:spPr>
          <a:xfrm>
            <a:off x="675131" y="3183635"/>
            <a:ext cx="10678668" cy="3387852"/>
          </a:xfrm>
          <a:prstGeom prst="rect">
            <a:avLst/>
          </a:prstGeom>
          <a:blipFill>
            <a:blip r:embed="rId46"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23645"/>
            <a:ext cx="6681533" cy="63157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64236" y="1353311"/>
            <a:ext cx="5260848" cy="3223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843015" y="1891283"/>
            <a:ext cx="5981699" cy="322326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561" y="732027"/>
            <a:ext cx="5309844" cy="6405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890117" y="2261362"/>
            <a:ext cx="10186035" cy="2465070"/>
          </a:xfrm>
          <a:prstGeom prst="rect">
            <a:avLst/>
          </a:prstGeom>
        </p:spPr>
        <p:txBody>
          <a:bodyPr vert="horz" wrap="square" lIns="0" tIns="13335" rIns="0" bIns="0" rtlCol="0">
            <a:spAutoFit/>
          </a:bodyPr>
          <a:lstStyle/>
          <a:p>
            <a:pPr marL="12700" marR="5080">
              <a:lnSpc>
                <a:spcPct val="100000"/>
              </a:lnSpc>
              <a:spcBef>
                <a:spcPts val="105"/>
              </a:spcBef>
              <a:tabLst>
                <a:tab pos="3718560" algn="l"/>
                <a:tab pos="3853815" algn="l"/>
              </a:tabLst>
            </a:pPr>
            <a:r>
              <a:rPr sz="3200" spc="-45" dirty="0"/>
              <a:t>AWS </a:t>
            </a:r>
            <a:r>
              <a:rPr sz="3200" dirty="0"/>
              <a:t>Import/Export disk </a:t>
            </a:r>
            <a:r>
              <a:rPr sz="3200" spc="-10" dirty="0"/>
              <a:t>accelerates </a:t>
            </a:r>
            <a:r>
              <a:rPr sz="3200" dirty="0"/>
              <a:t>moving large amount </a:t>
            </a:r>
            <a:r>
              <a:rPr sz="3200" spc="-5" dirty="0"/>
              <a:t>of  </a:t>
            </a:r>
            <a:r>
              <a:rPr sz="3200" dirty="0"/>
              <a:t>data in and </a:t>
            </a:r>
            <a:r>
              <a:rPr sz="3200" spc="-5" dirty="0"/>
              <a:t>out of the </a:t>
            </a:r>
            <a:r>
              <a:rPr sz="3200" spc="-45" dirty="0"/>
              <a:t>AWS </a:t>
            </a:r>
            <a:r>
              <a:rPr sz="3200" spc="-5" dirty="0"/>
              <a:t>cloud </a:t>
            </a:r>
            <a:r>
              <a:rPr sz="3200" dirty="0"/>
              <a:t>using portable </a:t>
            </a:r>
            <a:r>
              <a:rPr sz="3200" spc="-5" dirty="0"/>
              <a:t>storage  devices</a:t>
            </a:r>
            <a:r>
              <a:rPr sz="3200" spc="-35" dirty="0"/>
              <a:t> </a:t>
            </a:r>
            <a:r>
              <a:rPr sz="3200" dirty="0"/>
              <a:t>for</a:t>
            </a:r>
            <a:r>
              <a:rPr sz="3200" spc="15" dirty="0"/>
              <a:t> </a:t>
            </a:r>
            <a:r>
              <a:rPr sz="3200" spc="-5" dirty="0"/>
              <a:t>transport.	</a:t>
            </a:r>
            <a:r>
              <a:rPr sz="3200" spc="-45" dirty="0"/>
              <a:t>AWS </a:t>
            </a:r>
            <a:r>
              <a:rPr sz="3200" dirty="0"/>
              <a:t>Import/Export disk </a:t>
            </a:r>
            <a:r>
              <a:rPr sz="3200" spc="-5" dirty="0"/>
              <a:t>transfers your  </a:t>
            </a:r>
            <a:r>
              <a:rPr sz="3200" dirty="0"/>
              <a:t>data directly</a:t>
            </a:r>
            <a:r>
              <a:rPr sz="3200" spc="-35" dirty="0"/>
              <a:t> </a:t>
            </a:r>
            <a:r>
              <a:rPr sz="3200" spc="-5" dirty="0"/>
              <a:t>onto</a:t>
            </a:r>
            <a:r>
              <a:rPr sz="3200" spc="10" dirty="0"/>
              <a:t> </a:t>
            </a:r>
            <a:r>
              <a:rPr sz="3200" spc="5" dirty="0"/>
              <a:t>and		</a:t>
            </a:r>
            <a:r>
              <a:rPr sz="3200" spc="-5" dirty="0"/>
              <a:t>off of storage devices </a:t>
            </a:r>
            <a:r>
              <a:rPr sz="3200" dirty="0"/>
              <a:t>using </a:t>
            </a:r>
            <a:r>
              <a:rPr sz="3200" spc="-15" dirty="0"/>
              <a:t>Amazon’s  </a:t>
            </a:r>
            <a:r>
              <a:rPr sz="3200" spc="-5" dirty="0"/>
              <a:t>high-speed </a:t>
            </a:r>
            <a:r>
              <a:rPr sz="3200" dirty="0"/>
              <a:t>internal </a:t>
            </a:r>
            <a:r>
              <a:rPr sz="3200" spc="-5" dirty="0"/>
              <a:t>network </a:t>
            </a:r>
            <a:r>
              <a:rPr sz="3200" dirty="0"/>
              <a:t>and bypassing </a:t>
            </a:r>
            <a:r>
              <a:rPr sz="3200" spc="-5" dirty="0"/>
              <a:t>the</a:t>
            </a:r>
            <a:r>
              <a:rPr sz="3200" spc="-135" dirty="0"/>
              <a:t> </a:t>
            </a:r>
            <a:r>
              <a:rPr sz="3200" dirty="0"/>
              <a:t>internet</a:t>
            </a:r>
            <a:endParaRPr sz="3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3448113" cy="4648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44955" y="1855470"/>
            <a:ext cx="9984740" cy="3683635"/>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2400" spc="-5" dirty="0">
                <a:solidFill>
                  <a:srgbClr val="FFFFFF"/>
                </a:solidFill>
                <a:latin typeface="Corbel"/>
                <a:cs typeface="Corbel"/>
              </a:rPr>
              <a:t>Snowball</a:t>
            </a:r>
            <a:endParaRPr sz="2400">
              <a:latin typeface="Corbel"/>
              <a:cs typeface="Corbel"/>
            </a:endParaRPr>
          </a:p>
          <a:p>
            <a:pPr marL="299085" indent="-287020">
              <a:lnSpc>
                <a:spcPct val="100000"/>
              </a:lnSpc>
              <a:buFont typeface="Arial"/>
              <a:buChar char="•"/>
              <a:tabLst>
                <a:tab pos="299085" algn="l"/>
                <a:tab pos="299720" algn="l"/>
              </a:tabLst>
            </a:pPr>
            <a:r>
              <a:rPr sz="2400" spc="-5" dirty="0">
                <a:solidFill>
                  <a:srgbClr val="FFFFFF"/>
                </a:solidFill>
                <a:latin typeface="Corbel"/>
                <a:cs typeface="Corbel"/>
              </a:rPr>
              <a:t>Snowball</a:t>
            </a:r>
            <a:r>
              <a:rPr sz="2400" spc="10" dirty="0">
                <a:solidFill>
                  <a:srgbClr val="FFFFFF"/>
                </a:solidFill>
                <a:latin typeface="Corbel"/>
                <a:cs typeface="Corbel"/>
              </a:rPr>
              <a:t> </a:t>
            </a:r>
            <a:r>
              <a:rPr sz="2400" spc="-5" dirty="0">
                <a:solidFill>
                  <a:srgbClr val="FFFFFF"/>
                </a:solidFill>
                <a:latin typeface="Corbel"/>
                <a:cs typeface="Corbel"/>
              </a:rPr>
              <a:t>Edge</a:t>
            </a:r>
            <a:endParaRPr sz="2400">
              <a:latin typeface="Corbel"/>
              <a:cs typeface="Corbel"/>
            </a:endParaRPr>
          </a:p>
          <a:p>
            <a:pPr marL="299085" indent="-287020">
              <a:lnSpc>
                <a:spcPct val="100000"/>
              </a:lnSpc>
              <a:buFont typeface="Arial"/>
              <a:buChar char="•"/>
              <a:tabLst>
                <a:tab pos="299085" algn="l"/>
                <a:tab pos="299720" algn="l"/>
              </a:tabLst>
            </a:pPr>
            <a:r>
              <a:rPr sz="2400" spc="-5" dirty="0">
                <a:solidFill>
                  <a:srgbClr val="FFFFFF"/>
                </a:solidFill>
                <a:latin typeface="Corbel"/>
                <a:cs typeface="Corbel"/>
              </a:rPr>
              <a:t>SnowMobile</a:t>
            </a:r>
            <a:endParaRPr sz="2400">
              <a:latin typeface="Corbel"/>
              <a:cs typeface="Corbel"/>
            </a:endParaRPr>
          </a:p>
          <a:p>
            <a:pPr>
              <a:lnSpc>
                <a:spcPct val="100000"/>
              </a:lnSpc>
              <a:spcBef>
                <a:spcPts val="5"/>
              </a:spcBef>
            </a:pPr>
            <a:endParaRPr sz="2500">
              <a:latin typeface="Times New Roman"/>
              <a:cs typeface="Times New Roman"/>
            </a:endParaRPr>
          </a:p>
          <a:p>
            <a:pPr marL="12700" marR="5080">
              <a:lnSpc>
                <a:spcPct val="100000"/>
              </a:lnSpc>
            </a:pPr>
            <a:r>
              <a:rPr sz="2400" spc="-5" dirty="0">
                <a:solidFill>
                  <a:srgbClr val="FFFFFF"/>
                </a:solidFill>
                <a:latin typeface="Corbel"/>
                <a:cs typeface="Corbel"/>
              </a:rPr>
              <a:t>Snowball available </a:t>
            </a:r>
            <a:r>
              <a:rPr sz="2400" dirty="0">
                <a:solidFill>
                  <a:srgbClr val="FFFFFF"/>
                </a:solidFill>
                <a:latin typeface="Corbel"/>
                <a:cs typeface="Corbel"/>
              </a:rPr>
              <a:t>in all regions. </a:t>
            </a:r>
            <a:r>
              <a:rPr sz="2400" spc="-5" dirty="0">
                <a:solidFill>
                  <a:srgbClr val="FFFFFF"/>
                </a:solidFill>
                <a:latin typeface="Corbel"/>
                <a:cs typeface="Corbel"/>
              </a:rPr>
              <a:t>Snowball </a:t>
            </a:r>
            <a:r>
              <a:rPr sz="2400" dirty="0">
                <a:solidFill>
                  <a:srgbClr val="FFFFFF"/>
                </a:solidFill>
                <a:latin typeface="Corbel"/>
                <a:cs typeface="Corbel"/>
              </a:rPr>
              <a:t>uses </a:t>
            </a:r>
            <a:r>
              <a:rPr sz="2400" spc="-5" dirty="0">
                <a:solidFill>
                  <a:srgbClr val="FFFFFF"/>
                </a:solidFill>
                <a:latin typeface="Corbel"/>
                <a:cs typeface="Corbel"/>
              </a:rPr>
              <a:t>multiple </a:t>
            </a:r>
            <a:r>
              <a:rPr sz="2400" dirty="0">
                <a:solidFill>
                  <a:srgbClr val="FFFFFF"/>
                </a:solidFill>
                <a:latin typeface="Corbel"/>
                <a:cs typeface="Corbel"/>
              </a:rPr>
              <a:t>layers </a:t>
            </a:r>
            <a:r>
              <a:rPr sz="2400" spc="-5" dirty="0">
                <a:solidFill>
                  <a:srgbClr val="FFFFFF"/>
                </a:solidFill>
                <a:latin typeface="Corbel"/>
                <a:cs typeface="Corbel"/>
              </a:rPr>
              <a:t>of security  designed to </a:t>
            </a:r>
            <a:r>
              <a:rPr sz="2400" dirty="0">
                <a:solidFill>
                  <a:srgbClr val="FFFFFF"/>
                </a:solidFill>
                <a:latin typeface="Corbel"/>
                <a:cs typeface="Corbel"/>
              </a:rPr>
              <a:t>protect your </a:t>
            </a:r>
            <a:r>
              <a:rPr sz="2400" spc="-5" dirty="0">
                <a:solidFill>
                  <a:srgbClr val="FFFFFF"/>
                </a:solidFill>
                <a:latin typeface="Corbel"/>
                <a:cs typeface="Corbel"/>
              </a:rPr>
              <a:t>data including tamper-resistant </a:t>
            </a:r>
            <a:r>
              <a:rPr sz="2400" dirty="0">
                <a:solidFill>
                  <a:srgbClr val="FFFFFF"/>
                </a:solidFill>
                <a:latin typeface="Corbel"/>
                <a:cs typeface="Corbel"/>
              </a:rPr>
              <a:t>enclosures, </a:t>
            </a:r>
            <a:r>
              <a:rPr sz="2400" spc="-15" dirty="0">
                <a:solidFill>
                  <a:srgbClr val="FFFFFF"/>
                </a:solidFill>
                <a:latin typeface="Corbel"/>
                <a:cs typeface="Corbel"/>
              </a:rPr>
              <a:t>256-bit  </a:t>
            </a:r>
            <a:r>
              <a:rPr sz="2400" spc="-5" dirty="0">
                <a:solidFill>
                  <a:srgbClr val="FFFFFF"/>
                </a:solidFill>
                <a:latin typeface="Corbel"/>
                <a:cs typeface="Corbel"/>
              </a:rPr>
              <a:t>encryption, </a:t>
            </a:r>
            <a:r>
              <a:rPr sz="2400" dirty="0">
                <a:solidFill>
                  <a:srgbClr val="FFFFFF"/>
                </a:solidFill>
                <a:latin typeface="Corbel"/>
                <a:cs typeface="Corbel"/>
              </a:rPr>
              <a:t>and an </a:t>
            </a:r>
            <a:r>
              <a:rPr sz="2400" spc="-5" dirty="0">
                <a:solidFill>
                  <a:srgbClr val="FFFFFF"/>
                </a:solidFill>
                <a:latin typeface="Corbel"/>
                <a:cs typeface="Corbel"/>
              </a:rPr>
              <a:t>industry standard </a:t>
            </a:r>
            <a:r>
              <a:rPr sz="2400" spc="-25" dirty="0">
                <a:solidFill>
                  <a:srgbClr val="FFFFFF"/>
                </a:solidFill>
                <a:latin typeface="Corbel"/>
                <a:cs typeface="Corbel"/>
              </a:rPr>
              <a:t>Trusted </a:t>
            </a:r>
            <a:r>
              <a:rPr sz="2400" spc="-5" dirty="0">
                <a:solidFill>
                  <a:srgbClr val="FFFFFF"/>
                </a:solidFill>
                <a:latin typeface="Corbel"/>
                <a:cs typeface="Corbel"/>
              </a:rPr>
              <a:t>Platform </a:t>
            </a:r>
            <a:r>
              <a:rPr sz="2400" dirty="0">
                <a:solidFill>
                  <a:srgbClr val="FFFFFF"/>
                </a:solidFill>
                <a:latin typeface="Corbel"/>
                <a:cs typeface="Corbel"/>
              </a:rPr>
              <a:t>Module (TPM) </a:t>
            </a:r>
            <a:r>
              <a:rPr sz="2400" spc="-5" dirty="0">
                <a:solidFill>
                  <a:srgbClr val="FFFFFF"/>
                </a:solidFill>
                <a:latin typeface="Corbel"/>
                <a:cs typeface="Corbel"/>
              </a:rPr>
              <a:t>designed  to </a:t>
            </a:r>
            <a:r>
              <a:rPr sz="2400" dirty="0">
                <a:solidFill>
                  <a:srgbClr val="FFFFFF"/>
                </a:solidFill>
                <a:latin typeface="Corbel"/>
                <a:cs typeface="Corbel"/>
              </a:rPr>
              <a:t>ensure both </a:t>
            </a:r>
            <a:r>
              <a:rPr sz="2400" spc="-5" dirty="0">
                <a:solidFill>
                  <a:srgbClr val="FFFFFF"/>
                </a:solidFill>
                <a:latin typeface="Corbel"/>
                <a:cs typeface="Corbel"/>
              </a:rPr>
              <a:t>security </a:t>
            </a:r>
            <a:r>
              <a:rPr sz="2400" dirty="0">
                <a:solidFill>
                  <a:srgbClr val="FFFFFF"/>
                </a:solidFill>
                <a:latin typeface="Corbel"/>
                <a:cs typeface="Corbel"/>
              </a:rPr>
              <a:t>and full </a:t>
            </a:r>
            <a:r>
              <a:rPr sz="2400" spc="-5" dirty="0">
                <a:solidFill>
                  <a:srgbClr val="FFFFFF"/>
                </a:solidFill>
                <a:latin typeface="Corbel"/>
                <a:cs typeface="Corbel"/>
              </a:rPr>
              <a:t>chain of custody of the data. Once the </a:t>
            </a:r>
            <a:r>
              <a:rPr sz="2400" dirty="0">
                <a:solidFill>
                  <a:srgbClr val="FFFFFF"/>
                </a:solidFill>
                <a:latin typeface="Corbel"/>
                <a:cs typeface="Corbel"/>
              </a:rPr>
              <a:t>data  </a:t>
            </a:r>
            <a:r>
              <a:rPr sz="2400" spc="-5" dirty="0">
                <a:solidFill>
                  <a:srgbClr val="FFFFFF"/>
                </a:solidFill>
                <a:latin typeface="Corbel"/>
                <a:cs typeface="Corbel"/>
              </a:rPr>
              <a:t>transfer job has </a:t>
            </a:r>
            <a:r>
              <a:rPr sz="2400" dirty="0">
                <a:solidFill>
                  <a:srgbClr val="FFFFFF"/>
                </a:solidFill>
                <a:latin typeface="Corbel"/>
                <a:cs typeface="Corbel"/>
              </a:rPr>
              <a:t>been processed and verified, </a:t>
            </a:r>
            <a:r>
              <a:rPr sz="2400" spc="-35" dirty="0">
                <a:solidFill>
                  <a:srgbClr val="FFFFFF"/>
                </a:solidFill>
                <a:latin typeface="Corbel"/>
                <a:cs typeface="Corbel"/>
              </a:rPr>
              <a:t>AWS </a:t>
            </a:r>
            <a:r>
              <a:rPr sz="2400" spc="-5" dirty="0">
                <a:solidFill>
                  <a:srgbClr val="FFFFFF"/>
                </a:solidFill>
                <a:latin typeface="Corbel"/>
                <a:cs typeface="Corbel"/>
              </a:rPr>
              <a:t>performs software </a:t>
            </a:r>
            <a:r>
              <a:rPr sz="2400" dirty="0">
                <a:solidFill>
                  <a:srgbClr val="FFFFFF"/>
                </a:solidFill>
                <a:latin typeface="Corbel"/>
                <a:cs typeface="Corbel"/>
              </a:rPr>
              <a:t>erasure </a:t>
            </a:r>
            <a:r>
              <a:rPr sz="2400" spc="-5" dirty="0">
                <a:solidFill>
                  <a:srgbClr val="FFFFFF"/>
                </a:solidFill>
                <a:latin typeface="Corbel"/>
                <a:cs typeface="Corbel"/>
              </a:rPr>
              <a:t>of  the Snowball</a:t>
            </a:r>
            <a:r>
              <a:rPr sz="2400" spc="-30" dirty="0">
                <a:solidFill>
                  <a:srgbClr val="FFFFFF"/>
                </a:solidFill>
                <a:latin typeface="Corbel"/>
                <a:cs typeface="Corbel"/>
              </a:rPr>
              <a:t> </a:t>
            </a:r>
            <a:r>
              <a:rPr sz="2400" spc="-5" dirty="0">
                <a:solidFill>
                  <a:srgbClr val="FFFFFF"/>
                </a:solidFill>
                <a:latin typeface="Corbel"/>
                <a:cs typeface="Corbel"/>
              </a:rPr>
              <a:t>appliance</a:t>
            </a:r>
            <a:endParaRPr sz="2400">
              <a:latin typeface="Corbel"/>
              <a:cs typeface="Corbe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450" y="743458"/>
            <a:ext cx="4513122" cy="64363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39" y="1438402"/>
            <a:ext cx="10223500" cy="4415790"/>
          </a:xfrm>
          <a:prstGeom prst="rect">
            <a:avLst/>
          </a:prstGeom>
        </p:spPr>
        <p:txBody>
          <a:bodyPr vert="horz" wrap="square" lIns="0" tIns="195580" rIns="0" bIns="0" rtlCol="0">
            <a:spAutoFit/>
          </a:bodyPr>
          <a:lstStyle/>
          <a:p>
            <a:pPr marL="299085" indent="-287020">
              <a:lnSpc>
                <a:spcPct val="100000"/>
              </a:lnSpc>
              <a:spcBef>
                <a:spcPts val="1540"/>
              </a:spcBef>
              <a:buChar char="•"/>
              <a:tabLst>
                <a:tab pos="299085" algn="l"/>
                <a:tab pos="299720" algn="l"/>
              </a:tabLst>
            </a:pPr>
            <a:r>
              <a:rPr sz="2400" spc="-5" dirty="0">
                <a:solidFill>
                  <a:srgbClr val="FFFFFF"/>
                </a:solidFill>
                <a:latin typeface="Arial"/>
                <a:cs typeface="Arial"/>
              </a:rPr>
              <a:t>Snowball Edge adds computational capability </a:t>
            </a:r>
            <a:r>
              <a:rPr sz="2400" dirty="0">
                <a:solidFill>
                  <a:srgbClr val="FFFFFF"/>
                </a:solidFill>
                <a:latin typeface="Arial"/>
                <a:cs typeface="Arial"/>
              </a:rPr>
              <a:t>to the</a:t>
            </a:r>
            <a:r>
              <a:rPr sz="2400" spc="120" dirty="0">
                <a:solidFill>
                  <a:srgbClr val="FFFFFF"/>
                </a:solidFill>
                <a:latin typeface="Arial"/>
                <a:cs typeface="Arial"/>
              </a:rPr>
              <a:t> </a:t>
            </a:r>
            <a:r>
              <a:rPr sz="2400" spc="-5" dirty="0">
                <a:solidFill>
                  <a:srgbClr val="FFFFFF"/>
                </a:solidFill>
                <a:latin typeface="Arial"/>
                <a:cs typeface="Arial"/>
              </a:rPr>
              <a:t>device</a:t>
            </a:r>
            <a:endParaRPr sz="2400" dirty="0">
              <a:latin typeface="Arial"/>
              <a:cs typeface="Arial"/>
            </a:endParaRPr>
          </a:p>
          <a:p>
            <a:pPr marL="299085" indent="-287020">
              <a:lnSpc>
                <a:spcPct val="100000"/>
              </a:lnSpc>
              <a:spcBef>
                <a:spcPts val="1440"/>
              </a:spcBef>
              <a:buChar char="•"/>
              <a:tabLst>
                <a:tab pos="299085" algn="l"/>
                <a:tab pos="299720" algn="l"/>
                <a:tab pos="1366520" algn="l"/>
              </a:tabLst>
            </a:pPr>
            <a:r>
              <a:rPr sz="2400" spc="-5" dirty="0">
                <a:solidFill>
                  <a:srgbClr val="FFFFFF"/>
                </a:solidFill>
                <a:latin typeface="Arial"/>
                <a:cs typeface="Arial"/>
              </a:rPr>
              <a:t>100TB	capacity with</a:t>
            </a:r>
            <a:r>
              <a:rPr sz="2400" spc="15" dirty="0">
                <a:solidFill>
                  <a:srgbClr val="FFFFFF"/>
                </a:solidFill>
                <a:latin typeface="Arial"/>
                <a:cs typeface="Arial"/>
              </a:rPr>
              <a:t> </a:t>
            </a:r>
            <a:r>
              <a:rPr sz="2400" spc="-5" dirty="0">
                <a:solidFill>
                  <a:srgbClr val="FFFFFF"/>
                </a:solidFill>
                <a:latin typeface="Arial"/>
                <a:cs typeface="Arial"/>
              </a:rPr>
              <a:t>either:</a:t>
            </a:r>
            <a:endParaRPr sz="2400" dirty="0">
              <a:latin typeface="Arial"/>
              <a:cs typeface="Arial"/>
            </a:endParaRPr>
          </a:p>
          <a:p>
            <a:pPr marL="927100" lvl="1" indent="-457834">
              <a:lnSpc>
                <a:spcPct val="100000"/>
              </a:lnSpc>
              <a:spcBef>
                <a:spcPts val="1440"/>
              </a:spcBef>
              <a:buAutoNum type="arabicPeriod"/>
              <a:tabLst>
                <a:tab pos="927100" algn="l"/>
                <a:tab pos="927735" algn="l"/>
              </a:tabLst>
            </a:pPr>
            <a:r>
              <a:rPr sz="2400" spc="-5" dirty="0">
                <a:solidFill>
                  <a:srgbClr val="FFFFFF"/>
                </a:solidFill>
                <a:latin typeface="Arial"/>
                <a:cs typeface="Arial"/>
              </a:rPr>
              <a:t>Storage Optimized </a:t>
            </a:r>
            <a:r>
              <a:rPr sz="2400" dirty="0">
                <a:solidFill>
                  <a:srgbClr val="FFFFFF"/>
                </a:solidFill>
                <a:latin typeface="Arial"/>
                <a:cs typeface="Arial"/>
              </a:rPr>
              <a:t>– </a:t>
            </a:r>
            <a:r>
              <a:rPr sz="2400" spc="-5" dirty="0">
                <a:solidFill>
                  <a:srgbClr val="FFFFFF"/>
                </a:solidFill>
                <a:latin typeface="Arial"/>
                <a:cs typeface="Arial"/>
              </a:rPr>
              <a:t>24</a:t>
            </a:r>
            <a:r>
              <a:rPr sz="2400" spc="15" dirty="0">
                <a:solidFill>
                  <a:srgbClr val="FFFFFF"/>
                </a:solidFill>
                <a:latin typeface="Arial"/>
                <a:cs typeface="Arial"/>
              </a:rPr>
              <a:t> </a:t>
            </a:r>
            <a:r>
              <a:rPr sz="2400" spc="-5" dirty="0">
                <a:solidFill>
                  <a:srgbClr val="FFFFFF"/>
                </a:solidFill>
                <a:latin typeface="Arial"/>
                <a:cs typeface="Arial"/>
              </a:rPr>
              <a:t>vCPU</a:t>
            </a:r>
            <a:endParaRPr sz="2400" dirty="0">
              <a:latin typeface="Arial"/>
              <a:cs typeface="Arial"/>
            </a:endParaRPr>
          </a:p>
          <a:p>
            <a:pPr marL="927100" lvl="1" indent="-457834">
              <a:lnSpc>
                <a:spcPct val="100000"/>
              </a:lnSpc>
              <a:spcBef>
                <a:spcPts val="1440"/>
              </a:spcBef>
              <a:buAutoNum type="arabicPeriod"/>
              <a:tabLst>
                <a:tab pos="927100" algn="l"/>
                <a:tab pos="927735" algn="l"/>
              </a:tabLst>
            </a:pPr>
            <a:r>
              <a:rPr sz="2400" spc="-5" dirty="0">
                <a:solidFill>
                  <a:srgbClr val="FFFFFF"/>
                </a:solidFill>
                <a:latin typeface="Arial"/>
                <a:cs typeface="Arial"/>
              </a:rPr>
              <a:t>Compute Optimized </a:t>
            </a:r>
            <a:r>
              <a:rPr sz="2400" dirty="0">
                <a:solidFill>
                  <a:srgbClr val="FFFFFF"/>
                </a:solidFill>
                <a:latin typeface="Arial"/>
                <a:cs typeface="Arial"/>
              </a:rPr>
              <a:t>– </a:t>
            </a:r>
            <a:r>
              <a:rPr sz="2400" spc="-5" dirty="0">
                <a:solidFill>
                  <a:srgbClr val="FFFFFF"/>
                </a:solidFill>
                <a:latin typeface="Arial"/>
                <a:cs typeface="Arial"/>
              </a:rPr>
              <a:t>52 vCPU and Optional</a:t>
            </a:r>
            <a:r>
              <a:rPr sz="2400" spc="70" dirty="0">
                <a:solidFill>
                  <a:srgbClr val="FFFFFF"/>
                </a:solidFill>
                <a:latin typeface="Arial"/>
                <a:cs typeface="Arial"/>
              </a:rPr>
              <a:t> </a:t>
            </a:r>
            <a:r>
              <a:rPr sz="2400" dirty="0">
                <a:solidFill>
                  <a:srgbClr val="FFFFFF"/>
                </a:solidFill>
                <a:latin typeface="Arial"/>
                <a:cs typeface="Arial"/>
              </a:rPr>
              <a:t>GPU</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Supports a </a:t>
            </a:r>
            <a:r>
              <a:rPr sz="2400" dirty="0">
                <a:solidFill>
                  <a:srgbClr val="FFFFFF"/>
                </a:solidFill>
                <a:latin typeface="Arial"/>
                <a:cs typeface="Arial"/>
              </a:rPr>
              <a:t>custom </a:t>
            </a:r>
            <a:r>
              <a:rPr sz="2400" spc="-10" dirty="0">
                <a:solidFill>
                  <a:srgbClr val="FFFFFF"/>
                </a:solidFill>
                <a:latin typeface="Arial"/>
                <a:cs typeface="Arial"/>
              </a:rPr>
              <a:t>EC2 </a:t>
            </a:r>
            <a:r>
              <a:rPr sz="2400" dirty="0">
                <a:solidFill>
                  <a:srgbClr val="FFFFFF"/>
                </a:solidFill>
                <a:latin typeface="Arial"/>
                <a:cs typeface="Arial"/>
              </a:rPr>
              <a:t>AMI </a:t>
            </a:r>
            <a:r>
              <a:rPr sz="2400" spc="-5" dirty="0">
                <a:solidFill>
                  <a:srgbClr val="FFFFFF"/>
                </a:solidFill>
                <a:latin typeface="Arial"/>
                <a:cs typeface="Arial"/>
              </a:rPr>
              <a:t>so you can </a:t>
            </a:r>
            <a:r>
              <a:rPr sz="2400" dirty="0">
                <a:solidFill>
                  <a:srgbClr val="FFFFFF"/>
                </a:solidFill>
                <a:latin typeface="Arial"/>
                <a:cs typeface="Arial"/>
              </a:rPr>
              <a:t>perform </a:t>
            </a:r>
            <a:r>
              <a:rPr sz="2400" spc="-5" dirty="0">
                <a:solidFill>
                  <a:srgbClr val="FFFFFF"/>
                </a:solidFill>
                <a:latin typeface="Arial"/>
                <a:cs typeface="Arial"/>
              </a:rPr>
              <a:t>processing on </a:t>
            </a:r>
            <a:r>
              <a:rPr sz="2400" dirty="0">
                <a:solidFill>
                  <a:srgbClr val="FFFFFF"/>
                </a:solidFill>
                <a:latin typeface="Arial"/>
                <a:cs typeface="Arial"/>
              </a:rPr>
              <a:t>the</a:t>
            </a:r>
            <a:r>
              <a:rPr sz="2400" spc="-55" dirty="0">
                <a:solidFill>
                  <a:srgbClr val="FFFFFF"/>
                </a:solidFill>
                <a:latin typeface="Arial"/>
                <a:cs typeface="Arial"/>
              </a:rPr>
              <a:t> </a:t>
            </a:r>
            <a:r>
              <a:rPr sz="2400" spc="-5" dirty="0">
                <a:solidFill>
                  <a:srgbClr val="FFFFFF"/>
                </a:solidFill>
                <a:latin typeface="Arial"/>
                <a:cs typeface="Arial"/>
              </a:rPr>
              <a:t>go</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Supports </a:t>
            </a:r>
            <a:r>
              <a:rPr sz="2400" dirty="0">
                <a:solidFill>
                  <a:srgbClr val="FFFFFF"/>
                </a:solidFill>
                <a:latin typeface="Arial"/>
                <a:cs typeface="Arial"/>
              </a:rPr>
              <a:t>custom </a:t>
            </a:r>
            <a:r>
              <a:rPr sz="2400" spc="-5" dirty="0">
                <a:solidFill>
                  <a:srgbClr val="FFFFFF"/>
                </a:solidFill>
                <a:latin typeface="Arial"/>
                <a:cs typeface="Arial"/>
              </a:rPr>
              <a:t>Lambda</a:t>
            </a:r>
            <a:r>
              <a:rPr sz="2400" spc="5" dirty="0">
                <a:solidFill>
                  <a:srgbClr val="FFFFFF"/>
                </a:solidFill>
                <a:latin typeface="Arial"/>
                <a:cs typeface="Arial"/>
              </a:rPr>
              <a:t> </a:t>
            </a:r>
            <a:r>
              <a:rPr sz="2400" spc="-5" dirty="0">
                <a:solidFill>
                  <a:srgbClr val="FFFFFF"/>
                </a:solidFill>
                <a:latin typeface="Arial"/>
                <a:cs typeface="Arial"/>
              </a:rPr>
              <a:t>functions</a:t>
            </a:r>
            <a:endParaRPr sz="2400" dirty="0">
              <a:latin typeface="Arial"/>
              <a:cs typeface="Arial"/>
            </a:endParaRPr>
          </a:p>
          <a:p>
            <a:pPr marL="299085" indent="-287020">
              <a:lnSpc>
                <a:spcPct val="100000"/>
              </a:lnSpc>
              <a:spcBef>
                <a:spcPts val="1445"/>
              </a:spcBef>
              <a:buChar char="•"/>
              <a:tabLst>
                <a:tab pos="299085" algn="l"/>
                <a:tab pos="299720" algn="l"/>
              </a:tabLst>
            </a:pPr>
            <a:r>
              <a:rPr sz="2400" spc="-40" dirty="0">
                <a:solidFill>
                  <a:srgbClr val="FFFFFF"/>
                </a:solidFill>
                <a:latin typeface="Arial"/>
                <a:cs typeface="Arial"/>
              </a:rPr>
              <a:t>Very </a:t>
            </a:r>
            <a:r>
              <a:rPr sz="2400" spc="-5" dirty="0">
                <a:solidFill>
                  <a:srgbClr val="FFFFFF"/>
                </a:solidFill>
                <a:latin typeface="Arial"/>
                <a:cs typeface="Arial"/>
              </a:rPr>
              <a:t>useful </a:t>
            </a:r>
            <a:r>
              <a:rPr sz="2400" dirty="0">
                <a:solidFill>
                  <a:srgbClr val="FFFFFF"/>
                </a:solidFill>
                <a:latin typeface="Arial"/>
                <a:cs typeface="Arial"/>
              </a:rPr>
              <a:t>to pre-process the </a:t>
            </a:r>
            <a:r>
              <a:rPr sz="2400" spc="-5" dirty="0">
                <a:solidFill>
                  <a:srgbClr val="FFFFFF"/>
                </a:solidFill>
                <a:latin typeface="Arial"/>
                <a:cs typeface="Arial"/>
              </a:rPr>
              <a:t>data while</a:t>
            </a:r>
            <a:r>
              <a:rPr sz="2400" spc="65" dirty="0">
                <a:solidFill>
                  <a:srgbClr val="FFFFFF"/>
                </a:solidFill>
                <a:latin typeface="Arial"/>
                <a:cs typeface="Arial"/>
              </a:rPr>
              <a:t> </a:t>
            </a:r>
            <a:r>
              <a:rPr sz="2400" spc="-5" dirty="0">
                <a:solidFill>
                  <a:srgbClr val="FFFFFF"/>
                </a:solidFill>
                <a:latin typeface="Arial"/>
                <a:cs typeface="Arial"/>
              </a:rPr>
              <a:t>moving</a:t>
            </a:r>
            <a:endParaRPr sz="2400" dirty="0">
              <a:latin typeface="Arial"/>
              <a:cs typeface="Arial"/>
            </a:endParaRPr>
          </a:p>
          <a:p>
            <a:pPr marL="299085" indent="-287020">
              <a:lnSpc>
                <a:spcPct val="100000"/>
              </a:lnSpc>
              <a:spcBef>
                <a:spcPts val="1440"/>
              </a:spcBef>
              <a:buChar char="•"/>
              <a:tabLst>
                <a:tab pos="299085" algn="l"/>
                <a:tab pos="299720" algn="l"/>
              </a:tabLst>
            </a:pPr>
            <a:r>
              <a:rPr sz="2400" spc="-5" dirty="0">
                <a:solidFill>
                  <a:srgbClr val="FFFFFF"/>
                </a:solidFill>
                <a:latin typeface="Arial"/>
                <a:cs typeface="Arial"/>
              </a:rPr>
              <a:t>Use Case: Data Migration, </a:t>
            </a:r>
            <a:r>
              <a:rPr sz="2400" dirty="0">
                <a:solidFill>
                  <a:srgbClr val="FFFFFF"/>
                </a:solidFill>
                <a:latin typeface="Arial"/>
                <a:cs typeface="Arial"/>
              </a:rPr>
              <a:t>Image </a:t>
            </a:r>
            <a:r>
              <a:rPr sz="2400" spc="-5" dirty="0">
                <a:solidFill>
                  <a:srgbClr val="FFFFFF"/>
                </a:solidFill>
                <a:latin typeface="Arial"/>
                <a:cs typeface="Arial"/>
              </a:rPr>
              <a:t>collation, </a:t>
            </a:r>
            <a:r>
              <a:rPr sz="2400" dirty="0">
                <a:solidFill>
                  <a:srgbClr val="FFFFFF"/>
                </a:solidFill>
                <a:latin typeface="Arial"/>
                <a:cs typeface="Arial"/>
              </a:rPr>
              <a:t>IoT capture, </a:t>
            </a:r>
            <a:r>
              <a:rPr sz="2400" spc="-5" dirty="0">
                <a:solidFill>
                  <a:srgbClr val="FFFFFF"/>
                </a:solidFill>
                <a:latin typeface="Arial"/>
                <a:cs typeface="Arial"/>
              </a:rPr>
              <a:t>machine</a:t>
            </a:r>
            <a:r>
              <a:rPr sz="2400" spc="135" dirty="0">
                <a:solidFill>
                  <a:srgbClr val="FFFFFF"/>
                </a:solidFill>
                <a:latin typeface="Arial"/>
                <a:cs typeface="Arial"/>
              </a:rPr>
              <a:t> </a:t>
            </a:r>
            <a:r>
              <a:rPr sz="2400" spc="-5" dirty="0">
                <a:solidFill>
                  <a:srgbClr val="FFFFFF"/>
                </a:solidFill>
                <a:latin typeface="Arial"/>
                <a:cs typeface="Arial"/>
              </a:rPr>
              <a:t>learning</a:t>
            </a:r>
            <a:endParaRPr sz="2400" dirty="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CB2-1995-4B62-9B7D-855ADF159905}"/>
              </a:ext>
            </a:extLst>
          </p:cNvPr>
          <p:cNvSpPr>
            <a:spLocks noGrp="1"/>
          </p:cNvSpPr>
          <p:nvPr>
            <p:ph type="ctrTitle"/>
          </p:nvPr>
        </p:nvSpPr>
        <p:spPr>
          <a:xfrm>
            <a:off x="762000" y="381000"/>
            <a:ext cx="10363200" cy="923330"/>
          </a:xfrm>
        </p:spPr>
        <p:txBody>
          <a:bodyPr/>
          <a:lstStyle/>
          <a:p>
            <a:pPr algn="ctr"/>
            <a:r>
              <a:rPr lang="en-US" sz="6000" dirty="0"/>
              <a:t>Storage Gateway</a:t>
            </a:r>
          </a:p>
        </p:txBody>
      </p:sp>
      <p:sp>
        <p:nvSpPr>
          <p:cNvPr id="3" name="Subtitle 2">
            <a:extLst>
              <a:ext uri="{FF2B5EF4-FFF2-40B4-BE49-F238E27FC236}">
                <a16:creationId xmlns:a16="http://schemas.microsoft.com/office/drawing/2014/main" id="{3BA7E964-0BEC-4F3C-BCC1-0D91622A777A}"/>
              </a:ext>
            </a:extLst>
          </p:cNvPr>
          <p:cNvSpPr>
            <a:spLocks noGrp="1"/>
          </p:cNvSpPr>
          <p:nvPr>
            <p:ph type="subTitle" idx="4"/>
          </p:nvPr>
        </p:nvSpPr>
        <p:spPr>
          <a:xfrm>
            <a:off x="1828800" y="1447800"/>
            <a:ext cx="8534400" cy="276999"/>
          </a:xfrm>
        </p:spPr>
        <p:txBody>
          <a:bodyPr/>
          <a:lstStyle/>
          <a:p>
            <a:r>
              <a:rPr lang="en-US" dirty="0"/>
              <a:t>Storage Gateway is using to make a connection between on-premise and AWS cloud</a:t>
            </a:r>
          </a:p>
        </p:txBody>
      </p:sp>
    </p:spTree>
    <p:extLst>
      <p:ext uri="{BB962C8B-B14F-4D97-AF65-F5344CB8AC3E}">
        <p14:creationId xmlns:p14="http://schemas.microsoft.com/office/powerpoint/2010/main" val="3888418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9685" y="760476"/>
            <a:ext cx="3883647" cy="6205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00244" y="760476"/>
            <a:ext cx="2610484" cy="6121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0337" y="1992502"/>
            <a:ext cx="87922" cy="8801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46149" y="1924557"/>
            <a:ext cx="693674" cy="24066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257805" y="1924557"/>
            <a:ext cx="1126872" cy="321309"/>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890008" y="1927860"/>
            <a:ext cx="184022" cy="23736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499992" y="1924557"/>
            <a:ext cx="1281303" cy="3169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5179695" y="1991867"/>
            <a:ext cx="131317" cy="17335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5439283" y="1909826"/>
            <a:ext cx="886078" cy="33172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444615" y="1951101"/>
            <a:ext cx="1077849" cy="29476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633334" y="1927860"/>
            <a:ext cx="981711" cy="23736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712072" y="1909826"/>
            <a:ext cx="596519" cy="255397"/>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9410434" y="1909826"/>
            <a:ext cx="1099704" cy="25539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0604500" y="1991867"/>
            <a:ext cx="655193" cy="249682"/>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456563" y="2375916"/>
            <a:ext cx="333756" cy="173355"/>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837308" y="2445897"/>
            <a:ext cx="76462" cy="25140"/>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959864" y="2311907"/>
            <a:ext cx="1285367" cy="313689"/>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3428619" y="2293873"/>
            <a:ext cx="1742947" cy="331724"/>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5340984" y="2335148"/>
            <a:ext cx="293750" cy="214122"/>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5821298" y="2293873"/>
            <a:ext cx="1566036" cy="331724"/>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7572502" y="2375916"/>
            <a:ext cx="460376" cy="173355"/>
          </a:xfrm>
          <a:prstGeom prst="rect">
            <a:avLst/>
          </a:prstGeom>
          <a:blipFill>
            <a:blip r:embed="rId22" cstate="print"/>
            <a:stretch>
              <a:fillRect/>
            </a:stretch>
          </a:blipFill>
        </p:spPr>
        <p:txBody>
          <a:bodyPr wrap="square" lIns="0" tIns="0" rIns="0" bIns="0" rtlCol="0"/>
          <a:lstStyle/>
          <a:p>
            <a:endParaRPr/>
          </a:p>
        </p:txBody>
      </p:sp>
      <p:sp>
        <p:nvSpPr>
          <p:cNvPr id="23" name="object 23"/>
          <p:cNvSpPr txBox="1">
            <a:spLocks noGrp="1"/>
          </p:cNvSpPr>
          <p:nvPr>
            <p:ph type="title"/>
          </p:nvPr>
        </p:nvSpPr>
        <p:spPr>
          <a:xfrm>
            <a:off x="8193405" y="2177237"/>
            <a:ext cx="3081020" cy="452120"/>
          </a:xfrm>
          <a:prstGeom prst="rect">
            <a:avLst/>
          </a:prstGeom>
        </p:spPr>
        <p:txBody>
          <a:bodyPr vert="horz" wrap="square" lIns="0" tIns="12065" rIns="0" bIns="0" rtlCol="0">
            <a:spAutoFit/>
          </a:bodyPr>
          <a:lstStyle/>
          <a:p>
            <a:pPr marL="12700">
              <a:lnSpc>
                <a:spcPct val="100000"/>
              </a:lnSpc>
              <a:spcBef>
                <a:spcPts val="95"/>
              </a:spcBef>
              <a:tabLst>
                <a:tab pos="1282065" algn="l"/>
                <a:tab pos="1704339" algn="l"/>
                <a:tab pos="2347595" algn="l"/>
              </a:tabLst>
            </a:pPr>
            <a:r>
              <a:rPr u="heavy" spc="-5" dirty="0">
                <a:solidFill>
                  <a:srgbClr val="FAC997"/>
                </a:solidFill>
                <a:uFill>
                  <a:solidFill>
                    <a:srgbClr val="FAC997"/>
                  </a:solidFill>
                </a:uFill>
                <a:hlinkClick r:id="rId23"/>
              </a:rPr>
              <a:t>s</a:t>
            </a:r>
            <a:r>
              <a:rPr u="heavy" spc="-10" dirty="0">
                <a:solidFill>
                  <a:srgbClr val="FAC997"/>
                </a:solidFill>
                <a:uFill>
                  <a:solidFill>
                    <a:srgbClr val="FAC997"/>
                  </a:solidFill>
                </a:uFill>
                <a:hlinkClick r:id="rId23"/>
              </a:rPr>
              <a:t>torag</a:t>
            </a:r>
            <a:r>
              <a:rPr u="heavy" spc="-5" dirty="0">
                <a:solidFill>
                  <a:srgbClr val="FAC997"/>
                </a:solidFill>
                <a:uFill>
                  <a:solidFill>
                    <a:srgbClr val="FAC997"/>
                  </a:solidFill>
                </a:uFill>
                <a:hlinkClick r:id="rId23"/>
              </a:rPr>
              <a:t>e</a:t>
            </a:r>
            <a:r>
              <a:rPr u="heavy" dirty="0">
                <a:solidFill>
                  <a:srgbClr val="FAC997"/>
                </a:solidFill>
                <a:uFill>
                  <a:solidFill>
                    <a:srgbClr val="FAC997"/>
                  </a:solidFill>
                </a:uFill>
                <a:hlinkClick r:id="rId23"/>
              </a:rPr>
              <a:t>	</a:t>
            </a:r>
            <a:r>
              <a:rPr u="heavy" spc="-10" dirty="0">
                <a:solidFill>
                  <a:srgbClr val="FAC997"/>
                </a:solidFill>
                <a:uFill>
                  <a:solidFill>
                    <a:srgbClr val="FAC997"/>
                  </a:solidFill>
                </a:uFill>
                <a:hlinkClick r:id="rId23"/>
              </a:rPr>
              <a:t>i</a:t>
            </a:r>
            <a:r>
              <a:rPr u="heavy" spc="-5" dirty="0">
                <a:solidFill>
                  <a:srgbClr val="FAC997"/>
                </a:solidFill>
                <a:uFill>
                  <a:solidFill>
                    <a:srgbClr val="FAC997"/>
                  </a:solidFill>
                </a:uFill>
                <a:hlinkClick r:id="rId23"/>
              </a:rPr>
              <a:t>n</a:t>
            </a:r>
            <a:r>
              <a:rPr u="heavy" dirty="0">
                <a:solidFill>
                  <a:srgbClr val="FAC997"/>
                </a:solidFill>
                <a:uFill>
                  <a:solidFill>
                    <a:srgbClr val="FAC997"/>
                  </a:solidFill>
                </a:uFill>
                <a:hlinkClick r:id="rId23"/>
              </a:rPr>
              <a:t>	</a:t>
            </a:r>
            <a:r>
              <a:rPr u="heavy" spc="-10" dirty="0">
                <a:solidFill>
                  <a:srgbClr val="FAC997"/>
                </a:solidFill>
                <a:uFill>
                  <a:solidFill>
                    <a:srgbClr val="FAC997"/>
                  </a:solidFill>
                </a:uFill>
                <a:hlinkClick r:id="rId23"/>
              </a:rPr>
              <a:t>t</a:t>
            </a:r>
            <a:r>
              <a:rPr u="heavy" dirty="0">
                <a:solidFill>
                  <a:srgbClr val="FAC997"/>
                </a:solidFill>
                <a:uFill>
                  <a:solidFill>
                    <a:srgbClr val="FAC997"/>
                  </a:solidFill>
                </a:uFill>
                <a:hlinkClick r:id="rId23"/>
              </a:rPr>
              <a:t>h</a:t>
            </a:r>
            <a:r>
              <a:rPr u="heavy" spc="-5" dirty="0">
                <a:solidFill>
                  <a:srgbClr val="FAC997"/>
                </a:solidFill>
                <a:uFill>
                  <a:solidFill>
                    <a:srgbClr val="FAC997"/>
                  </a:solidFill>
                </a:uFill>
                <a:hlinkClick r:id="rId23"/>
              </a:rPr>
              <a:t>e</a:t>
            </a:r>
            <a:r>
              <a:rPr u="heavy" dirty="0">
                <a:solidFill>
                  <a:srgbClr val="FAC997"/>
                </a:solidFill>
                <a:uFill>
                  <a:solidFill>
                    <a:srgbClr val="FAC997"/>
                  </a:solidFill>
                </a:uFill>
                <a:hlinkClick r:id="rId23"/>
              </a:rPr>
              <a:t>	</a:t>
            </a:r>
            <a:r>
              <a:rPr u="heavy" spc="-130" dirty="0">
                <a:solidFill>
                  <a:srgbClr val="FAC997"/>
                </a:solidFill>
                <a:uFill>
                  <a:solidFill>
                    <a:srgbClr val="FAC997"/>
                  </a:solidFill>
                </a:uFill>
                <a:hlinkClick r:id="rId23"/>
              </a:rPr>
              <a:t>A</a:t>
            </a:r>
            <a:r>
              <a:rPr u="heavy" spc="-5" dirty="0">
                <a:solidFill>
                  <a:srgbClr val="FAC997"/>
                </a:solidFill>
                <a:uFill>
                  <a:solidFill>
                    <a:srgbClr val="FAC997"/>
                  </a:solidFill>
                </a:uFill>
                <a:hlinkClick r:id="rId23"/>
              </a:rPr>
              <a:t>WS</a:t>
            </a:r>
          </a:p>
        </p:txBody>
      </p:sp>
      <p:sp>
        <p:nvSpPr>
          <p:cNvPr id="24" name="object 24"/>
          <p:cNvSpPr txBox="1"/>
          <p:nvPr/>
        </p:nvSpPr>
        <p:spPr>
          <a:xfrm>
            <a:off x="1427480" y="2561970"/>
            <a:ext cx="880110" cy="452120"/>
          </a:xfrm>
          <a:prstGeom prst="rect">
            <a:avLst/>
          </a:prstGeom>
        </p:spPr>
        <p:txBody>
          <a:bodyPr vert="horz" wrap="square" lIns="0" tIns="12065" rIns="0" bIns="0" rtlCol="0">
            <a:spAutoFit/>
          </a:bodyPr>
          <a:lstStyle/>
          <a:p>
            <a:pPr marL="12700">
              <a:lnSpc>
                <a:spcPct val="100000"/>
              </a:lnSpc>
              <a:spcBef>
                <a:spcPts val="95"/>
              </a:spcBef>
            </a:pPr>
            <a:r>
              <a:rPr sz="2800" u="heavy" spc="-10" dirty="0">
                <a:solidFill>
                  <a:srgbClr val="FAC997"/>
                </a:solidFill>
                <a:uFill>
                  <a:solidFill>
                    <a:srgbClr val="FAC997"/>
                  </a:solidFill>
                </a:uFill>
                <a:latin typeface="Corbel"/>
                <a:cs typeface="Corbel"/>
                <a:hlinkClick r:id="rId23"/>
              </a:rPr>
              <a:t>Cloud</a:t>
            </a:r>
            <a:endParaRPr sz="2800">
              <a:latin typeface="Corbel"/>
              <a:cs typeface="Corbel"/>
            </a:endParaRPr>
          </a:p>
        </p:txBody>
      </p:sp>
      <p:sp>
        <p:nvSpPr>
          <p:cNvPr id="25" name="object 25"/>
          <p:cNvSpPr/>
          <p:nvPr/>
        </p:nvSpPr>
        <p:spPr>
          <a:xfrm>
            <a:off x="2325370" y="2895191"/>
            <a:ext cx="32942" cy="33809"/>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1230337" y="3272663"/>
            <a:ext cx="87922" cy="88011"/>
          </a:xfrm>
          <a:prstGeom prst="rect">
            <a:avLst/>
          </a:prstGeom>
          <a:blipFill>
            <a:blip r:embed="rId25" cstate="print"/>
            <a:stretch>
              <a:fillRect/>
            </a:stretch>
          </a:blipFill>
        </p:spPr>
        <p:txBody>
          <a:bodyPr wrap="square" lIns="0" tIns="0" rIns="0" bIns="0" rtlCol="0"/>
          <a:lstStyle/>
          <a:p>
            <a:endParaRPr/>
          </a:p>
        </p:txBody>
      </p:sp>
      <p:sp>
        <p:nvSpPr>
          <p:cNvPr id="27" name="object 27"/>
          <p:cNvSpPr/>
          <p:nvPr/>
        </p:nvSpPr>
        <p:spPr>
          <a:xfrm>
            <a:off x="1447038" y="3209035"/>
            <a:ext cx="524382" cy="236347"/>
          </a:xfrm>
          <a:prstGeom prst="rect">
            <a:avLst/>
          </a:prstGeom>
          <a:blipFill>
            <a:blip r:embed="rId26" cstate="print"/>
            <a:stretch>
              <a:fillRect/>
            </a:stretch>
          </a:blipFill>
        </p:spPr>
        <p:txBody>
          <a:bodyPr wrap="square" lIns="0" tIns="0" rIns="0" bIns="0" rtlCol="0"/>
          <a:lstStyle/>
          <a:p>
            <a:endParaRPr/>
          </a:p>
        </p:txBody>
      </p:sp>
      <p:sp>
        <p:nvSpPr>
          <p:cNvPr id="28" name="object 28"/>
          <p:cNvSpPr/>
          <p:nvPr/>
        </p:nvSpPr>
        <p:spPr>
          <a:xfrm>
            <a:off x="2089023" y="3272028"/>
            <a:ext cx="473963" cy="173355"/>
          </a:xfrm>
          <a:prstGeom prst="rect">
            <a:avLst/>
          </a:prstGeom>
          <a:blipFill>
            <a:blip r:embed="rId27" cstate="print"/>
            <a:stretch>
              <a:fillRect/>
            </a:stretch>
          </a:blipFill>
        </p:spPr>
        <p:txBody>
          <a:bodyPr wrap="square" lIns="0" tIns="0" rIns="0" bIns="0" rtlCol="0"/>
          <a:lstStyle/>
          <a:p>
            <a:endParaRPr/>
          </a:p>
        </p:txBody>
      </p:sp>
      <p:sp>
        <p:nvSpPr>
          <p:cNvPr id="29" name="object 29"/>
          <p:cNvSpPr/>
          <p:nvPr/>
        </p:nvSpPr>
        <p:spPr>
          <a:xfrm>
            <a:off x="2689605" y="3272028"/>
            <a:ext cx="460376" cy="173355"/>
          </a:xfrm>
          <a:prstGeom prst="rect">
            <a:avLst/>
          </a:prstGeom>
          <a:blipFill>
            <a:blip r:embed="rId28" cstate="print"/>
            <a:stretch>
              <a:fillRect/>
            </a:stretch>
          </a:blipFill>
        </p:spPr>
        <p:txBody>
          <a:bodyPr wrap="square" lIns="0" tIns="0" rIns="0" bIns="0" rtlCol="0"/>
          <a:lstStyle/>
          <a:p>
            <a:endParaRPr/>
          </a:p>
        </p:txBody>
      </p:sp>
      <p:sp>
        <p:nvSpPr>
          <p:cNvPr id="30" name="object 30"/>
          <p:cNvSpPr/>
          <p:nvPr/>
        </p:nvSpPr>
        <p:spPr>
          <a:xfrm>
            <a:off x="3248532" y="3189985"/>
            <a:ext cx="466853" cy="255397"/>
          </a:xfrm>
          <a:prstGeom prst="rect">
            <a:avLst/>
          </a:prstGeom>
          <a:blipFill>
            <a:blip r:embed="rId29" cstate="print"/>
            <a:stretch>
              <a:fillRect/>
            </a:stretch>
          </a:blipFill>
        </p:spPr>
        <p:txBody>
          <a:bodyPr wrap="square" lIns="0" tIns="0" rIns="0" bIns="0" rtlCol="0"/>
          <a:lstStyle/>
          <a:p>
            <a:endParaRPr/>
          </a:p>
        </p:txBody>
      </p:sp>
      <p:sp>
        <p:nvSpPr>
          <p:cNvPr id="31" name="object 31"/>
          <p:cNvSpPr/>
          <p:nvPr/>
        </p:nvSpPr>
        <p:spPr>
          <a:xfrm>
            <a:off x="3826383" y="3208020"/>
            <a:ext cx="980187" cy="237362"/>
          </a:xfrm>
          <a:prstGeom prst="rect">
            <a:avLst/>
          </a:prstGeom>
          <a:blipFill>
            <a:blip r:embed="rId30" cstate="print"/>
            <a:stretch>
              <a:fillRect/>
            </a:stretch>
          </a:blipFill>
        </p:spPr>
        <p:txBody>
          <a:bodyPr wrap="square" lIns="0" tIns="0" rIns="0" bIns="0" rtlCol="0"/>
          <a:lstStyle/>
          <a:p>
            <a:endParaRPr/>
          </a:p>
        </p:txBody>
      </p:sp>
      <p:sp>
        <p:nvSpPr>
          <p:cNvPr id="32" name="object 32"/>
          <p:cNvSpPr/>
          <p:nvPr/>
        </p:nvSpPr>
        <p:spPr>
          <a:xfrm>
            <a:off x="4907788" y="3185667"/>
            <a:ext cx="412876" cy="259715"/>
          </a:xfrm>
          <a:prstGeom prst="rect">
            <a:avLst/>
          </a:prstGeom>
          <a:blipFill>
            <a:blip r:embed="rId31" cstate="print"/>
            <a:stretch>
              <a:fillRect/>
            </a:stretch>
          </a:blipFill>
        </p:spPr>
        <p:txBody>
          <a:bodyPr wrap="square" lIns="0" tIns="0" rIns="0" bIns="0" rtlCol="0"/>
          <a:lstStyle/>
          <a:p>
            <a:endParaRPr/>
          </a:p>
        </p:txBody>
      </p:sp>
      <p:sp>
        <p:nvSpPr>
          <p:cNvPr id="33" name="object 33"/>
          <p:cNvSpPr/>
          <p:nvPr/>
        </p:nvSpPr>
        <p:spPr>
          <a:xfrm>
            <a:off x="5427090" y="3189985"/>
            <a:ext cx="1019048" cy="331724"/>
          </a:xfrm>
          <a:prstGeom prst="rect">
            <a:avLst/>
          </a:prstGeom>
          <a:blipFill>
            <a:blip r:embed="rId32" cstate="print"/>
            <a:stretch>
              <a:fillRect/>
            </a:stretch>
          </a:blipFill>
        </p:spPr>
        <p:txBody>
          <a:bodyPr wrap="square" lIns="0" tIns="0" rIns="0" bIns="0" rtlCol="0"/>
          <a:lstStyle/>
          <a:p>
            <a:endParaRPr/>
          </a:p>
        </p:txBody>
      </p:sp>
      <p:sp>
        <p:nvSpPr>
          <p:cNvPr id="34" name="object 34"/>
          <p:cNvSpPr/>
          <p:nvPr/>
        </p:nvSpPr>
        <p:spPr>
          <a:xfrm>
            <a:off x="7183755" y="3189985"/>
            <a:ext cx="1393063" cy="336041"/>
          </a:xfrm>
          <a:prstGeom prst="rect">
            <a:avLst/>
          </a:prstGeom>
          <a:blipFill>
            <a:blip r:embed="rId33" cstate="print"/>
            <a:stretch>
              <a:fillRect/>
            </a:stretch>
          </a:blipFill>
        </p:spPr>
        <p:txBody>
          <a:bodyPr wrap="square" lIns="0" tIns="0" rIns="0" bIns="0" rtlCol="0"/>
          <a:lstStyle/>
          <a:p>
            <a:endParaRPr/>
          </a:p>
        </p:txBody>
      </p:sp>
      <p:sp>
        <p:nvSpPr>
          <p:cNvPr id="35" name="object 35"/>
          <p:cNvSpPr/>
          <p:nvPr/>
        </p:nvSpPr>
        <p:spPr>
          <a:xfrm>
            <a:off x="6555867" y="3189985"/>
            <a:ext cx="507110" cy="255397"/>
          </a:xfrm>
          <a:prstGeom prst="rect">
            <a:avLst/>
          </a:prstGeom>
          <a:blipFill>
            <a:blip r:embed="rId34" cstate="print"/>
            <a:stretch>
              <a:fillRect/>
            </a:stretch>
          </a:blipFill>
        </p:spPr>
        <p:txBody>
          <a:bodyPr wrap="square" lIns="0" tIns="0" rIns="0" bIns="0" rtlCol="0"/>
          <a:lstStyle/>
          <a:p>
            <a:endParaRPr/>
          </a:p>
        </p:txBody>
      </p:sp>
      <p:sp>
        <p:nvSpPr>
          <p:cNvPr id="36" name="object 36"/>
          <p:cNvSpPr/>
          <p:nvPr/>
        </p:nvSpPr>
        <p:spPr>
          <a:xfrm>
            <a:off x="8697086" y="3189985"/>
            <a:ext cx="1134618" cy="255397"/>
          </a:xfrm>
          <a:prstGeom prst="rect">
            <a:avLst/>
          </a:prstGeom>
          <a:blipFill>
            <a:blip r:embed="rId35" cstate="print"/>
            <a:stretch>
              <a:fillRect/>
            </a:stretch>
          </a:blipFill>
        </p:spPr>
        <p:txBody>
          <a:bodyPr wrap="square" lIns="0" tIns="0" rIns="0" bIns="0" rtlCol="0"/>
          <a:lstStyle/>
          <a:p>
            <a:endParaRPr/>
          </a:p>
        </p:txBody>
      </p:sp>
      <p:sp>
        <p:nvSpPr>
          <p:cNvPr id="37" name="object 37"/>
          <p:cNvSpPr/>
          <p:nvPr/>
        </p:nvSpPr>
        <p:spPr>
          <a:xfrm>
            <a:off x="9936480" y="3272028"/>
            <a:ext cx="1296670" cy="249682"/>
          </a:xfrm>
          <a:prstGeom prst="rect">
            <a:avLst/>
          </a:prstGeom>
          <a:blipFill>
            <a:blip r:embed="rId36" cstate="print"/>
            <a:stretch>
              <a:fillRect/>
            </a:stretch>
          </a:blipFill>
        </p:spPr>
        <p:txBody>
          <a:bodyPr wrap="square" lIns="0" tIns="0" rIns="0" bIns="0" rtlCol="0"/>
          <a:lstStyle/>
          <a:p>
            <a:endParaRPr/>
          </a:p>
        </p:txBody>
      </p:sp>
      <p:sp>
        <p:nvSpPr>
          <p:cNvPr id="38" name="object 38"/>
          <p:cNvSpPr/>
          <p:nvPr/>
        </p:nvSpPr>
        <p:spPr>
          <a:xfrm>
            <a:off x="1456563" y="3574034"/>
            <a:ext cx="757047" cy="255396"/>
          </a:xfrm>
          <a:prstGeom prst="rect">
            <a:avLst/>
          </a:prstGeom>
          <a:blipFill>
            <a:blip r:embed="rId37" cstate="print"/>
            <a:stretch>
              <a:fillRect/>
            </a:stretch>
          </a:blipFill>
        </p:spPr>
        <p:txBody>
          <a:bodyPr wrap="square" lIns="0" tIns="0" rIns="0" bIns="0" rtlCol="0"/>
          <a:lstStyle/>
          <a:p>
            <a:endParaRPr/>
          </a:p>
        </p:txBody>
      </p:sp>
      <p:sp>
        <p:nvSpPr>
          <p:cNvPr id="39" name="object 39"/>
          <p:cNvSpPr/>
          <p:nvPr/>
        </p:nvSpPr>
        <p:spPr>
          <a:xfrm>
            <a:off x="2340991" y="3574034"/>
            <a:ext cx="1256919" cy="336041"/>
          </a:xfrm>
          <a:prstGeom prst="rect">
            <a:avLst/>
          </a:prstGeom>
          <a:blipFill>
            <a:blip r:embed="rId38" cstate="print"/>
            <a:stretch>
              <a:fillRect/>
            </a:stretch>
          </a:blipFill>
        </p:spPr>
        <p:txBody>
          <a:bodyPr wrap="square" lIns="0" tIns="0" rIns="0" bIns="0" rtlCol="0"/>
          <a:lstStyle/>
          <a:p>
            <a:endParaRPr/>
          </a:p>
        </p:txBody>
      </p:sp>
      <p:sp>
        <p:nvSpPr>
          <p:cNvPr id="40" name="object 40"/>
          <p:cNvSpPr/>
          <p:nvPr/>
        </p:nvSpPr>
        <p:spPr>
          <a:xfrm>
            <a:off x="3715130" y="3615309"/>
            <a:ext cx="1077723" cy="294767"/>
          </a:xfrm>
          <a:prstGeom prst="rect">
            <a:avLst/>
          </a:prstGeom>
          <a:blipFill>
            <a:blip r:embed="rId39" cstate="print"/>
            <a:stretch>
              <a:fillRect/>
            </a:stretch>
          </a:blipFill>
        </p:spPr>
        <p:txBody>
          <a:bodyPr wrap="square" lIns="0" tIns="0" rIns="0" bIns="0" rtlCol="0"/>
          <a:lstStyle/>
          <a:p>
            <a:endParaRPr/>
          </a:p>
        </p:txBody>
      </p:sp>
      <p:sp>
        <p:nvSpPr>
          <p:cNvPr id="41" name="object 41"/>
          <p:cNvSpPr/>
          <p:nvPr/>
        </p:nvSpPr>
        <p:spPr>
          <a:xfrm>
            <a:off x="4888357" y="3592067"/>
            <a:ext cx="1022984" cy="318008"/>
          </a:xfrm>
          <a:prstGeom prst="rect">
            <a:avLst/>
          </a:prstGeom>
          <a:blipFill>
            <a:blip r:embed="rId40" cstate="print"/>
            <a:stretch>
              <a:fillRect/>
            </a:stretch>
          </a:blipFill>
        </p:spPr>
        <p:txBody>
          <a:bodyPr wrap="square" lIns="0" tIns="0" rIns="0" bIns="0" rtlCol="0"/>
          <a:lstStyle/>
          <a:p>
            <a:endParaRPr/>
          </a:p>
        </p:txBody>
      </p:sp>
      <p:sp>
        <p:nvSpPr>
          <p:cNvPr id="42" name="object 42"/>
          <p:cNvSpPr/>
          <p:nvPr/>
        </p:nvSpPr>
        <p:spPr>
          <a:xfrm>
            <a:off x="6028563" y="3574034"/>
            <a:ext cx="507111" cy="255396"/>
          </a:xfrm>
          <a:prstGeom prst="rect">
            <a:avLst/>
          </a:prstGeom>
          <a:blipFill>
            <a:blip r:embed="rId41" cstate="print"/>
            <a:stretch>
              <a:fillRect/>
            </a:stretch>
          </a:blipFill>
        </p:spPr>
        <p:txBody>
          <a:bodyPr wrap="square" lIns="0" tIns="0" rIns="0" bIns="0" rtlCol="0"/>
          <a:lstStyle/>
          <a:p>
            <a:endParaRPr/>
          </a:p>
        </p:txBody>
      </p:sp>
      <p:sp>
        <p:nvSpPr>
          <p:cNvPr id="43" name="object 43"/>
          <p:cNvSpPr/>
          <p:nvPr/>
        </p:nvSpPr>
        <p:spPr>
          <a:xfrm>
            <a:off x="6661404" y="3592067"/>
            <a:ext cx="1387982" cy="318008"/>
          </a:xfrm>
          <a:prstGeom prst="rect">
            <a:avLst/>
          </a:prstGeom>
          <a:blipFill>
            <a:blip r:embed="rId42" cstate="print"/>
            <a:stretch>
              <a:fillRect/>
            </a:stretch>
          </a:blipFill>
        </p:spPr>
        <p:txBody>
          <a:bodyPr wrap="square" lIns="0" tIns="0" rIns="0" bIns="0" rtlCol="0"/>
          <a:lstStyle/>
          <a:p>
            <a:endParaRPr/>
          </a:p>
        </p:txBody>
      </p:sp>
      <p:sp>
        <p:nvSpPr>
          <p:cNvPr id="44" name="object 44"/>
          <p:cNvSpPr/>
          <p:nvPr/>
        </p:nvSpPr>
        <p:spPr>
          <a:xfrm>
            <a:off x="8105902" y="3791303"/>
            <a:ext cx="32942" cy="33809"/>
          </a:xfrm>
          <a:prstGeom prst="rect">
            <a:avLst/>
          </a:prstGeom>
          <a:blipFill>
            <a:blip r:embed="rId43" cstate="print"/>
            <a:stretch>
              <a:fillRect/>
            </a:stretch>
          </a:blipFill>
        </p:spPr>
        <p:txBody>
          <a:bodyPr wrap="square" lIns="0" tIns="0" rIns="0" bIns="0" rtlCol="0"/>
          <a:lstStyle/>
          <a:p>
            <a:endParaRPr/>
          </a:p>
        </p:txBody>
      </p:sp>
      <p:sp>
        <p:nvSpPr>
          <p:cNvPr id="45" name="object 45"/>
          <p:cNvSpPr/>
          <p:nvPr/>
        </p:nvSpPr>
        <p:spPr>
          <a:xfrm>
            <a:off x="1230337" y="4167251"/>
            <a:ext cx="87922" cy="88011"/>
          </a:xfrm>
          <a:prstGeom prst="rect">
            <a:avLst/>
          </a:prstGeom>
          <a:blipFill>
            <a:blip r:embed="rId44" cstate="print"/>
            <a:stretch>
              <a:fillRect/>
            </a:stretch>
          </a:blipFill>
        </p:spPr>
        <p:txBody>
          <a:bodyPr wrap="square" lIns="0" tIns="0" rIns="0" bIns="0" rtlCol="0"/>
          <a:lstStyle/>
          <a:p>
            <a:endParaRPr/>
          </a:p>
        </p:txBody>
      </p:sp>
      <p:sp>
        <p:nvSpPr>
          <p:cNvPr id="46" name="object 46"/>
          <p:cNvSpPr/>
          <p:nvPr/>
        </p:nvSpPr>
        <p:spPr>
          <a:xfrm>
            <a:off x="1447038" y="4103623"/>
            <a:ext cx="665607" cy="236346"/>
          </a:xfrm>
          <a:prstGeom prst="rect">
            <a:avLst/>
          </a:prstGeom>
          <a:blipFill>
            <a:blip r:embed="rId45" cstate="print"/>
            <a:stretch>
              <a:fillRect/>
            </a:stretch>
          </a:blipFill>
        </p:spPr>
        <p:txBody>
          <a:bodyPr wrap="square" lIns="0" tIns="0" rIns="0" bIns="0" rtlCol="0"/>
          <a:lstStyle/>
          <a:p>
            <a:endParaRPr/>
          </a:p>
        </p:txBody>
      </p:sp>
      <p:sp>
        <p:nvSpPr>
          <p:cNvPr id="47" name="object 47"/>
          <p:cNvSpPr/>
          <p:nvPr/>
        </p:nvSpPr>
        <p:spPr>
          <a:xfrm>
            <a:off x="2351151" y="4084573"/>
            <a:ext cx="1742948" cy="331724"/>
          </a:xfrm>
          <a:prstGeom prst="rect">
            <a:avLst/>
          </a:prstGeom>
          <a:blipFill>
            <a:blip r:embed="rId46" cstate="print"/>
            <a:stretch>
              <a:fillRect/>
            </a:stretch>
          </a:blipFill>
        </p:spPr>
        <p:txBody>
          <a:bodyPr wrap="square" lIns="0" tIns="0" rIns="0" bIns="0" rtlCol="0"/>
          <a:lstStyle/>
          <a:p>
            <a:endParaRPr/>
          </a:p>
        </p:txBody>
      </p:sp>
      <p:sp>
        <p:nvSpPr>
          <p:cNvPr id="48" name="object 48"/>
          <p:cNvSpPr/>
          <p:nvPr/>
        </p:nvSpPr>
        <p:spPr>
          <a:xfrm>
            <a:off x="4344542" y="4125848"/>
            <a:ext cx="1149477" cy="214121"/>
          </a:xfrm>
          <a:prstGeom prst="rect">
            <a:avLst/>
          </a:prstGeom>
          <a:blipFill>
            <a:blip r:embed="rId47" cstate="print"/>
            <a:stretch>
              <a:fillRect/>
            </a:stretch>
          </a:blipFill>
        </p:spPr>
        <p:txBody>
          <a:bodyPr wrap="square" lIns="0" tIns="0" rIns="0" bIns="0" rtlCol="0"/>
          <a:lstStyle/>
          <a:p>
            <a:endParaRPr/>
          </a:p>
        </p:txBody>
      </p:sp>
      <p:sp>
        <p:nvSpPr>
          <p:cNvPr id="49" name="object 49"/>
          <p:cNvSpPr/>
          <p:nvPr/>
        </p:nvSpPr>
        <p:spPr>
          <a:xfrm>
            <a:off x="6258433" y="4084573"/>
            <a:ext cx="466853" cy="255396"/>
          </a:xfrm>
          <a:prstGeom prst="rect">
            <a:avLst/>
          </a:prstGeom>
          <a:blipFill>
            <a:blip r:embed="rId48" cstate="print"/>
            <a:stretch>
              <a:fillRect/>
            </a:stretch>
          </a:blipFill>
        </p:spPr>
        <p:txBody>
          <a:bodyPr wrap="square" lIns="0" tIns="0" rIns="0" bIns="0" rtlCol="0"/>
          <a:lstStyle/>
          <a:p>
            <a:endParaRPr/>
          </a:p>
        </p:txBody>
      </p:sp>
      <p:sp>
        <p:nvSpPr>
          <p:cNvPr id="50" name="object 50"/>
          <p:cNvSpPr/>
          <p:nvPr/>
        </p:nvSpPr>
        <p:spPr>
          <a:xfrm>
            <a:off x="5726557" y="4125848"/>
            <a:ext cx="293750" cy="214121"/>
          </a:xfrm>
          <a:prstGeom prst="rect">
            <a:avLst/>
          </a:prstGeom>
          <a:blipFill>
            <a:blip r:embed="rId49" cstate="print"/>
            <a:stretch>
              <a:fillRect/>
            </a:stretch>
          </a:blipFill>
        </p:spPr>
        <p:txBody>
          <a:bodyPr wrap="square" lIns="0" tIns="0" rIns="0" bIns="0" rtlCol="0"/>
          <a:lstStyle/>
          <a:p>
            <a:endParaRPr/>
          </a:p>
        </p:txBody>
      </p:sp>
      <p:sp>
        <p:nvSpPr>
          <p:cNvPr id="51" name="object 51"/>
          <p:cNvSpPr/>
          <p:nvPr/>
        </p:nvSpPr>
        <p:spPr>
          <a:xfrm>
            <a:off x="6981063" y="4102608"/>
            <a:ext cx="981711" cy="237362"/>
          </a:xfrm>
          <a:prstGeom prst="rect">
            <a:avLst/>
          </a:prstGeom>
          <a:blipFill>
            <a:blip r:embed="rId50" cstate="print"/>
            <a:stretch>
              <a:fillRect/>
            </a:stretch>
          </a:blipFill>
        </p:spPr>
        <p:txBody>
          <a:bodyPr wrap="square" lIns="0" tIns="0" rIns="0" bIns="0" rtlCol="0"/>
          <a:lstStyle/>
          <a:p>
            <a:endParaRPr/>
          </a:p>
        </p:txBody>
      </p:sp>
      <p:sp>
        <p:nvSpPr>
          <p:cNvPr id="52" name="object 52"/>
          <p:cNvSpPr/>
          <p:nvPr/>
        </p:nvSpPr>
        <p:spPr>
          <a:xfrm>
            <a:off x="8204581" y="4084573"/>
            <a:ext cx="1154049" cy="336042"/>
          </a:xfrm>
          <a:prstGeom prst="rect">
            <a:avLst/>
          </a:prstGeom>
          <a:blipFill>
            <a:blip r:embed="rId51" cstate="print"/>
            <a:stretch>
              <a:fillRect/>
            </a:stretch>
          </a:blipFill>
        </p:spPr>
        <p:txBody>
          <a:bodyPr wrap="square" lIns="0" tIns="0" rIns="0" bIns="0" rtlCol="0"/>
          <a:lstStyle/>
          <a:p>
            <a:endParaRPr/>
          </a:p>
        </p:txBody>
      </p:sp>
      <p:sp>
        <p:nvSpPr>
          <p:cNvPr id="53" name="object 53"/>
          <p:cNvSpPr/>
          <p:nvPr/>
        </p:nvSpPr>
        <p:spPr>
          <a:xfrm>
            <a:off x="9620631" y="4166615"/>
            <a:ext cx="131318" cy="173354"/>
          </a:xfrm>
          <a:prstGeom prst="rect">
            <a:avLst/>
          </a:prstGeom>
          <a:blipFill>
            <a:blip r:embed="rId52" cstate="print"/>
            <a:stretch>
              <a:fillRect/>
            </a:stretch>
          </a:blipFill>
        </p:spPr>
        <p:txBody>
          <a:bodyPr wrap="square" lIns="0" tIns="0" rIns="0" bIns="0" rtlCol="0"/>
          <a:lstStyle/>
          <a:p>
            <a:endParaRPr/>
          </a:p>
        </p:txBody>
      </p:sp>
      <p:sp>
        <p:nvSpPr>
          <p:cNvPr id="54" name="object 54"/>
          <p:cNvSpPr/>
          <p:nvPr/>
        </p:nvSpPr>
        <p:spPr>
          <a:xfrm>
            <a:off x="10013822" y="4125848"/>
            <a:ext cx="1239901" cy="294767"/>
          </a:xfrm>
          <a:prstGeom prst="rect">
            <a:avLst/>
          </a:prstGeom>
          <a:blipFill>
            <a:blip r:embed="rId53" cstate="print"/>
            <a:stretch>
              <a:fillRect/>
            </a:stretch>
          </a:blipFill>
        </p:spPr>
        <p:txBody>
          <a:bodyPr wrap="square" lIns="0" tIns="0" rIns="0" bIns="0" rtlCol="0"/>
          <a:lstStyle/>
          <a:p>
            <a:endParaRPr/>
          </a:p>
        </p:txBody>
      </p:sp>
      <p:sp>
        <p:nvSpPr>
          <p:cNvPr id="55" name="object 55"/>
          <p:cNvSpPr/>
          <p:nvPr/>
        </p:nvSpPr>
        <p:spPr>
          <a:xfrm>
            <a:off x="1456563" y="4468621"/>
            <a:ext cx="1373379" cy="331723"/>
          </a:xfrm>
          <a:prstGeom prst="rect">
            <a:avLst/>
          </a:prstGeom>
          <a:blipFill>
            <a:blip r:embed="rId54" cstate="print"/>
            <a:stretch>
              <a:fillRect/>
            </a:stretch>
          </a:blipFill>
        </p:spPr>
        <p:txBody>
          <a:bodyPr wrap="square" lIns="0" tIns="0" rIns="0" bIns="0" rtlCol="0"/>
          <a:lstStyle/>
          <a:p>
            <a:endParaRPr/>
          </a:p>
        </p:txBody>
      </p:sp>
      <p:sp>
        <p:nvSpPr>
          <p:cNvPr id="56" name="object 56"/>
          <p:cNvSpPr/>
          <p:nvPr/>
        </p:nvSpPr>
        <p:spPr>
          <a:xfrm>
            <a:off x="2947161" y="4486655"/>
            <a:ext cx="735584" cy="318007"/>
          </a:xfrm>
          <a:prstGeom prst="rect">
            <a:avLst/>
          </a:prstGeom>
          <a:blipFill>
            <a:blip r:embed="rId55" cstate="print"/>
            <a:stretch>
              <a:fillRect/>
            </a:stretch>
          </a:blipFill>
        </p:spPr>
        <p:txBody>
          <a:bodyPr wrap="square" lIns="0" tIns="0" rIns="0" bIns="0" rtlCol="0"/>
          <a:lstStyle/>
          <a:p>
            <a:endParaRPr/>
          </a:p>
        </p:txBody>
      </p:sp>
      <p:sp>
        <p:nvSpPr>
          <p:cNvPr id="57" name="object 57"/>
          <p:cNvSpPr/>
          <p:nvPr/>
        </p:nvSpPr>
        <p:spPr>
          <a:xfrm>
            <a:off x="3797427" y="4468621"/>
            <a:ext cx="1256919" cy="255396"/>
          </a:xfrm>
          <a:prstGeom prst="rect">
            <a:avLst/>
          </a:prstGeom>
          <a:blipFill>
            <a:blip r:embed="rId56" cstate="print"/>
            <a:stretch>
              <a:fillRect/>
            </a:stretch>
          </a:blipFill>
        </p:spPr>
        <p:txBody>
          <a:bodyPr wrap="square" lIns="0" tIns="0" rIns="0" bIns="0" rtlCol="0"/>
          <a:lstStyle/>
          <a:p>
            <a:endParaRPr/>
          </a:p>
        </p:txBody>
      </p:sp>
      <p:sp>
        <p:nvSpPr>
          <p:cNvPr id="58" name="object 58"/>
          <p:cNvSpPr/>
          <p:nvPr/>
        </p:nvSpPr>
        <p:spPr>
          <a:xfrm>
            <a:off x="5175122" y="4509896"/>
            <a:ext cx="1077723" cy="294766"/>
          </a:xfrm>
          <a:prstGeom prst="rect">
            <a:avLst/>
          </a:prstGeom>
          <a:blipFill>
            <a:blip r:embed="rId57" cstate="print"/>
            <a:stretch>
              <a:fillRect/>
            </a:stretch>
          </a:blipFill>
        </p:spPr>
        <p:txBody>
          <a:bodyPr wrap="square" lIns="0" tIns="0" rIns="0" bIns="0" rtlCol="0"/>
          <a:lstStyle/>
          <a:p>
            <a:endParaRPr/>
          </a:p>
        </p:txBody>
      </p:sp>
      <p:sp>
        <p:nvSpPr>
          <p:cNvPr id="59" name="object 59"/>
          <p:cNvSpPr/>
          <p:nvPr/>
        </p:nvSpPr>
        <p:spPr>
          <a:xfrm>
            <a:off x="6371844" y="4468621"/>
            <a:ext cx="1418589" cy="331723"/>
          </a:xfrm>
          <a:prstGeom prst="rect">
            <a:avLst/>
          </a:prstGeom>
          <a:blipFill>
            <a:blip r:embed="rId58" cstate="print"/>
            <a:stretch>
              <a:fillRect/>
            </a:stretch>
          </a:blipFill>
        </p:spPr>
        <p:txBody>
          <a:bodyPr wrap="square" lIns="0" tIns="0" rIns="0" bIns="0" rtlCol="0"/>
          <a:lstStyle/>
          <a:p>
            <a:endParaRPr/>
          </a:p>
        </p:txBody>
      </p:sp>
      <p:sp>
        <p:nvSpPr>
          <p:cNvPr id="60" name="object 60"/>
          <p:cNvSpPr/>
          <p:nvPr/>
        </p:nvSpPr>
        <p:spPr>
          <a:xfrm>
            <a:off x="7907655" y="4468621"/>
            <a:ext cx="629539" cy="255396"/>
          </a:xfrm>
          <a:prstGeom prst="rect">
            <a:avLst/>
          </a:prstGeom>
          <a:blipFill>
            <a:blip r:embed="rId59" cstate="print"/>
            <a:stretch>
              <a:fillRect/>
            </a:stretch>
          </a:blipFill>
        </p:spPr>
        <p:txBody>
          <a:bodyPr wrap="square" lIns="0" tIns="0" rIns="0" bIns="0" rtlCol="0"/>
          <a:lstStyle/>
          <a:p>
            <a:endParaRPr/>
          </a:p>
        </p:txBody>
      </p:sp>
      <p:sp>
        <p:nvSpPr>
          <p:cNvPr id="61" name="object 61"/>
          <p:cNvSpPr/>
          <p:nvPr/>
        </p:nvSpPr>
        <p:spPr>
          <a:xfrm>
            <a:off x="8652891" y="4550664"/>
            <a:ext cx="286003" cy="173355"/>
          </a:xfrm>
          <a:prstGeom prst="rect">
            <a:avLst/>
          </a:prstGeom>
          <a:blipFill>
            <a:blip r:embed="rId60" cstate="print"/>
            <a:stretch>
              <a:fillRect/>
            </a:stretch>
          </a:blipFill>
        </p:spPr>
        <p:txBody>
          <a:bodyPr wrap="square" lIns="0" tIns="0" rIns="0" bIns="0" rtlCol="0"/>
          <a:lstStyle/>
          <a:p>
            <a:endParaRPr/>
          </a:p>
        </p:txBody>
      </p:sp>
      <p:sp>
        <p:nvSpPr>
          <p:cNvPr id="62" name="object 62"/>
          <p:cNvSpPr/>
          <p:nvPr/>
        </p:nvSpPr>
        <p:spPr>
          <a:xfrm>
            <a:off x="9055989" y="4483353"/>
            <a:ext cx="572769" cy="240664"/>
          </a:xfrm>
          <a:prstGeom prst="rect">
            <a:avLst/>
          </a:prstGeom>
          <a:blipFill>
            <a:blip r:embed="rId61" cstate="print"/>
            <a:stretch>
              <a:fillRect/>
            </a:stretch>
          </a:blipFill>
        </p:spPr>
        <p:txBody>
          <a:bodyPr wrap="square" lIns="0" tIns="0" rIns="0" bIns="0" rtlCol="0"/>
          <a:lstStyle/>
          <a:p>
            <a:endParaRPr/>
          </a:p>
        </p:txBody>
      </p:sp>
      <p:sp>
        <p:nvSpPr>
          <p:cNvPr id="63" name="object 63"/>
          <p:cNvSpPr/>
          <p:nvPr/>
        </p:nvSpPr>
        <p:spPr>
          <a:xfrm>
            <a:off x="9737979" y="4468621"/>
            <a:ext cx="507111" cy="255396"/>
          </a:xfrm>
          <a:prstGeom prst="rect">
            <a:avLst/>
          </a:prstGeom>
          <a:blipFill>
            <a:blip r:embed="rId62" cstate="print"/>
            <a:stretch>
              <a:fillRect/>
            </a:stretch>
          </a:blipFill>
        </p:spPr>
        <p:txBody>
          <a:bodyPr wrap="square" lIns="0" tIns="0" rIns="0" bIns="0" rtlCol="0"/>
          <a:lstStyle/>
          <a:p>
            <a:endParaRPr/>
          </a:p>
        </p:txBody>
      </p:sp>
      <p:sp>
        <p:nvSpPr>
          <p:cNvPr id="64" name="object 64"/>
          <p:cNvSpPr/>
          <p:nvPr/>
        </p:nvSpPr>
        <p:spPr>
          <a:xfrm>
            <a:off x="10373359" y="4483353"/>
            <a:ext cx="715010" cy="240664"/>
          </a:xfrm>
          <a:prstGeom prst="rect">
            <a:avLst/>
          </a:prstGeom>
          <a:blipFill>
            <a:blip r:embed="rId63" cstate="print"/>
            <a:stretch>
              <a:fillRect/>
            </a:stretch>
          </a:blipFill>
        </p:spPr>
        <p:txBody>
          <a:bodyPr wrap="square" lIns="0" tIns="0" rIns="0" bIns="0" rtlCol="0"/>
          <a:lstStyle/>
          <a:p>
            <a:endParaRPr/>
          </a:p>
        </p:txBody>
      </p:sp>
      <p:sp>
        <p:nvSpPr>
          <p:cNvPr id="65" name="object 65"/>
          <p:cNvSpPr/>
          <p:nvPr/>
        </p:nvSpPr>
        <p:spPr>
          <a:xfrm>
            <a:off x="11147806" y="4685891"/>
            <a:ext cx="32943" cy="33809"/>
          </a:xfrm>
          <a:prstGeom prst="rect">
            <a:avLst/>
          </a:prstGeom>
          <a:blipFill>
            <a:blip r:embed="rId64" cstate="print"/>
            <a:stretch>
              <a:fillRect/>
            </a:stretch>
          </a:blipFill>
        </p:spPr>
        <p:txBody>
          <a:bodyPr wrap="square" lIns="0" tIns="0" rIns="0" bIns="0" rtlCol="0"/>
          <a:lstStyle/>
          <a:p>
            <a:endParaRPr/>
          </a:p>
        </p:txBody>
      </p:sp>
      <p:sp>
        <p:nvSpPr>
          <p:cNvPr id="66" name="object 66"/>
          <p:cNvSpPr/>
          <p:nvPr/>
        </p:nvSpPr>
        <p:spPr>
          <a:xfrm>
            <a:off x="1230337" y="5061839"/>
            <a:ext cx="87922" cy="88011"/>
          </a:xfrm>
          <a:prstGeom prst="rect">
            <a:avLst/>
          </a:prstGeom>
          <a:blipFill>
            <a:blip r:embed="rId65" cstate="print"/>
            <a:stretch>
              <a:fillRect/>
            </a:stretch>
          </a:blipFill>
        </p:spPr>
        <p:txBody>
          <a:bodyPr wrap="square" lIns="0" tIns="0" rIns="0" bIns="0" rtlCol="0"/>
          <a:lstStyle/>
          <a:p>
            <a:endParaRPr/>
          </a:p>
        </p:txBody>
      </p:sp>
      <p:sp>
        <p:nvSpPr>
          <p:cNvPr id="67" name="object 67"/>
          <p:cNvSpPr/>
          <p:nvPr/>
        </p:nvSpPr>
        <p:spPr>
          <a:xfrm>
            <a:off x="1447038" y="4979161"/>
            <a:ext cx="535560" cy="255397"/>
          </a:xfrm>
          <a:prstGeom prst="rect">
            <a:avLst/>
          </a:prstGeom>
          <a:blipFill>
            <a:blip r:embed="rId66" cstate="print"/>
            <a:stretch>
              <a:fillRect/>
            </a:stretch>
          </a:blipFill>
        </p:spPr>
        <p:txBody>
          <a:bodyPr wrap="square" lIns="0" tIns="0" rIns="0" bIns="0" rtlCol="0"/>
          <a:lstStyle/>
          <a:p>
            <a:endParaRPr/>
          </a:p>
        </p:txBody>
      </p:sp>
      <p:sp>
        <p:nvSpPr>
          <p:cNvPr id="68" name="object 68"/>
          <p:cNvSpPr/>
          <p:nvPr/>
        </p:nvSpPr>
        <p:spPr>
          <a:xfrm>
            <a:off x="2136267" y="5020436"/>
            <a:ext cx="1236853" cy="294766"/>
          </a:xfrm>
          <a:prstGeom prst="rect">
            <a:avLst/>
          </a:prstGeom>
          <a:blipFill>
            <a:blip r:embed="rId67" cstate="print"/>
            <a:stretch>
              <a:fillRect/>
            </a:stretch>
          </a:blipFill>
        </p:spPr>
        <p:txBody>
          <a:bodyPr wrap="square" lIns="0" tIns="0" rIns="0" bIns="0" rtlCol="0"/>
          <a:lstStyle/>
          <a:p>
            <a:endParaRPr/>
          </a:p>
        </p:txBody>
      </p:sp>
      <p:sp>
        <p:nvSpPr>
          <p:cNvPr id="69" name="object 69"/>
          <p:cNvSpPr/>
          <p:nvPr/>
        </p:nvSpPr>
        <p:spPr>
          <a:xfrm>
            <a:off x="3513963" y="5020436"/>
            <a:ext cx="1285748" cy="214122"/>
          </a:xfrm>
          <a:prstGeom prst="rect">
            <a:avLst/>
          </a:prstGeom>
          <a:blipFill>
            <a:blip r:embed="rId68" cstate="print"/>
            <a:stretch>
              <a:fillRect/>
            </a:stretch>
          </a:blipFill>
        </p:spPr>
        <p:txBody>
          <a:bodyPr wrap="square" lIns="0" tIns="0" rIns="0" bIns="0" rtlCol="0"/>
          <a:lstStyle/>
          <a:p>
            <a:endParaRPr/>
          </a:p>
        </p:txBody>
      </p:sp>
      <p:sp>
        <p:nvSpPr>
          <p:cNvPr id="70" name="object 70"/>
          <p:cNvSpPr/>
          <p:nvPr/>
        </p:nvSpPr>
        <p:spPr>
          <a:xfrm>
            <a:off x="4934077" y="5020436"/>
            <a:ext cx="293750" cy="214122"/>
          </a:xfrm>
          <a:prstGeom prst="rect">
            <a:avLst/>
          </a:prstGeom>
          <a:blipFill>
            <a:blip r:embed="rId69" cstate="print"/>
            <a:stretch>
              <a:fillRect/>
            </a:stretch>
          </a:blipFill>
        </p:spPr>
        <p:txBody>
          <a:bodyPr wrap="square" lIns="0" tIns="0" rIns="0" bIns="0" rtlCol="0"/>
          <a:lstStyle/>
          <a:p>
            <a:endParaRPr/>
          </a:p>
        </p:txBody>
      </p:sp>
      <p:sp>
        <p:nvSpPr>
          <p:cNvPr id="71" name="object 71"/>
          <p:cNvSpPr/>
          <p:nvPr/>
        </p:nvSpPr>
        <p:spPr>
          <a:xfrm>
            <a:off x="5367401" y="4993894"/>
            <a:ext cx="692150" cy="240665"/>
          </a:xfrm>
          <a:prstGeom prst="rect">
            <a:avLst/>
          </a:prstGeom>
          <a:blipFill>
            <a:blip r:embed="rId70" cstate="print"/>
            <a:stretch>
              <a:fillRect/>
            </a:stretch>
          </a:blipFill>
        </p:spPr>
        <p:txBody>
          <a:bodyPr wrap="square" lIns="0" tIns="0" rIns="0" bIns="0" rtlCol="0"/>
          <a:lstStyle/>
          <a:p>
            <a:endParaRPr/>
          </a:p>
        </p:txBody>
      </p:sp>
      <p:sp>
        <p:nvSpPr>
          <p:cNvPr id="72" name="object 72"/>
          <p:cNvSpPr/>
          <p:nvPr/>
        </p:nvSpPr>
        <p:spPr>
          <a:xfrm>
            <a:off x="6216015" y="5020436"/>
            <a:ext cx="1080771" cy="294766"/>
          </a:xfrm>
          <a:prstGeom prst="rect">
            <a:avLst/>
          </a:prstGeom>
          <a:blipFill>
            <a:blip r:embed="rId71" cstate="print"/>
            <a:stretch>
              <a:fillRect/>
            </a:stretch>
          </a:blipFill>
        </p:spPr>
        <p:txBody>
          <a:bodyPr wrap="square" lIns="0" tIns="0" rIns="0" bIns="0" rtlCol="0"/>
          <a:lstStyle/>
          <a:p>
            <a:endParaRPr/>
          </a:p>
        </p:txBody>
      </p:sp>
      <p:sp>
        <p:nvSpPr>
          <p:cNvPr id="73" name="object 73"/>
          <p:cNvSpPr/>
          <p:nvPr/>
        </p:nvSpPr>
        <p:spPr>
          <a:xfrm>
            <a:off x="7450455" y="4997196"/>
            <a:ext cx="1208659" cy="300609"/>
          </a:xfrm>
          <a:prstGeom prst="rect">
            <a:avLst/>
          </a:prstGeom>
          <a:blipFill>
            <a:blip r:embed="rId72" cstate="print"/>
            <a:stretch>
              <a:fillRect/>
            </a:stretch>
          </a:blipFill>
        </p:spPr>
        <p:txBody>
          <a:bodyPr wrap="square" lIns="0" tIns="0" rIns="0" bIns="0" rtlCol="0"/>
          <a:lstStyle/>
          <a:p>
            <a:endParaRPr/>
          </a:p>
        </p:txBody>
      </p:sp>
      <p:sp>
        <p:nvSpPr>
          <p:cNvPr id="74" name="object 74"/>
          <p:cNvSpPr/>
          <p:nvPr/>
        </p:nvSpPr>
        <p:spPr>
          <a:xfrm>
            <a:off x="8822055" y="4979161"/>
            <a:ext cx="629539" cy="255397"/>
          </a:xfrm>
          <a:prstGeom prst="rect">
            <a:avLst/>
          </a:prstGeom>
          <a:blipFill>
            <a:blip r:embed="rId73" cstate="print"/>
            <a:stretch>
              <a:fillRect/>
            </a:stretch>
          </a:blipFill>
        </p:spPr>
        <p:txBody>
          <a:bodyPr wrap="square" lIns="0" tIns="0" rIns="0" bIns="0" rtlCol="0"/>
          <a:lstStyle/>
          <a:p>
            <a:endParaRPr/>
          </a:p>
        </p:txBody>
      </p:sp>
      <p:sp>
        <p:nvSpPr>
          <p:cNvPr id="75" name="object 75"/>
          <p:cNvSpPr/>
          <p:nvPr/>
        </p:nvSpPr>
        <p:spPr>
          <a:xfrm>
            <a:off x="9611486" y="5061203"/>
            <a:ext cx="287528" cy="173354"/>
          </a:xfrm>
          <a:prstGeom prst="rect">
            <a:avLst/>
          </a:prstGeom>
          <a:blipFill>
            <a:blip r:embed="rId74" cstate="print"/>
            <a:stretch>
              <a:fillRect/>
            </a:stretch>
          </a:blipFill>
        </p:spPr>
        <p:txBody>
          <a:bodyPr wrap="square" lIns="0" tIns="0" rIns="0" bIns="0" rtlCol="0"/>
          <a:lstStyle/>
          <a:p>
            <a:endParaRPr/>
          </a:p>
        </p:txBody>
      </p:sp>
      <p:sp>
        <p:nvSpPr>
          <p:cNvPr id="76" name="object 76"/>
          <p:cNvSpPr/>
          <p:nvPr/>
        </p:nvSpPr>
        <p:spPr>
          <a:xfrm>
            <a:off x="10038460" y="4998211"/>
            <a:ext cx="1196086" cy="236347"/>
          </a:xfrm>
          <a:prstGeom prst="rect">
            <a:avLst/>
          </a:prstGeom>
          <a:blipFill>
            <a:blip r:embed="rId75" cstate="print"/>
            <a:stretch>
              <a:fillRect/>
            </a:stretch>
          </a:blipFill>
        </p:spPr>
        <p:txBody>
          <a:bodyPr wrap="square" lIns="0" tIns="0" rIns="0" bIns="0" rtlCol="0"/>
          <a:lstStyle/>
          <a:p>
            <a:endParaRPr/>
          </a:p>
        </p:txBody>
      </p:sp>
      <p:sp>
        <p:nvSpPr>
          <p:cNvPr id="77" name="object 77"/>
          <p:cNvSpPr/>
          <p:nvPr/>
        </p:nvSpPr>
        <p:spPr>
          <a:xfrm>
            <a:off x="1462277" y="5377941"/>
            <a:ext cx="153288" cy="240677"/>
          </a:xfrm>
          <a:prstGeom prst="rect">
            <a:avLst/>
          </a:prstGeom>
          <a:blipFill>
            <a:blip r:embed="rId76" cstate="print"/>
            <a:stretch>
              <a:fillRect/>
            </a:stretch>
          </a:blipFill>
        </p:spPr>
        <p:txBody>
          <a:bodyPr wrap="square" lIns="0" tIns="0" rIns="0" bIns="0" rtlCol="0"/>
          <a:lstStyle/>
          <a:p>
            <a:endParaRPr/>
          </a:p>
        </p:txBody>
      </p:sp>
      <p:sp>
        <p:nvSpPr>
          <p:cNvPr id="78" name="object 78"/>
          <p:cNvSpPr/>
          <p:nvPr/>
        </p:nvSpPr>
        <p:spPr>
          <a:xfrm>
            <a:off x="1648460" y="5445252"/>
            <a:ext cx="131698" cy="240639"/>
          </a:xfrm>
          <a:prstGeom prst="rect">
            <a:avLst/>
          </a:prstGeom>
          <a:blipFill>
            <a:blip r:embed="rId77" cstate="print"/>
            <a:stretch>
              <a:fillRect/>
            </a:stretch>
          </a:blipFill>
        </p:spPr>
        <p:txBody>
          <a:bodyPr wrap="square" lIns="0" tIns="0" rIns="0" bIns="0" rtlCol="0"/>
          <a:lstStyle/>
          <a:p>
            <a:endParaRPr/>
          </a:p>
        </p:txBody>
      </p:sp>
      <p:sp>
        <p:nvSpPr>
          <p:cNvPr id="79" name="object 79"/>
          <p:cNvSpPr/>
          <p:nvPr/>
        </p:nvSpPr>
        <p:spPr>
          <a:xfrm>
            <a:off x="1801622" y="5576442"/>
            <a:ext cx="61975" cy="105460"/>
          </a:xfrm>
          <a:prstGeom prst="rect">
            <a:avLst/>
          </a:prstGeom>
          <a:blipFill>
            <a:blip r:embed="rId78" cstate="print"/>
            <a:stretch>
              <a:fillRect/>
            </a:stretch>
          </a:blipFill>
        </p:spPr>
        <p:txBody>
          <a:bodyPr wrap="square" lIns="0" tIns="0" rIns="0" bIns="0" rtlCol="0"/>
          <a:lstStyle/>
          <a:p>
            <a:endParaRPr/>
          </a:p>
        </p:txBody>
      </p:sp>
      <p:sp>
        <p:nvSpPr>
          <p:cNvPr id="80" name="object 80"/>
          <p:cNvSpPr/>
          <p:nvPr/>
        </p:nvSpPr>
        <p:spPr>
          <a:xfrm>
            <a:off x="2000885" y="5382259"/>
            <a:ext cx="1199133" cy="236359"/>
          </a:xfrm>
          <a:prstGeom prst="rect">
            <a:avLst/>
          </a:prstGeom>
          <a:blipFill>
            <a:blip r:embed="rId79" cstate="print"/>
            <a:stretch>
              <a:fillRect/>
            </a:stretch>
          </a:blipFill>
        </p:spPr>
        <p:txBody>
          <a:bodyPr wrap="square" lIns="0" tIns="0" rIns="0" bIns="0" rtlCol="0"/>
          <a:lstStyle/>
          <a:p>
            <a:endParaRPr/>
          </a:p>
        </p:txBody>
      </p:sp>
      <p:sp>
        <p:nvSpPr>
          <p:cNvPr id="81" name="object 81"/>
          <p:cNvSpPr/>
          <p:nvPr/>
        </p:nvSpPr>
        <p:spPr>
          <a:xfrm>
            <a:off x="3350640" y="5363209"/>
            <a:ext cx="1056513" cy="318693"/>
          </a:xfrm>
          <a:prstGeom prst="rect">
            <a:avLst/>
          </a:prstGeom>
          <a:blipFill>
            <a:blip r:embed="rId80" cstate="print"/>
            <a:stretch>
              <a:fillRect/>
            </a:stretch>
          </a:blipFill>
        </p:spPr>
        <p:txBody>
          <a:bodyPr wrap="square" lIns="0" tIns="0" rIns="0" bIns="0" rtlCol="0"/>
          <a:lstStyle/>
          <a:p>
            <a:endParaRPr/>
          </a:p>
        </p:txBody>
      </p:sp>
      <p:sp>
        <p:nvSpPr>
          <p:cNvPr id="82" name="object 82"/>
          <p:cNvSpPr/>
          <p:nvPr/>
        </p:nvSpPr>
        <p:spPr>
          <a:xfrm>
            <a:off x="4554854" y="5363209"/>
            <a:ext cx="507111" cy="255409"/>
          </a:xfrm>
          <a:prstGeom prst="rect">
            <a:avLst/>
          </a:prstGeom>
          <a:blipFill>
            <a:blip r:embed="rId81" cstate="print"/>
            <a:stretch>
              <a:fillRect/>
            </a:stretch>
          </a:blipFill>
        </p:spPr>
        <p:txBody>
          <a:bodyPr wrap="square" lIns="0" tIns="0" rIns="0" bIns="0" rtlCol="0"/>
          <a:lstStyle/>
          <a:p>
            <a:endParaRPr/>
          </a:p>
        </p:txBody>
      </p:sp>
      <p:sp>
        <p:nvSpPr>
          <p:cNvPr id="83" name="object 83"/>
          <p:cNvSpPr/>
          <p:nvPr/>
        </p:nvSpPr>
        <p:spPr>
          <a:xfrm>
            <a:off x="5199760" y="5382259"/>
            <a:ext cx="1199134" cy="236359"/>
          </a:xfrm>
          <a:prstGeom prst="rect">
            <a:avLst/>
          </a:prstGeom>
          <a:blipFill>
            <a:blip r:embed="rId82" cstate="print"/>
            <a:stretch>
              <a:fillRect/>
            </a:stretch>
          </a:blipFill>
        </p:spPr>
        <p:txBody>
          <a:bodyPr wrap="square" lIns="0" tIns="0" rIns="0" bIns="0" rtlCol="0"/>
          <a:lstStyle/>
          <a:p>
            <a:endParaRPr/>
          </a:p>
        </p:txBody>
      </p:sp>
      <p:sp>
        <p:nvSpPr>
          <p:cNvPr id="84" name="object 84"/>
          <p:cNvSpPr/>
          <p:nvPr/>
        </p:nvSpPr>
        <p:spPr>
          <a:xfrm>
            <a:off x="6558153" y="5377941"/>
            <a:ext cx="637921" cy="303961"/>
          </a:xfrm>
          <a:prstGeom prst="rect">
            <a:avLst/>
          </a:prstGeom>
          <a:blipFill>
            <a:blip r:embed="rId83" cstate="print"/>
            <a:stretch>
              <a:fillRect/>
            </a:stretch>
          </a:blipFill>
        </p:spPr>
        <p:txBody>
          <a:bodyPr wrap="square" lIns="0" tIns="0" rIns="0" bIns="0" rtlCol="0"/>
          <a:lstStyle/>
          <a:p>
            <a:endParaRPr/>
          </a:p>
        </p:txBody>
      </p:sp>
      <p:sp>
        <p:nvSpPr>
          <p:cNvPr id="85" name="object 85"/>
          <p:cNvSpPr/>
          <p:nvPr/>
        </p:nvSpPr>
        <p:spPr>
          <a:xfrm>
            <a:off x="7354823" y="5363209"/>
            <a:ext cx="1340357" cy="336042"/>
          </a:xfrm>
          <a:prstGeom prst="rect">
            <a:avLst/>
          </a:prstGeom>
          <a:blipFill>
            <a:blip r:embed="rId84" cstate="print"/>
            <a:stretch>
              <a:fillRect/>
            </a:stretch>
          </a:blipFill>
        </p:spPr>
        <p:txBody>
          <a:bodyPr wrap="square" lIns="0" tIns="0" rIns="0" bIns="0" rtlCol="0"/>
          <a:lstStyle/>
          <a:p>
            <a:endParaRPr/>
          </a:p>
        </p:txBody>
      </p:sp>
      <p:sp>
        <p:nvSpPr>
          <p:cNvPr id="86" name="object 86"/>
          <p:cNvSpPr/>
          <p:nvPr/>
        </p:nvSpPr>
        <p:spPr>
          <a:xfrm>
            <a:off x="8841867" y="5404484"/>
            <a:ext cx="1079247" cy="294767"/>
          </a:xfrm>
          <a:prstGeom prst="rect">
            <a:avLst/>
          </a:prstGeom>
          <a:blipFill>
            <a:blip r:embed="rId85" cstate="print"/>
            <a:stretch>
              <a:fillRect/>
            </a:stretch>
          </a:blipFill>
        </p:spPr>
        <p:txBody>
          <a:bodyPr wrap="square" lIns="0" tIns="0" rIns="0" bIns="0" rtlCol="0"/>
          <a:lstStyle/>
          <a:p>
            <a:endParaRPr/>
          </a:p>
        </p:txBody>
      </p:sp>
      <p:sp>
        <p:nvSpPr>
          <p:cNvPr id="87" name="object 87"/>
          <p:cNvSpPr/>
          <p:nvPr/>
        </p:nvSpPr>
        <p:spPr>
          <a:xfrm>
            <a:off x="10049764" y="5358891"/>
            <a:ext cx="412876" cy="259727"/>
          </a:xfrm>
          <a:prstGeom prst="rect">
            <a:avLst/>
          </a:prstGeom>
          <a:blipFill>
            <a:blip r:embed="rId86" cstate="print"/>
            <a:stretch>
              <a:fillRect/>
            </a:stretch>
          </a:blipFill>
        </p:spPr>
        <p:txBody>
          <a:bodyPr wrap="square" lIns="0" tIns="0" rIns="0" bIns="0" rtlCol="0"/>
          <a:lstStyle/>
          <a:p>
            <a:endParaRPr/>
          </a:p>
        </p:txBody>
      </p:sp>
      <p:sp>
        <p:nvSpPr>
          <p:cNvPr id="88" name="object 88"/>
          <p:cNvSpPr txBox="1"/>
          <p:nvPr/>
        </p:nvSpPr>
        <p:spPr>
          <a:xfrm>
            <a:off x="10557509" y="5247233"/>
            <a:ext cx="622935" cy="452120"/>
          </a:xfrm>
          <a:prstGeom prst="rect">
            <a:avLst/>
          </a:prstGeom>
        </p:spPr>
        <p:txBody>
          <a:bodyPr vert="horz" wrap="square" lIns="0" tIns="12065" rIns="0" bIns="0" rtlCol="0">
            <a:spAutoFit/>
          </a:bodyPr>
          <a:lstStyle/>
          <a:p>
            <a:pPr marL="12700">
              <a:lnSpc>
                <a:spcPct val="100000"/>
              </a:lnSpc>
              <a:spcBef>
                <a:spcPts val="95"/>
              </a:spcBef>
            </a:pPr>
            <a:r>
              <a:rPr sz="2800" u="heavy" spc="-10" dirty="0">
                <a:solidFill>
                  <a:srgbClr val="FAC997"/>
                </a:solidFill>
                <a:uFill>
                  <a:solidFill>
                    <a:srgbClr val="FAC997"/>
                  </a:solidFill>
                </a:uFill>
                <a:latin typeface="Corbel"/>
                <a:cs typeface="Corbel"/>
                <a:hlinkClick r:id="rId87"/>
              </a:rPr>
              <a:t>files</a:t>
            </a:r>
            <a:endParaRPr sz="2800">
              <a:latin typeface="Corbel"/>
              <a:cs typeface="Corbel"/>
            </a:endParaRPr>
          </a:p>
        </p:txBody>
      </p:sp>
      <p:sp>
        <p:nvSpPr>
          <p:cNvPr id="89" name="object 89"/>
          <p:cNvSpPr/>
          <p:nvPr/>
        </p:nvSpPr>
        <p:spPr>
          <a:xfrm>
            <a:off x="11171173" y="5576442"/>
            <a:ext cx="61975" cy="105460"/>
          </a:xfrm>
          <a:prstGeom prst="rect">
            <a:avLst/>
          </a:prstGeom>
          <a:blipFill>
            <a:blip r:embed="rId88" cstate="print"/>
            <a:stretch>
              <a:fillRect/>
            </a:stretch>
          </a:blipFill>
        </p:spPr>
        <p:txBody>
          <a:bodyPr wrap="square" lIns="0" tIns="0" rIns="0" bIns="0" rtlCol="0"/>
          <a:lstStyle/>
          <a:p>
            <a:endParaRPr/>
          </a:p>
        </p:txBody>
      </p:sp>
      <p:sp>
        <p:nvSpPr>
          <p:cNvPr id="90" name="object 90"/>
          <p:cNvSpPr txBox="1"/>
          <p:nvPr/>
        </p:nvSpPr>
        <p:spPr>
          <a:xfrm>
            <a:off x="1427480" y="5631891"/>
            <a:ext cx="1259840" cy="452120"/>
          </a:xfrm>
          <a:prstGeom prst="rect">
            <a:avLst/>
          </a:prstGeom>
        </p:spPr>
        <p:txBody>
          <a:bodyPr vert="horz" wrap="square" lIns="0" tIns="12065" rIns="0" bIns="0" rtlCol="0">
            <a:spAutoFit/>
          </a:bodyPr>
          <a:lstStyle/>
          <a:p>
            <a:pPr marL="12700">
              <a:lnSpc>
                <a:spcPct val="100000"/>
              </a:lnSpc>
              <a:spcBef>
                <a:spcPts val="95"/>
              </a:spcBef>
            </a:pPr>
            <a:r>
              <a:rPr sz="2800" u="heavy" spc="-5" dirty="0">
                <a:solidFill>
                  <a:srgbClr val="FAC997"/>
                </a:solidFill>
                <a:uFill>
                  <a:solidFill>
                    <a:srgbClr val="FAC997"/>
                  </a:solidFill>
                </a:uFill>
                <a:latin typeface="Corbel"/>
                <a:cs typeface="Corbel"/>
                <a:hlinkClick r:id="rId89"/>
              </a:rPr>
              <a:t>volumes</a:t>
            </a:r>
            <a:endParaRPr sz="2800">
              <a:latin typeface="Corbel"/>
              <a:cs typeface="Corbel"/>
            </a:endParaRPr>
          </a:p>
        </p:txBody>
      </p:sp>
      <p:sp>
        <p:nvSpPr>
          <p:cNvPr id="91" name="object 91"/>
          <p:cNvSpPr/>
          <p:nvPr/>
        </p:nvSpPr>
        <p:spPr>
          <a:xfrm>
            <a:off x="2677922" y="5960541"/>
            <a:ext cx="61975" cy="105409"/>
          </a:xfrm>
          <a:prstGeom prst="rect">
            <a:avLst/>
          </a:prstGeom>
          <a:blipFill>
            <a:blip r:embed="rId90" cstate="print"/>
            <a:stretch>
              <a:fillRect/>
            </a:stretch>
          </a:blipFill>
        </p:spPr>
        <p:txBody>
          <a:bodyPr wrap="square" lIns="0" tIns="0" rIns="0" bIns="0" rtlCol="0"/>
          <a:lstStyle/>
          <a:p>
            <a:endParaRPr/>
          </a:p>
        </p:txBody>
      </p:sp>
      <p:sp>
        <p:nvSpPr>
          <p:cNvPr id="92" name="object 92"/>
          <p:cNvSpPr/>
          <p:nvPr/>
        </p:nvSpPr>
        <p:spPr>
          <a:xfrm>
            <a:off x="2857119" y="5747270"/>
            <a:ext cx="507110" cy="255397"/>
          </a:xfrm>
          <a:prstGeom prst="rect">
            <a:avLst/>
          </a:prstGeom>
          <a:blipFill>
            <a:blip r:embed="rId91" cstate="print"/>
            <a:stretch>
              <a:fillRect/>
            </a:stretch>
          </a:blipFill>
        </p:spPr>
        <p:txBody>
          <a:bodyPr wrap="square" lIns="0" tIns="0" rIns="0" bIns="0" rtlCol="0"/>
          <a:lstStyle/>
          <a:p>
            <a:endParaRPr/>
          </a:p>
        </p:txBody>
      </p:sp>
      <p:sp>
        <p:nvSpPr>
          <p:cNvPr id="93" name="object 93"/>
          <p:cNvSpPr txBox="1"/>
          <p:nvPr/>
        </p:nvSpPr>
        <p:spPr>
          <a:xfrm>
            <a:off x="3451605" y="5631891"/>
            <a:ext cx="1833245" cy="452120"/>
          </a:xfrm>
          <a:prstGeom prst="rect">
            <a:avLst/>
          </a:prstGeom>
        </p:spPr>
        <p:txBody>
          <a:bodyPr vert="horz" wrap="square" lIns="0" tIns="12065" rIns="0" bIns="0" rtlCol="0">
            <a:spAutoFit/>
          </a:bodyPr>
          <a:lstStyle/>
          <a:p>
            <a:pPr marL="12700">
              <a:lnSpc>
                <a:spcPct val="100000"/>
              </a:lnSpc>
              <a:spcBef>
                <a:spcPts val="95"/>
              </a:spcBef>
            </a:pPr>
            <a:r>
              <a:rPr sz="2800" u="heavy" spc="-5" dirty="0">
                <a:solidFill>
                  <a:srgbClr val="FAC997"/>
                </a:solidFill>
                <a:uFill>
                  <a:solidFill>
                    <a:srgbClr val="FAC997"/>
                  </a:solidFill>
                </a:uFill>
                <a:latin typeface="Corbel"/>
                <a:cs typeface="Corbel"/>
                <a:hlinkClick r:id="rId92"/>
              </a:rPr>
              <a:t>virtual</a:t>
            </a:r>
            <a:r>
              <a:rPr sz="2800" u="heavy" spc="-40" dirty="0">
                <a:solidFill>
                  <a:srgbClr val="FAC997"/>
                </a:solidFill>
                <a:uFill>
                  <a:solidFill>
                    <a:srgbClr val="FAC997"/>
                  </a:solidFill>
                </a:uFill>
                <a:latin typeface="Corbel"/>
                <a:cs typeface="Corbel"/>
                <a:hlinkClick r:id="rId92"/>
              </a:rPr>
              <a:t> </a:t>
            </a:r>
            <a:r>
              <a:rPr sz="2800" u="heavy" spc="-10" dirty="0">
                <a:solidFill>
                  <a:srgbClr val="FAC997"/>
                </a:solidFill>
                <a:uFill>
                  <a:solidFill>
                    <a:srgbClr val="FAC997"/>
                  </a:solidFill>
                </a:uFill>
                <a:latin typeface="Corbel"/>
                <a:cs typeface="Corbel"/>
                <a:hlinkClick r:id="rId92"/>
              </a:rPr>
              <a:t>tapes</a:t>
            </a:r>
            <a:endParaRPr sz="2800">
              <a:latin typeface="Corbel"/>
              <a:cs typeface="Corbel"/>
            </a:endParaRPr>
          </a:p>
        </p:txBody>
      </p:sp>
      <p:sp>
        <p:nvSpPr>
          <p:cNvPr id="94" name="object 94"/>
          <p:cNvSpPr/>
          <p:nvPr/>
        </p:nvSpPr>
        <p:spPr>
          <a:xfrm>
            <a:off x="5373115" y="5765304"/>
            <a:ext cx="216535" cy="233032"/>
          </a:xfrm>
          <a:prstGeom prst="rect">
            <a:avLst/>
          </a:prstGeom>
          <a:blipFill>
            <a:blip r:embed="rId93" cstate="print"/>
            <a:stretch>
              <a:fillRect/>
            </a:stretch>
          </a:blipFill>
        </p:spPr>
        <p:txBody>
          <a:bodyPr wrap="square" lIns="0" tIns="0" rIns="0" bIns="0" rtlCol="0"/>
          <a:lstStyle/>
          <a:p>
            <a:endParaRPr/>
          </a:p>
        </p:txBody>
      </p:sp>
      <p:sp>
        <p:nvSpPr>
          <p:cNvPr id="95" name="object 95"/>
          <p:cNvSpPr/>
          <p:nvPr/>
        </p:nvSpPr>
        <p:spPr>
          <a:xfrm>
            <a:off x="5676772" y="5762015"/>
            <a:ext cx="692150" cy="240652"/>
          </a:xfrm>
          <a:prstGeom prst="rect">
            <a:avLst/>
          </a:prstGeom>
          <a:blipFill>
            <a:blip r:embed="rId94" cstate="print"/>
            <a:stretch>
              <a:fillRect/>
            </a:stretch>
          </a:blipFill>
        </p:spPr>
        <p:txBody>
          <a:bodyPr wrap="square" lIns="0" tIns="0" rIns="0" bIns="0" rtlCol="0"/>
          <a:lstStyle/>
          <a:p>
            <a:endParaRPr/>
          </a:p>
        </p:txBody>
      </p:sp>
      <p:sp>
        <p:nvSpPr>
          <p:cNvPr id="96" name="object 96"/>
          <p:cNvSpPr/>
          <p:nvPr/>
        </p:nvSpPr>
        <p:spPr>
          <a:xfrm>
            <a:off x="6420358" y="5964527"/>
            <a:ext cx="32942" cy="33809"/>
          </a:xfrm>
          <a:prstGeom prst="rect">
            <a:avLst/>
          </a:prstGeom>
          <a:blipFill>
            <a:blip r:embed="rId95" cstate="print"/>
            <a:stretch>
              <a:fillRect/>
            </a:stretch>
          </a:blipFill>
        </p:spPr>
        <p:txBody>
          <a:bodyPr wrap="square" lIns="0" tIns="0" rIns="0" bIns="0" rtlCol="0"/>
          <a:lstStyle/>
          <a:p>
            <a:endParaRPr/>
          </a:p>
        </p:txBody>
      </p:sp>
      <p:sp>
        <p:nvSpPr>
          <p:cNvPr id="97" name="object 97"/>
          <p:cNvSpPr/>
          <p:nvPr/>
        </p:nvSpPr>
        <p:spPr>
          <a:xfrm>
            <a:off x="7656576" y="702563"/>
            <a:ext cx="544068" cy="650748"/>
          </a:xfrm>
          <a:prstGeom prst="rect">
            <a:avLst/>
          </a:prstGeom>
          <a:blipFill>
            <a:blip r:embed="rId96"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62072" y="4567428"/>
            <a:ext cx="8549640" cy="172973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85519" y="560069"/>
            <a:ext cx="9612630" cy="452120"/>
          </a:xfrm>
          <a:prstGeom prst="rect">
            <a:avLst/>
          </a:prstGeom>
        </p:spPr>
        <p:txBody>
          <a:bodyPr vert="horz" wrap="square" lIns="0" tIns="12065" rIns="0" bIns="0" rtlCol="0">
            <a:spAutoFit/>
          </a:bodyPr>
          <a:lstStyle/>
          <a:p>
            <a:pPr marL="12700">
              <a:lnSpc>
                <a:spcPct val="100000"/>
              </a:lnSpc>
              <a:spcBef>
                <a:spcPts val="95"/>
              </a:spcBef>
            </a:pPr>
            <a:r>
              <a:rPr spc="-10" dirty="0"/>
              <a:t>File </a:t>
            </a:r>
            <a:r>
              <a:rPr spc="-5" dirty="0"/>
              <a:t>Gateway</a:t>
            </a:r>
            <a:r>
              <a:rPr sz="1800" spc="-5" dirty="0"/>
              <a:t>– File </a:t>
            </a:r>
            <a:r>
              <a:rPr sz="1800" dirty="0"/>
              <a:t>gateway is a </a:t>
            </a:r>
            <a:r>
              <a:rPr sz="1800" spc="-5" dirty="0"/>
              <a:t>type </a:t>
            </a:r>
            <a:r>
              <a:rPr sz="1800" dirty="0"/>
              <a:t>of </a:t>
            </a:r>
            <a:r>
              <a:rPr sz="1800" spc="-30" dirty="0"/>
              <a:t>AWS </a:t>
            </a:r>
            <a:r>
              <a:rPr sz="1800" spc="-5" dirty="0"/>
              <a:t>Storage Gateway that supports </a:t>
            </a:r>
            <a:r>
              <a:rPr sz="1800" dirty="0"/>
              <a:t>a file </a:t>
            </a:r>
            <a:r>
              <a:rPr sz="1800" spc="-5" dirty="0"/>
              <a:t>interface</a:t>
            </a:r>
            <a:r>
              <a:rPr sz="1800" spc="-100" dirty="0"/>
              <a:t> </a:t>
            </a:r>
            <a:r>
              <a:rPr sz="1800" dirty="0"/>
              <a:t>into</a:t>
            </a:r>
            <a:endParaRPr sz="1800"/>
          </a:p>
        </p:txBody>
      </p:sp>
      <p:sp>
        <p:nvSpPr>
          <p:cNvPr id="4" name="object 4"/>
          <p:cNvSpPr txBox="1"/>
          <p:nvPr/>
        </p:nvSpPr>
        <p:spPr>
          <a:xfrm>
            <a:off x="985519" y="1018112"/>
            <a:ext cx="10346690" cy="3730625"/>
          </a:xfrm>
          <a:prstGeom prst="rect">
            <a:avLst/>
          </a:prstGeom>
        </p:spPr>
        <p:txBody>
          <a:bodyPr vert="horz" wrap="square" lIns="0" tIns="150495" rIns="0" bIns="0" rtlCol="0">
            <a:spAutoFit/>
          </a:bodyPr>
          <a:lstStyle/>
          <a:p>
            <a:pPr marL="12700">
              <a:lnSpc>
                <a:spcPct val="100000"/>
              </a:lnSpc>
              <a:spcBef>
                <a:spcPts val="1185"/>
              </a:spcBef>
            </a:pPr>
            <a:r>
              <a:rPr sz="1800" spc="-10" dirty="0">
                <a:solidFill>
                  <a:srgbClr val="FFFFFF"/>
                </a:solidFill>
                <a:latin typeface="Corbel"/>
                <a:cs typeface="Corbel"/>
              </a:rPr>
              <a:t>Amazon </a:t>
            </a:r>
            <a:r>
              <a:rPr sz="1800" spc="-5" dirty="0">
                <a:solidFill>
                  <a:srgbClr val="FFFFFF"/>
                </a:solidFill>
                <a:latin typeface="Corbel"/>
                <a:cs typeface="Corbel"/>
              </a:rPr>
              <a:t>S3. File </a:t>
            </a:r>
            <a:r>
              <a:rPr sz="1800" dirty="0">
                <a:solidFill>
                  <a:srgbClr val="FFFFFF"/>
                </a:solidFill>
                <a:latin typeface="Corbel"/>
                <a:cs typeface="Corbel"/>
              </a:rPr>
              <a:t>gateway </a:t>
            </a:r>
            <a:r>
              <a:rPr sz="1800" spc="-5" dirty="0">
                <a:solidFill>
                  <a:srgbClr val="FFFFFF"/>
                </a:solidFill>
                <a:latin typeface="Corbel"/>
                <a:cs typeface="Corbel"/>
              </a:rPr>
              <a:t>combines </a:t>
            </a:r>
            <a:r>
              <a:rPr sz="1800" dirty="0">
                <a:solidFill>
                  <a:srgbClr val="FFFFFF"/>
                </a:solidFill>
                <a:latin typeface="Corbel"/>
                <a:cs typeface="Corbel"/>
              </a:rPr>
              <a:t>a </a:t>
            </a:r>
            <a:r>
              <a:rPr sz="1800" spc="-5" dirty="0">
                <a:solidFill>
                  <a:srgbClr val="FFFFFF"/>
                </a:solidFill>
                <a:latin typeface="Corbel"/>
                <a:cs typeface="Corbel"/>
              </a:rPr>
              <a:t>service and virtual software </a:t>
            </a:r>
            <a:r>
              <a:rPr sz="1800" dirty="0">
                <a:solidFill>
                  <a:srgbClr val="FFFFFF"/>
                </a:solidFill>
                <a:latin typeface="Corbel"/>
                <a:cs typeface="Corbel"/>
              </a:rPr>
              <a:t>appliance, </a:t>
            </a:r>
            <a:r>
              <a:rPr sz="1800" spc="-5" dirty="0">
                <a:solidFill>
                  <a:srgbClr val="FFFFFF"/>
                </a:solidFill>
                <a:latin typeface="Corbel"/>
                <a:cs typeface="Corbel"/>
              </a:rPr>
              <a:t>enabling you to</a:t>
            </a:r>
            <a:r>
              <a:rPr sz="1800" spc="80" dirty="0">
                <a:solidFill>
                  <a:srgbClr val="FFFFFF"/>
                </a:solidFill>
                <a:latin typeface="Corbel"/>
                <a:cs typeface="Corbel"/>
              </a:rPr>
              <a:t> </a:t>
            </a:r>
            <a:r>
              <a:rPr sz="1800" spc="-5" dirty="0">
                <a:solidFill>
                  <a:srgbClr val="FFFFFF"/>
                </a:solidFill>
                <a:latin typeface="Corbel"/>
                <a:cs typeface="Corbel"/>
              </a:rPr>
              <a:t>store</a:t>
            </a:r>
            <a:endParaRPr sz="1800" dirty="0">
              <a:latin typeface="Corbel"/>
              <a:cs typeface="Corbel"/>
            </a:endParaRPr>
          </a:p>
          <a:p>
            <a:pPr marL="12700" marR="5080">
              <a:lnSpc>
                <a:spcPct val="150000"/>
              </a:lnSpc>
            </a:pPr>
            <a:r>
              <a:rPr sz="1800" spc="-5" dirty="0">
                <a:solidFill>
                  <a:srgbClr val="FFFFFF"/>
                </a:solidFill>
                <a:latin typeface="Corbel"/>
                <a:cs typeface="Corbel"/>
              </a:rPr>
              <a:t>and retrieve objects </a:t>
            </a:r>
            <a:r>
              <a:rPr sz="1800" dirty="0">
                <a:solidFill>
                  <a:srgbClr val="FFFFFF"/>
                </a:solidFill>
                <a:latin typeface="Corbel"/>
                <a:cs typeface="Corbel"/>
              </a:rPr>
              <a:t>in </a:t>
            </a:r>
            <a:r>
              <a:rPr sz="1800" spc="-5" dirty="0">
                <a:solidFill>
                  <a:srgbClr val="FFFFFF"/>
                </a:solidFill>
                <a:latin typeface="Corbel"/>
                <a:cs typeface="Corbel"/>
              </a:rPr>
              <a:t>Amazon </a:t>
            </a:r>
            <a:r>
              <a:rPr sz="1800" dirty="0">
                <a:solidFill>
                  <a:srgbClr val="FFFFFF"/>
                </a:solidFill>
                <a:latin typeface="Corbel"/>
                <a:cs typeface="Corbel"/>
              </a:rPr>
              <a:t>S3 using </a:t>
            </a:r>
            <a:r>
              <a:rPr sz="1800" spc="-5" dirty="0">
                <a:solidFill>
                  <a:srgbClr val="FFFFFF"/>
                </a:solidFill>
                <a:latin typeface="Corbel"/>
                <a:cs typeface="Corbel"/>
              </a:rPr>
              <a:t>industry-standard </a:t>
            </a:r>
            <a:r>
              <a:rPr sz="1800" dirty="0">
                <a:solidFill>
                  <a:srgbClr val="FFFFFF"/>
                </a:solidFill>
                <a:latin typeface="Corbel"/>
                <a:cs typeface="Corbel"/>
              </a:rPr>
              <a:t>file </a:t>
            </a:r>
            <a:r>
              <a:rPr sz="1800" spc="-5" dirty="0">
                <a:solidFill>
                  <a:srgbClr val="FFFFFF"/>
                </a:solidFill>
                <a:latin typeface="Corbel"/>
                <a:cs typeface="Corbel"/>
              </a:rPr>
              <a:t>protocols such as Network File System (NFS).  The software </a:t>
            </a:r>
            <a:r>
              <a:rPr sz="1800" dirty="0">
                <a:solidFill>
                  <a:srgbClr val="FFFFFF"/>
                </a:solidFill>
                <a:latin typeface="Corbel"/>
                <a:cs typeface="Corbel"/>
              </a:rPr>
              <a:t>appliance, or </a:t>
            </a:r>
            <a:r>
              <a:rPr sz="1800" spc="-10" dirty="0">
                <a:solidFill>
                  <a:srgbClr val="FFFFFF"/>
                </a:solidFill>
                <a:latin typeface="Corbel"/>
                <a:cs typeface="Corbel"/>
              </a:rPr>
              <a:t>gateway, </a:t>
            </a:r>
            <a:r>
              <a:rPr sz="1800" dirty="0">
                <a:solidFill>
                  <a:srgbClr val="FFFFFF"/>
                </a:solidFill>
                <a:latin typeface="Corbel"/>
                <a:cs typeface="Corbel"/>
              </a:rPr>
              <a:t>is deployed into your on-premises </a:t>
            </a:r>
            <a:r>
              <a:rPr sz="1800" spc="-5" dirty="0">
                <a:solidFill>
                  <a:srgbClr val="FFFFFF"/>
                </a:solidFill>
                <a:latin typeface="Corbel"/>
                <a:cs typeface="Corbel"/>
              </a:rPr>
              <a:t>environment as </a:t>
            </a:r>
            <a:r>
              <a:rPr sz="1800" dirty="0">
                <a:solidFill>
                  <a:srgbClr val="FFFFFF"/>
                </a:solidFill>
                <a:latin typeface="Corbel"/>
                <a:cs typeface="Corbel"/>
              </a:rPr>
              <a:t>a </a:t>
            </a:r>
            <a:r>
              <a:rPr sz="1800" spc="-5" dirty="0">
                <a:solidFill>
                  <a:srgbClr val="FFFFFF"/>
                </a:solidFill>
                <a:latin typeface="Corbel"/>
                <a:cs typeface="Corbel"/>
              </a:rPr>
              <a:t>virtual machine </a:t>
            </a:r>
            <a:r>
              <a:rPr sz="1800" dirty="0">
                <a:solidFill>
                  <a:srgbClr val="FFFFFF"/>
                </a:solidFill>
                <a:latin typeface="Corbel"/>
                <a:cs typeface="Corbel"/>
              </a:rPr>
              <a:t>(VM)  running on </a:t>
            </a:r>
            <a:r>
              <a:rPr sz="1800" spc="-15" dirty="0">
                <a:solidFill>
                  <a:srgbClr val="FFFFFF"/>
                </a:solidFill>
                <a:latin typeface="Corbel"/>
                <a:cs typeface="Corbel"/>
              </a:rPr>
              <a:t>Vmware </a:t>
            </a:r>
            <a:r>
              <a:rPr sz="1800" dirty="0">
                <a:solidFill>
                  <a:srgbClr val="FFFFFF"/>
                </a:solidFill>
                <a:latin typeface="Corbel"/>
                <a:cs typeface="Corbel"/>
              </a:rPr>
              <a:t>ESXi. </a:t>
            </a:r>
            <a:r>
              <a:rPr sz="1800" spc="-5" dirty="0">
                <a:solidFill>
                  <a:srgbClr val="FFFFFF"/>
                </a:solidFill>
                <a:latin typeface="Corbel"/>
                <a:cs typeface="Corbel"/>
              </a:rPr>
              <a:t>The </a:t>
            </a:r>
            <a:r>
              <a:rPr sz="1800" dirty="0">
                <a:solidFill>
                  <a:srgbClr val="FFFFFF"/>
                </a:solidFill>
                <a:latin typeface="Corbel"/>
                <a:cs typeface="Corbel"/>
              </a:rPr>
              <a:t>gateway provides </a:t>
            </a:r>
            <a:r>
              <a:rPr sz="1800" spc="-10" dirty="0">
                <a:solidFill>
                  <a:srgbClr val="FFFFFF"/>
                </a:solidFill>
                <a:latin typeface="Corbel"/>
                <a:cs typeface="Corbel"/>
              </a:rPr>
              <a:t>access </a:t>
            </a:r>
            <a:r>
              <a:rPr sz="1800" spc="-5" dirty="0">
                <a:solidFill>
                  <a:srgbClr val="FFFFFF"/>
                </a:solidFill>
                <a:latin typeface="Corbel"/>
                <a:cs typeface="Corbel"/>
              </a:rPr>
              <a:t>to objects </a:t>
            </a:r>
            <a:r>
              <a:rPr sz="1800" dirty="0">
                <a:solidFill>
                  <a:srgbClr val="FFFFFF"/>
                </a:solidFill>
                <a:latin typeface="Corbel"/>
                <a:cs typeface="Corbel"/>
              </a:rPr>
              <a:t>in S3</a:t>
            </a:r>
            <a:r>
              <a:rPr sz="1800" spc="-254" dirty="0">
                <a:solidFill>
                  <a:srgbClr val="FFFFFF"/>
                </a:solidFill>
                <a:latin typeface="Corbel"/>
                <a:cs typeface="Corbel"/>
              </a:rPr>
              <a:t> </a:t>
            </a:r>
            <a:r>
              <a:rPr sz="1800" spc="-5" dirty="0">
                <a:solidFill>
                  <a:srgbClr val="FFFFFF"/>
                </a:solidFill>
                <a:latin typeface="Corbel"/>
                <a:cs typeface="Corbel"/>
              </a:rPr>
              <a:t>as </a:t>
            </a:r>
            <a:r>
              <a:rPr sz="1800" dirty="0">
                <a:solidFill>
                  <a:srgbClr val="FFFFFF"/>
                </a:solidFill>
                <a:latin typeface="Corbel"/>
                <a:cs typeface="Corbel"/>
              </a:rPr>
              <a:t>files on a </a:t>
            </a:r>
            <a:r>
              <a:rPr sz="1800" spc="-5" dirty="0">
                <a:solidFill>
                  <a:srgbClr val="FFFFFF"/>
                </a:solidFill>
                <a:latin typeface="Corbel"/>
                <a:cs typeface="Corbel"/>
              </a:rPr>
              <a:t>NFS </a:t>
            </a:r>
            <a:r>
              <a:rPr sz="1800" dirty="0">
                <a:solidFill>
                  <a:srgbClr val="FFFFFF"/>
                </a:solidFill>
                <a:latin typeface="Corbel"/>
                <a:cs typeface="Corbel"/>
              </a:rPr>
              <a:t>mount </a:t>
            </a:r>
            <a:r>
              <a:rPr sz="1800" spc="-5" dirty="0">
                <a:solidFill>
                  <a:srgbClr val="FFFFFF"/>
                </a:solidFill>
                <a:latin typeface="Corbel"/>
                <a:cs typeface="Corbel"/>
              </a:rPr>
              <a:t>point.</a:t>
            </a:r>
            <a:endParaRPr sz="1800" dirty="0">
              <a:latin typeface="Corbel"/>
              <a:cs typeface="Corbel"/>
            </a:endParaRPr>
          </a:p>
          <a:p>
            <a:pPr marL="12700">
              <a:lnSpc>
                <a:spcPct val="100000"/>
              </a:lnSpc>
              <a:spcBef>
                <a:spcPts val="1085"/>
              </a:spcBef>
            </a:pPr>
            <a:r>
              <a:rPr sz="1800" dirty="0">
                <a:solidFill>
                  <a:srgbClr val="FFFFFF"/>
                </a:solidFill>
                <a:latin typeface="Corbel"/>
                <a:cs typeface="Corbel"/>
              </a:rPr>
              <a:t>With file </a:t>
            </a:r>
            <a:r>
              <a:rPr sz="1800" spc="-10" dirty="0">
                <a:solidFill>
                  <a:srgbClr val="FFFFFF"/>
                </a:solidFill>
                <a:latin typeface="Corbel"/>
                <a:cs typeface="Corbel"/>
              </a:rPr>
              <a:t>gateway, </a:t>
            </a:r>
            <a:r>
              <a:rPr sz="1800" dirty="0">
                <a:solidFill>
                  <a:srgbClr val="FFFFFF"/>
                </a:solidFill>
                <a:latin typeface="Corbel"/>
                <a:cs typeface="Corbel"/>
              </a:rPr>
              <a:t>you </a:t>
            </a:r>
            <a:r>
              <a:rPr sz="1800" spc="-5" dirty="0">
                <a:solidFill>
                  <a:srgbClr val="FFFFFF"/>
                </a:solidFill>
                <a:latin typeface="Corbel"/>
                <a:cs typeface="Corbel"/>
              </a:rPr>
              <a:t>can </a:t>
            </a:r>
            <a:r>
              <a:rPr sz="1800" dirty="0">
                <a:solidFill>
                  <a:srgbClr val="FFFFFF"/>
                </a:solidFill>
                <a:latin typeface="Corbel"/>
                <a:cs typeface="Corbel"/>
              </a:rPr>
              <a:t>do </a:t>
            </a:r>
            <a:r>
              <a:rPr sz="1800" spc="-5" dirty="0">
                <a:solidFill>
                  <a:srgbClr val="FFFFFF"/>
                </a:solidFill>
                <a:latin typeface="Corbel"/>
                <a:cs typeface="Corbel"/>
              </a:rPr>
              <a:t>the</a:t>
            </a:r>
            <a:r>
              <a:rPr sz="1800" spc="30" dirty="0">
                <a:solidFill>
                  <a:srgbClr val="FFFFFF"/>
                </a:solidFill>
                <a:latin typeface="Corbel"/>
                <a:cs typeface="Corbel"/>
              </a:rPr>
              <a:t> </a:t>
            </a:r>
            <a:r>
              <a:rPr sz="1800" dirty="0">
                <a:solidFill>
                  <a:srgbClr val="FFFFFF"/>
                </a:solidFill>
                <a:latin typeface="Corbel"/>
                <a:cs typeface="Corbel"/>
              </a:rPr>
              <a:t>following:</a:t>
            </a:r>
            <a:endParaRPr sz="1800" dirty="0">
              <a:latin typeface="Corbel"/>
              <a:cs typeface="Corbel"/>
            </a:endParaRPr>
          </a:p>
          <a:p>
            <a:pPr marL="133985" indent="-121920">
              <a:lnSpc>
                <a:spcPct val="100000"/>
              </a:lnSpc>
              <a:spcBef>
                <a:spcPts val="1080"/>
              </a:spcBef>
              <a:buChar char="•"/>
              <a:tabLst>
                <a:tab pos="134620" algn="l"/>
              </a:tabLst>
            </a:pPr>
            <a:r>
              <a:rPr sz="1800" spc="-55" dirty="0">
                <a:solidFill>
                  <a:srgbClr val="FFFFFF"/>
                </a:solidFill>
                <a:latin typeface="Corbel"/>
                <a:cs typeface="Corbel"/>
              </a:rPr>
              <a:t>You </a:t>
            </a:r>
            <a:r>
              <a:rPr sz="1800" spc="-5" dirty="0">
                <a:solidFill>
                  <a:srgbClr val="FFFFFF"/>
                </a:solidFill>
                <a:latin typeface="Corbel"/>
                <a:cs typeface="Corbel"/>
              </a:rPr>
              <a:t>can now store </a:t>
            </a:r>
            <a:r>
              <a:rPr sz="1800" dirty="0">
                <a:solidFill>
                  <a:srgbClr val="FFFFFF"/>
                </a:solidFill>
                <a:latin typeface="Corbel"/>
                <a:cs typeface="Corbel"/>
              </a:rPr>
              <a:t>and </a:t>
            </a:r>
            <a:r>
              <a:rPr sz="1800" spc="-5" dirty="0">
                <a:solidFill>
                  <a:srgbClr val="FFFFFF"/>
                </a:solidFill>
                <a:latin typeface="Corbel"/>
                <a:cs typeface="Corbel"/>
              </a:rPr>
              <a:t>retrieve </a:t>
            </a:r>
            <a:r>
              <a:rPr sz="1800" dirty="0">
                <a:solidFill>
                  <a:srgbClr val="FFFFFF"/>
                </a:solidFill>
                <a:latin typeface="Corbel"/>
                <a:cs typeface="Corbel"/>
              </a:rPr>
              <a:t>files </a:t>
            </a:r>
            <a:r>
              <a:rPr sz="1800" spc="-5" dirty="0">
                <a:solidFill>
                  <a:srgbClr val="FFFFFF"/>
                </a:solidFill>
                <a:latin typeface="Corbel"/>
                <a:cs typeface="Corbel"/>
              </a:rPr>
              <a:t>directly </a:t>
            </a:r>
            <a:r>
              <a:rPr sz="1800" dirty="0">
                <a:solidFill>
                  <a:srgbClr val="FFFFFF"/>
                </a:solidFill>
                <a:latin typeface="Corbel"/>
                <a:cs typeface="Corbel"/>
              </a:rPr>
              <a:t>using </a:t>
            </a:r>
            <a:r>
              <a:rPr sz="1800" spc="-5" dirty="0">
                <a:solidFill>
                  <a:srgbClr val="FFFFFF"/>
                </a:solidFill>
                <a:latin typeface="Corbel"/>
                <a:cs typeface="Corbel"/>
              </a:rPr>
              <a:t>NFS </a:t>
            </a:r>
            <a:r>
              <a:rPr sz="1800" dirty="0">
                <a:solidFill>
                  <a:srgbClr val="FFFFFF"/>
                </a:solidFill>
                <a:latin typeface="Corbel"/>
                <a:cs typeface="Corbel"/>
              </a:rPr>
              <a:t>3 </a:t>
            </a:r>
            <a:r>
              <a:rPr sz="1800" spc="-5" dirty="0">
                <a:solidFill>
                  <a:srgbClr val="FFFFFF"/>
                </a:solidFill>
                <a:latin typeface="Corbel"/>
                <a:cs typeface="Corbel"/>
              </a:rPr>
              <a:t>or 4.1</a:t>
            </a:r>
            <a:r>
              <a:rPr sz="1800" spc="85" dirty="0">
                <a:solidFill>
                  <a:srgbClr val="FFFFFF"/>
                </a:solidFill>
                <a:latin typeface="Corbel"/>
                <a:cs typeface="Corbel"/>
              </a:rPr>
              <a:t> </a:t>
            </a:r>
            <a:r>
              <a:rPr sz="1800" spc="-5" dirty="0">
                <a:solidFill>
                  <a:srgbClr val="FFFFFF"/>
                </a:solidFill>
                <a:latin typeface="Corbel"/>
                <a:cs typeface="Corbel"/>
              </a:rPr>
              <a:t>protocol.</a:t>
            </a:r>
            <a:endParaRPr sz="1800" dirty="0">
              <a:latin typeface="Corbel"/>
              <a:cs typeface="Corbel"/>
            </a:endParaRPr>
          </a:p>
          <a:p>
            <a:pPr marL="133985" indent="-121920">
              <a:lnSpc>
                <a:spcPct val="100000"/>
              </a:lnSpc>
              <a:spcBef>
                <a:spcPts val="1080"/>
              </a:spcBef>
              <a:buChar char="•"/>
              <a:tabLst>
                <a:tab pos="134620" algn="l"/>
              </a:tabLst>
            </a:pPr>
            <a:r>
              <a:rPr sz="1800" spc="-55" dirty="0">
                <a:solidFill>
                  <a:srgbClr val="FFFFFF"/>
                </a:solidFill>
                <a:latin typeface="Corbel"/>
                <a:cs typeface="Corbel"/>
              </a:rPr>
              <a:t>You </a:t>
            </a:r>
            <a:r>
              <a:rPr sz="1800" spc="-5" dirty="0">
                <a:solidFill>
                  <a:srgbClr val="FFFFFF"/>
                </a:solidFill>
                <a:latin typeface="Corbel"/>
                <a:cs typeface="Corbel"/>
              </a:rPr>
              <a:t>can </a:t>
            </a:r>
            <a:r>
              <a:rPr sz="1800" spc="-10" dirty="0">
                <a:solidFill>
                  <a:srgbClr val="FFFFFF"/>
                </a:solidFill>
                <a:latin typeface="Corbel"/>
                <a:cs typeface="Corbel"/>
              </a:rPr>
              <a:t>access </a:t>
            </a:r>
            <a:r>
              <a:rPr sz="1800" dirty="0">
                <a:solidFill>
                  <a:srgbClr val="FFFFFF"/>
                </a:solidFill>
                <a:latin typeface="Corbel"/>
                <a:cs typeface="Corbel"/>
              </a:rPr>
              <a:t>your </a:t>
            </a:r>
            <a:r>
              <a:rPr sz="1800" spc="-5" dirty="0">
                <a:solidFill>
                  <a:srgbClr val="FFFFFF"/>
                </a:solidFill>
                <a:latin typeface="Corbel"/>
                <a:cs typeface="Corbel"/>
              </a:rPr>
              <a:t>data directly </a:t>
            </a:r>
            <a:r>
              <a:rPr sz="1800" dirty="0">
                <a:solidFill>
                  <a:srgbClr val="FFFFFF"/>
                </a:solidFill>
                <a:latin typeface="Corbel"/>
                <a:cs typeface="Corbel"/>
              </a:rPr>
              <a:t>in S3 from </a:t>
            </a:r>
            <a:r>
              <a:rPr sz="1800" spc="-5" dirty="0">
                <a:solidFill>
                  <a:srgbClr val="FFFFFF"/>
                </a:solidFill>
                <a:latin typeface="Corbel"/>
                <a:cs typeface="Corbel"/>
              </a:rPr>
              <a:t>any cloud application or</a:t>
            </a:r>
            <a:r>
              <a:rPr sz="1800" spc="45" dirty="0">
                <a:solidFill>
                  <a:srgbClr val="FFFFFF"/>
                </a:solidFill>
                <a:latin typeface="Corbel"/>
                <a:cs typeface="Corbel"/>
              </a:rPr>
              <a:t> </a:t>
            </a:r>
            <a:r>
              <a:rPr sz="1800" spc="-5" dirty="0">
                <a:solidFill>
                  <a:srgbClr val="FFFFFF"/>
                </a:solidFill>
                <a:latin typeface="Corbel"/>
                <a:cs typeface="Corbel"/>
              </a:rPr>
              <a:t>service.</a:t>
            </a:r>
            <a:endParaRPr sz="1800" dirty="0">
              <a:latin typeface="Corbel"/>
              <a:cs typeface="Corbel"/>
            </a:endParaRPr>
          </a:p>
          <a:p>
            <a:pPr marL="133985" indent="-121920">
              <a:lnSpc>
                <a:spcPct val="100000"/>
              </a:lnSpc>
              <a:spcBef>
                <a:spcPts val="1080"/>
              </a:spcBef>
              <a:buChar char="•"/>
              <a:tabLst>
                <a:tab pos="134620" algn="l"/>
              </a:tabLst>
            </a:pPr>
            <a:r>
              <a:rPr sz="1800" spc="-55" dirty="0">
                <a:solidFill>
                  <a:srgbClr val="FFFFFF"/>
                </a:solidFill>
                <a:latin typeface="Corbel"/>
                <a:cs typeface="Corbel"/>
              </a:rPr>
              <a:t>You </a:t>
            </a:r>
            <a:r>
              <a:rPr sz="1800" spc="-5" dirty="0">
                <a:solidFill>
                  <a:srgbClr val="FFFFFF"/>
                </a:solidFill>
                <a:latin typeface="Corbel"/>
                <a:cs typeface="Corbel"/>
              </a:rPr>
              <a:t>can manage </a:t>
            </a:r>
            <a:r>
              <a:rPr sz="1800" dirty="0">
                <a:solidFill>
                  <a:srgbClr val="FFFFFF"/>
                </a:solidFill>
                <a:latin typeface="Corbel"/>
                <a:cs typeface="Corbel"/>
              </a:rPr>
              <a:t>your </a:t>
            </a:r>
            <a:r>
              <a:rPr sz="1800" spc="-5" dirty="0">
                <a:solidFill>
                  <a:srgbClr val="FFFFFF"/>
                </a:solidFill>
                <a:latin typeface="Corbel"/>
                <a:cs typeface="Corbel"/>
              </a:rPr>
              <a:t>data </a:t>
            </a:r>
            <a:r>
              <a:rPr sz="1800" dirty="0">
                <a:solidFill>
                  <a:srgbClr val="FFFFFF"/>
                </a:solidFill>
                <a:latin typeface="Corbel"/>
                <a:cs typeface="Corbel"/>
              </a:rPr>
              <a:t>directly in </a:t>
            </a:r>
            <a:r>
              <a:rPr sz="1800" spc="-10" dirty="0">
                <a:solidFill>
                  <a:srgbClr val="FFFFFF"/>
                </a:solidFill>
                <a:latin typeface="Corbel"/>
                <a:cs typeface="Corbel"/>
              </a:rPr>
              <a:t>Amazon </a:t>
            </a:r>
            <a:r>
              <a:rPr sz="1800" dirty="0">
                <a:solidFill>
                  <a:srgbClr val="FFFFFF"/>
                </a:solidFill>
                <a:latin typeface="Corbel"/>
                <a:cs typeface="Corbel"/>
              </a:rPr>
              <a:t>S3 using lifecycle </a:t>
            </a:r>
            <a:r>
              <a:rPr sz="1800" spc="-5" dirty="0">
                <a:solidFill>
                  <a:srgbClr val="FFFFFF"/>
                </a:solidFill>
                <a:latin typeface="Corbel"/>
                <a:cs typeface="Corbel"/>
              </a:rPr>
              <a:t>policies, cross-region</a:t>
            </a:r>
            <a:r>
              <a:rPr sz="1800" spc="-70" dirty="0">
                <a:solidFill>
                  <a:srgbClr val="FFFFFF"/>
                </a:solidFill>
                <a:latin typeface="Corbel"/>
                <a:cs typeface="Corbel"/>
              </a:rPr>
              <a:t> </a:t>
            </a:r>
            <a:r>
              <a:rPr sz="1800" spc="-5" dirty="0">
                <a:solidFill>
                  <a:srgbClr val="FFFFFF"/>
                </a:solidFill>
                <a:latin typeface="Corbel"/>
                <a:cs typeface="Corbel"/>
              </a:rPr>
              <a:t>replication,</a:t>
            </a:r>
            <a:endParaRPr sz="1800" dirty="0">
              <a:latin typeface="Corbel"/>
              <a:cs typeface="Corbel"/>
            </a:endParaRPr>
          </a:p>
          <a:p>
            <a:pPr marL="12700">
              <a:lnSpc>
                <a:spcPct val="100000"/>
              </a:lnSpc>
              <a:spcBef>
                <a:spcPts val="1080"/>
              </a:spcBef>
            </a:pPr>
            <a:r>
              <a:rPr sz="1800" spc="-5" dirty="0">
                <a:solidFill>
                  <a:srgbClr val="FFFFFF"/>
                </a:solidFill>
                <a:latin typeface="Corbel"/>
                <a:cs typeface="Corbel"/>
              </a:rPr>
              <a:t>and</a:t>
            </a:r>
            <a:r>
              <a:rPr sz="1800" spc="10" dirty="0">
                <a:solidFill>
                  <a:srgbClr val="FFFFFF"/>
                </a:solidFill>
                <a:latin typeface="Corbel"/>
                <a:cs typeface="Corbel"/>
              </a:rPr>
              <a:t> </a:t>
            </a:r>
            <a:r>
              <a:rPr sz="1800" spc="-5" dirty="0">
                <a:solidFill>
                  <a:srgbClr val="FFFFFF"/>
                </a:solidFill>
                <a:latin typeface="Corbel"/>
                <a:cs typeface="Corbel"/>
              </a:rPr>
              <a:t>versioning.</a:t>
            </a:r>
            <a:endParaRPr sz="1800" dirty="0">
              <a:latin typeface="Corbel"/>
              <a:cs typeface="Corbe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B94E-1DB7-4565-8497-569C5DA57C66}"/>
              </a:ext>
            </a:extLst>
          </p:cNvPr>
          <p:cNvSpPr>
            <a:spLocks noGrp="1"/>
          </p:cNvSpPr>
          <p:nvPr>
            <p:ph type="title"/>
          </p:nvPr>
        </p:nvSpPr>
        <p:spPr>
          <a:xfrm>
            <a:off x="1676400" y="381000"/>
            <a:ext cx="7010400" cy="830997"/>
          </a:xfrm>
        </p:spPr>
        <p:txBody>
          <a:bodyPr/>
          <a:lstStyle/>
          <a:p>
            <a:pPr algn="ctr"/>
            <a:r>
              <a:rPr lang="en-US" sz="5400" dirty="0"/>
              <a:t>Volume Gateways</a:t>
            </a:r>
          </a:p>
        </p:txBody>
      </p:sp>
      <p:sp>
        <p:nvSpPr>
          <p:cNvPr id="3" name="Text Placeholder 2">
            <a:extLst>
              <a:ext uri="{FF2B5EF4-FFF2-40B4-BE49-F238E27FC236}">
                <a16:creationId xmlns:a16="http://schemas.microsoft.com/office/drawing/2014/main" id="{00F7BE56-C4F3-48EE-8A6A-4888AF165B4C}"/>
              </a:ext>
            </a:extLst>
          </p:cNvPr>
          <p:cNvSpPr>
            <a:spLocks noGrp="1"/>
          </p:cNvSpPr>
          <p:nvPr>
            <p:ph type="body" idx="1"/>
          </p:nvPr>
        </p:nvSpPr>
        <p:spPr>
          <a:xfrm>
            <a:off x="990600" y="1371600"/>
            <a:ext cx="9885045" cy="3600986"/>
          </a:xfrm>
        </p:spPr>
        <p:txBody>
          <a:bodyPr/>
          <a:lstStyle/>
          <a:p>
            <a:r>
              <a:rPr lang="en-US" dirty="0"/>
              <a:t>Volume gateway is a blocked storage and can be mounted as iSCSI from On-premises servers. This can be used to run Operating system or host databases.</a:t>
            </a:r>
          </a:p>
          <a:p>
            <a:endParaRPr lang="en-US" dirty="0"/>
          </a:p>
          <a:p>
            <a:pPr marL="285750" indent="-285750">
              <a:buFont typeface="Arial" panose="020B0604020202020204" pitchFamily="34" charset="0"/>
              <a:buChar char="•"/>
            </a:pPr>
            <a:r>
              <a:rPr lang="en-US" dirty="0"/>
              <a:t>This can be used to run operating system.</a:t>
            </a:r>
          </a:p>
          <a:p>
            <a:pPr marL="285750" indent="-285750">
              <a:buFont typeface="Arial" panose="020B0604020202020204" pitchFamily="34" charset="0"/>
              <a:buChar char="•"/>
            </a:pPr>
            <a:r>
              <a:rPr lang="en-US" dirty="0"/>
              <a:t>Can be used as virtual storage to run database server.</a:t>
            </a:r>
          </a:p>
          <a:p>
            <a:pPr marL="285750" indent="-285750">
              <a:buFont typeface="Arial" panose="020B0604020202020204" pitchFamily="34" charset="0"/>
              <a:buChar char="•"/>
            </a:pPr>
            <a:r>
              <a:rPr lang="en-US" dirty="0"/>
              <a:t>Stored in cloud as EBS snapshot.</a:t>
            </a:r>
          </a:p>
          <a:p>
            <a:pPr marL="285750" indent="-285750">
              <a:buFont typeface="Arial" panose="020B0604020202020204" pitchFamily="34" charset="0"/>
              <a:buChar char="•"/>
            </a:pPr>
            <a:r>
              <a:rPr lang="en-US" dirty="0"/>
              <a:t>Two Types:</a:t>
            </a:r>
          </a:p>
          <a:p>
            <a:pPr marL="742950" lvl="1" indent="-285750">
              <a:buFont typeface="Arial" panose="020B0604020202020204" pitchFamily="34" charset="0"/>
              <a:buChar char="•"/>
            </a:pPr>
            <a:r>
              <a:rPr lang="en-US" b="1" dirty="0">
                <a:solidFill>
                  <a:schemeClr val="bg1"/>
                </a:solidFill>
                <a:latin typeface="Corbel"/>
              </a:rPr>
              <a:t>Cached Volumes</a:t>
            </a:r>
            <a:r>
              <a:rPr lang="en-US" dirty="0">
                <a:solidFill>
                  <a:schemeClr val="bg1"/>
                </a:solidFill>
                <a:latin typeface="Corbel"/>
              </a:rPr>
              <a:t> stores frequent accessed data locally and the rest data stored in S3. provide low latency for frequently accessed data. Volume size’s from 1 GB to 32 TB.</a:t>
            </a:r>
          </a:p>
          <a:p>
            <a:pPr marL="742950" lvl="1" indent="-285750">
              <a:buFont typeface="Arial" panose="020B0604020202020204" pitchFamily="34" charset="0"/>
              <a:buChar char="•"/>
            </a:pPr>
            <a:r>
              <a:rPr lang="en-US" b="1" dirty="0">
                <a:solidFill>
                  <a:schemeClr val="bg1"/>
                </a:solidFill>
                <a:latin typeface="Corbel"/>
              </a:rPr>
              <a:t>Stored Volumes </a:t>
            </a:r>
            <a:r>
              <a:rPr lang="en-US" dirty="0">
                <a:solidFill>
                  <a:schemeClr val="bg1"/>
                </a:solidFill>
                <a:latin typeface="Corbel"/>
              </a:rPr>
              <a:t>stores full dataset locally and backup asynchronously to AWS S3 in the form of EBS snapshot. Provides low latency for full database. Volume sizes will be stored from 1 GB to 16 TB.</a:t>
            </a:r>
          </a:p>
          <a:p>
            <a:pPr lvl="1"/>
            <a:r>
              <a:rPr lang="en-US" dirty="0"/>
              <a:t>   </a:t>
            </a:r>
          </a:p>
        </p:txBody>
      </p:sp>
    </p:spTree>
    <p:extLst>
      <p:ext uri="{BB962C8B-B14F-4D97-AF65-F5344CB8AC3E}">
        <p14:creationId xmlns:p14="http://schemas.microsoft.com/office/powerpoint/2010/main" val="2684916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3492" y="732027"/>
            <a:ext cx="5048123" cy="6405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94487" y="1531111"/>
            <a:ext cx="11036300" cy="2233930"/>
          </a:xfrm>
          <a:prstGeom prst="rect">
            <a:avLst/>
          </a:prstGeom>
        </p:spPr>
        <p:txBody>
          <a:bodyPr vert="horz" wrap="square" lIns="0" tIns="12700" rIns="0" bIns="0" rtlCol="0">
            <a:spAutoFit/>
          </a:bodyPr>
          <a:lstStyle/>
          <a:p>
            <a:pPr marL="12700" algn="just">
              <a:lnSpc>
                <a:spcPct val="100000"/>
              </a:lnSpc>
              <a:spcBef>
                <a:spcPts val="100"/>
              </a:spcBef>
            </a:pPr>
            <a:r>
              <a:rPr sz="3600" spc="-5" dirty="0"/>
              <a:t>Cached </a:t>
            </a:r>
            <a:r>
              <a:rPr sz="3600" spc="-25" dirty="0"/>
              <a:t>Volumes </a:t>
            </a:r>
            <a:r>
              <a:rPr sz="3600" spc="-5" dirty="0"/>
              <a:t>Architecture</a:t>
            </a:r>
            <a:r>
              <a:rPr sz="3600" spc="-400" dirty="0"/>
              <a:t> </a:t>
            </a:r>
            <a:r>
              <a:rPr sz="3600" dirty="0"/>
              <a:t>-</a:t>
            </a:r>
          </a:p>
          <a:p>
            <a:pPr marL="12700" marR="5080" algn="just">
              <a:lnSpc>
                <a:spcPct val="100000"/>
              </a:lnSpc>
              <a:spcBef>
                <a:spcPts val="105"/>
              </a:spcBef>
            </a:pPr>
            <a:r>
              <a:rPr sz="1800" spc="-5" dirty="0"/>
              <a:t>Cached </a:t>
            </a:r>
            <a:r>
              <a:rPr sz="1800" dirty="0"/>
              <a:t>volumes let you use </a:t>
            </a:r>
            <a:r>
              <a:rPr sz="1800" spc="-5" dirty="0"/>
              <a:t>Amazon </a:t>
            </a:r>
            <a:r>
              <a:rPr sz="1800" dirty="0"/>
              <a:t>Simple </a:t>
            </a:r>
            <a:r>
              <a:rPr sz="1800" spc="-5" dirty="0"/>
              <a:t>Storage Service (Amazon </a:t>
            </a:r>
            <a:r>
              <a:rPr sz="1800" dirty="0"/>
              <a:t>S3) as your </a:t>
            </a:r>
            <a:r>
              <a:rPr sz="1800" spc="-5" dirty="0"/>
              <a:t>primary data storage </a:t>
            </a:r>
            <a:r>
              <a:rPr sz="1800" dirty="0"/>
              <a:t>while  </a:t>
            </a:r>
            <a:r>
              <a:rPr sz="1800" spc="-5" dirty="0"/>
              <a:t>retaining frequently accessed </a:t>
            </a:r>
            <a:r>
              <a:rPr sz="1800" dirty="0"/>
              <a:t>data locally in your </a:t>
            </a:r>
            <a:r>
              <a:rPr sz="1800" spc="-5" dirty="0"/>
              <a:t>storage </a:t>
            </a:r>
            <a:r>
              <a:rPr sz="1800" spc="-10" dirty="0"/>
              <a:t>gateway. </a:t>
            </a:r>
            <a:r>
              <a:rPr sz="1800" spc="-5" dirty="0"/>
              <a:t>Cached </a:t>
            </a:r>
            <a:r>
              <a:rPr sz="1800" dirty="0"/>
              <a:t>volumes </a:t>
            </a:r>
            <a:r>
              <a:rPr sz="1800" spc="-5" dirty="0"/>
              <a:t>minimize </a:t>
            </a:r>
            <a:r>
              <a:rPr sz="1800" spc="-10" dirty="0"/>
              <a:t>the </a:t>
            </a:r>
            <a:r>
              <a:rPr sz="1800" spc="-5" dirty="0"/>
              <a:t>need to scale </a:t>
            </a:r>
            <a:r>
              <a:rPr sz="1800" dirty="0"/>
              <a:t>your  </a:t>
            </a:r>
            <a:r>
              <a:rPr sz="1800" spc="-5" dirty="0"/>
              <a:t>on-premises storage infrastructure, </a:t>
            </a:r>
            <a:r>
              <a:rPr sz="1800" dirty="0"/>
              <a:t>while </a:t>
            </a:r>
            <a:r>
              <a:rPr sz="1800" spc="-5" dirty="0"/>
              <a:t>still providing </a:t>
            </a:r>
            <a:r>
              <a:rPr sz="1800" dirty="0"/>
              <a:t>your applications with </a:t>
            </a:r>
            <a:r>
              <a:rPr sz="1800" spc="-10" dirty="0"/>
              <a:t>low </a:t>
            </a:r>
            <a:r>
              <a:rPr sz="1800" spc="-5" dirty="0"/>
              <a:t>latency </a:t>
            </a:r>
            <a:r>
              <a:rPr sz="1800" spc="-10" dirty="0"/>
              <a:t>access </a:t>
            </a:r>
            <a:r>
              <a:rPr sz="1800" spc="-5" dirty="0"/>
              <a:t>to their </a:t>
            </a:r>
            <a:r>
              <a:rPr sz="1800" dirty="0"/>
              <a:t>frequently  </a:t>
            </a:r>
            <a:r>
              <a:rPr sz="1800" spc="-5" dirty="0"/>
              <a:t>accessed data. </a:t>
            </a:r>
            <a:r>
              <a:rPr sz="1800" spc="-50" dirty="0"/>
              <a:t>You </a:t>
            </a:r>
            <a:r>
              <a:rPr sz="1800" dirty="0"/>
              <a:t>can </a:t>
            </a:r>
            <a:r>
              <a:rPr sz="1800" spc="-5" dirty="0"/>
              <a:t>create storage </a:t>
            </a:r>
            <a:r>
              <a:rPr sz="1800" dirty="0"/>
              <a:t>volumes up </a:t>
            </a:r>
            <a:r>
              <a:rPr sz="1800" spc="-5" dirty="0"/>
              <a:t>to </a:t>
            </a:r>
            <a:r>
              <a:rPr sz="1800" dirty="0"/>
              <a:t>32 </a:t>
            </a:r>
            <a:r>
              <a:rPr sz="1800" spc="-5" dirty="0"/>
              <a:t>TiB </a:t>
            </a:r>
            <a:r>
              <a:rPr sz="1800" dirty="0"/>
              <a:t>in </a:t>
            </a:r>
            <a:r>
              <a:rPr sz="1800" spc="-5" dirty="0"/>
              <a:t>size and attach to </a:t>
            </a:r>
            <a:r>
              <a:rPr sz="1800" dirty="0"/>
              <a:t>them </a:t>
            </a:r>
            <a:r>
              <a:rPr sz="1800" spc="-5" dirty="0"/>
              <a:t>as iSCSI devices </a:t>
            </a:r>
            <a:r>
              <a:rPr sz="1800" dirty="0"/>
              <a:t>from your </a:t>
            </a:r>
            <a:r>
              <a:rPr sz="1800" spc="-5" dirty="0"/>
              <a:t>on-  premises application </a:t>
            </a:r>
            <a:r>
              <a:rPr sz="1800" dirty="0"/>
              <a:t>servers. </a:t>
            </a:r>
            <a:r>
              <a:rPr sz="1800" spc="-40" dirty="0"/>
              <a:t>Your </a:t>
            </a:r>
            <a:r>
              <a:rPr sz="1800" dirty="0"/>
              <a:t>gateway </a:t>
            </a:r>
            <a:r>
              <a:rPr sz="1800" spc="-5" dirty="0"/>
              <a:t>stores data </a:t>
            </a:r>
            <a:r>
              <a:rPr sz="1800" dirty="0"/>
              <a:t>that you write </a:t>
            </a:r>
            <a:r>
              <a:rPr sz="1800" spc="5" dirty="0"/>
              <a:t>to </a:t>
            </a:r>
            <a:r>
              <a:rPr sz="1800" dirty="0"/>
              <a:t>these volumes in </a:t>
            </a:r>
            <a:r>
              <a:rPr sz="1800" spc="-5" dirty="0"/>
              <a:t>Amazon </a:t>
            </a:r>
            <a:r>
              <a:rPr sz="1800" dirty="0"/>
              <a:t>S3 and retains  </a:t>
            </a:r>
            <a:r>
              <a:rPr sz="1800" spc="-5" dirty="0"/>
              <a:t>recently </a:t>
            </a:r>
            <a:r>
              <a:rPr sz="1800" dirty="0"/>
              <a:t>read </a:t>
            </a:r>
            <a:r>
              <a:rPr sz="1800" spc="-5" dirty="0"/>
              <a:t>data </a:t>
            </a:r>
            <a:r>
              <a:rPr sz="1800" dirty="0"/>
              <a:t>in your on-premises </a:t>
            </a:r>
            <a:r>
              <a:rPr sz="1800" spc="-5" dirty="0"/>
              <a:t>storage gateway's cache and </a:t>
            </a:r>
            <a:r>
              <a:rPr sz="1800" dirty="0"/>
              <a:t>upload buffer</a:t>
            </a:r>
            <a:r>
              <a:rPr sz="1800" spc="70" dirty="0"/>
              <a:t> </a:t>
            </a:r>
            <a:r>
              <a:rPr sz="1800" spc="-5" dirty="0"/>
              <a:t>storage.</a:t>
            </a:r>
            <a:endParaRPr sz="1800" dirty="0"/>
          </a:p>
        </p:txBody>
      </p:sp>
      <p:sp>
        <p:nvSpPr>
          <p:cNvPr id="4" name="object 4"/>
          <p:cNvSpPr txBox="1"/>
          <p:nvPr/>
        </p:nvSpPr>
        <p:spPr>
          <a:xfrm>
            <a:off x="494487" y="4013961"/>
            <a:ext cx="11036935" cy="1397635"/>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Corbel"/>
                <a:cs typeface="Corbel"/>
              </a:rPr>
              <a:t>Cached </a:t>
            </a:r>
            <a:r>
              <a:rPr sz="1800" dirty="0">
                <a:solidFill>
                  <a:srgbClr val="FFFFFF"/>
                </a:solidFill>
                <a:latin typeface="Corbel"/>
                <a:cs typeface="Corbel"/>
              </a:rPr>
              <a:t>volumes </a:t>
            </a:r>
            <a:r>
              <a:rPr sz="1800" spc="-5" dirty="0">
                <a:solidFill>
                  <a:srgbClr val="FFFFFF"/>
                </a:solidFill>
                <a:latin typeface="Corbel"/>
                <a:cs typeface="Corbel"/>
              </a:rPr>
              <a:t>can range </a:t>
            </a:r>
            <a:r>
              <a:rPr sz="1800" dirty="0">
                <a:solidFill>
                  <a:srgbClr val="FFFFFF"/>
                </a:solidFill>
                <a:latin typeface="Corbel"/>
                <a:cs typeface="Corbel"/>
              </a:rPr>
              <a:t>from 1 GiB </a:t>
            </a:r>
            <a:r>
              <a:rPr sz="1800" spc="-5" dirty="0">
                <a:solidFill>
                  <a:srgbClr val="FFFFFF"/>
                </a:solidFill>
                <a:latin typeface="Corbel"/>
                <a:cs typeface="Corbel"/>
              </a:rPr>
              <a:t>to </a:t>
            </a:r>
            <a:r>
              <a:rPr sz="1800" dirty="0">
                <a:solidFill>
                  <a:srgbClr val="FFFFFF"/>
                </a:solidFill>
                <a:latin typeface="Corbel"/>
                <a:cs typeface="Corbel"/>
              </a:rPr>
              <a:t>32 </a:t>
            </a:r>
            <a:r>
              <a:rPr sz="1800" spc="-5" dirty="0">
                <a:solidFill>
                  <a:srgbClr val="FFFFFF"/>
                </a:solidFill>
                <a:latin typeface="Corbel"/>
                <a:cs typeface="Corbel"/>
              </a:rPr>
              <a:t>TiB in size. Each gateway configured </a:t>
            </a:r>
            <a:r>
              <a:rPr sz="1800" dirty="0">
                <a:solidFill>
                  <a:srgbClr val="FFFFFF"/>
                </a:solidFill>
                <a:latin typeface="Corbel"/>
                <a:cs typeface="Corbel"/>
              </a:rPr>
              <a:t>for </a:t>
            </a:r>
            <a:r>
              <a:rPr sz="1800" spc="-5" dirty="0">
                <a:solidFill>
                  <a:srgbClr val="FFFFFF"/>
                </a:solidFill>
                <a:latin typeface="Corbel"/>
                <a:cs typeface="Corbel"/>
              </a:rPr>
              <a:t>cached </a:t>
            </a:r>
            <a:r>
              <a:rPr sz="1800" dirty="0">
                <a:solidFill>
                  <a:srgbClr val="FFFFFF"/>
                </a:solidFill>
                <a:latin typeface="Corbel"/>
                <a:cs typeface="Corbel"/>
              </a:rPr>
              <a:t>volumes </a:t>
            </a:r>
            <a:r>
              <a:rPr sz="1800" spc="-5" dirty="0">
                <a:solidFill>
                  <a:srgbClr val="FFFFFF"/>
                </a:solidFill>
                <a:latin typeface="Corbel"/>
                <a:cs typeface="Corbel"/>
              </a:rPr>
              <a:t>can support </a:t>
            </a:r>
            <a:r>
              <a:rPr sz="1800" dirty="0">
                <a:solidFill>
                  <a:srgbClr val="FFFFFF"/>
                </a:solidFill>
                <a:latin typeface="Corbel"/>
                <a:cs typeface="Corbel"/>
              </a:rPr>
              <a:t>up  </a:t>
            </a:r>
            <a:r>
              <a:rPr sz="1800" spc="-5" dirty="0">
                <a:solidFill>
                  <a:srgbClr val="FFFFFF"/>
                </a:solidFill>
                <a:latin typeface="Corbel"/>
                <a:cs typeface="Corbel"/>
              </a:rPr>
              <a:t>to </a:t>
            </a:r>
            <a:r>
              <a:rPr sz="1800" dirty="0">
                <a:solidFill>
                  <a:srgbClr val="FFFFFF"/>
                </a:solidFill>
                <a:latin typeface="Corbel"/>
                <a:cs typeface="Corbel"/>
              </a:rPr>
              <a:t>32 volumes for a </a:t>
            </a:r>
            <a:r>
              <a:rPr sz="1800" spc="-5" dirty="0">
                <a:solidFill>
                  <a:srgbClr val="FFFFFF"/>
                </a:solidFill>
                <a:latin typeface="Corbel"/>
                <a:cs typeface="Corbel"/>
              </a:rPr>
              <a:t>total maximum storage </a:t>
            </a:r>
            <a:r>
              <a:rPr sz="1800" dirty="0">
                <a:solidFill>
                  <a:srgbClr val="FFFFFF"/>
                </a:solidFill>
                <a:latin typeface="Corbel"/>
                <a:cs typeface="Corbel"/>
              </a:rPr>
              <a:t>volume of </a:t>
            </a:r>
            <a:r>
              <a:rPr sz="1800" spc="-10" dirty="0">
                <a:solidFill>
                  <a:srgbClr val="FFFFFF"/>
                </a:solidFill>
                <a:latin typeface="Corbel"/>
                <a:cs typeface="Corbel"/>
              </a:rPr>
              <a:t>1,024 </a:t>
            </a:r>
            <a:r>
              <a:rPr sz="1800" spc="-5" dirty="0">
                <a:solidFill>
                  <a:srgbClr val="FFFFFF"/>
                </a:solidFill>
                <a:latin typeface="Corbel"/>
                <a:cs typeface="Corbel"/>
              </a:rPr>
              <a:t>TiB(1</a:t>
            </a:r>
            <a:r>
              <a:rPr sz="1800" spc="-35" dirty="0">
                <a:solidFill>
                  <a:srgbClr val="FFFFFF"/>
                </a:solidFill>
                <a:latin typeface="Corbel"/>
                <a:cs typeface="Corbel"/>
              </a:rPr>
              <a:t> </a:t>
            </a:r>
            <a:r>
              <a:rPr sz="1800" dirty="0">
                <a:solidFill>
                  <a:srgbClr val="FFFFFF"/>
                </a:solidFill>
                <a:latin typeface="Corbel"/>
                <a:cs typeface="Corbel"/>
              </a:rPr>
              <a:t>PiB).</a:t>
            </a:r>
            <a:endParaRPr sz="1800" dirty="0">
              <a:latin typeface="Corbel"/>
              <a:cs typeface="Corbel"/>
            </a:endParaRPr>
          </a:p>
          <a:p>
            <a:pPr>
              <a:lnSpc>
                <a:spcPct val="100000"/>
              </a:lnSpc>
              <a:spcBef>
                <a:spcPts val="35"/>
              </a:spcBef>
            </a:pPr>
            <a:endParaRPr sz="1850" dirty="0">
              <a:latin typeface="Times New Roman"/>
              <a:cs typeface="Times New Roman"/>
            </a:endParaRPr>
          </a:p>
          <a:p>
            <a:pPr marL="12700" marR="6985">
              <a:lnSpc>
                <a:spcPct val="100000"/>
              </a:lnSpc>
            </a:pPr>
            <a:r>
              <a:rPr sz="1800" dirty="0">
                <a:solidFill>
                  <a:srgbClr val="FFFFFF"/>
                </a:solidFill>
                <a:latin typeface="Corbel"/>
                <a:cs typeface="Corbel"/>
              </a:rPr>
              <a:t>In </a:t>
            </a:r>
            <a:r>
              <a:rPr sz="1800" spc="-5" dirty="0">
                <a:solidFill>
                  <a:srgbClr val="FFFFFF"/>
                </a:solidFill>
                <a:latin typeface="Corbel"/>
                <a:cs typeface="Corbel"/>
              </a:rPr>
              <a:t>the cached </a:t>
            </a:r>
            <a:r>
              <a:rPr sz="1800" dirty="0">
                <a:solidFill>
                  <a:srgbClr val="FFFFFF"/>
                </a:solidFill>
                <a:latin typeface="Corbel"/>
                <a:cs typeface="Corbel"/>
              </a:rPr>
              <a:t>volumes </a:t>
            </a:r>
            <a:r>
              <a:rPr sz="1800" spc="-5" dirty="0">
                <a:solidFill>
                  <a:srgbClr val="FFFFFF"/>
                </a:solidFill>
                <a:latin typeface="Corbel"/>
                <a:cs typeface="Corbel"/>
              </a:rPr>
              <a:t>solution, </a:t>
            </a:r>
            <a:r>
              <a:rPr sz="1800" spc="-30" dirty="0">
                <a:solidFill>
                  <a:srgbClr val="FFFFFF"/>
                </a:solidFill>
                <a:latin typeface="Corbel"/>
                <a:cs typeface="Corbel"/>
              </a:rPr>
              <a:t>AWS </a:t>
            </a:r>
            <a:r>
              <a:rPr sz="1800" spc="-5" dirty="0">
                <a:solidFill>
                  <a:srgbClr val="FFFFFF"/>
                </a:solidFill>
                <a:latin typeface="Corbel"/>
                <a:cs typeface="Corbel"/>
              </a:rPr>
              <a:t>Storage Gateway stores all </a:t>
            </a:r>
            <a:r>
              <a:rPr sz="1800" dirty="0">
                <a:solidFill>
                  <a:srgbClr val="FFFFFF"/>
                </a:solidFill>
                <a:latin typeface="Corbel"/>
                <a:cs typeface="Corbel"/>
              </a:rPr>
              <a:t>your on-premises </a:t>
            </a:r>
            <a:r>
              <a:rPr sz="1800" spc="-5" dirty="0">
                <a:solidFill>
                  <a:srgbClr val="FFFFFF"/>
                </a:solidFill>
                <a:latin typeface="Corbel"/>
                <a:cs typeface="Corbel"/>
              </a:rPr>
              <a:t>application </a:t>
            </a:r>
            <a:r>
              <a:rPr sz="1800" dirty="0">
                <a:solidFill>
                  <a:srgbClr val="FFFFFF"/>
                </a:solidFill>
                <a:latin typeface="Corbel"/>
                <a:cs typeface="Corbel"/>
              </a:rPr>
              <a:t>data in a </a:t>
            </a:r>
            <a:r>
              <a:rPr sz="1800" spc="-5" dirty="0">
                <a:solidFill>
                  <a:srgbClr val="FFFFFF"/>
                </a:solidFill>
                <a:latin typeface="Corbel"/>
                <a:cs typeface="Corbel"/>
              </a:rPr>
              <a:t>storage  </a:t>
            </a:r>
            <a:r>
              <a:rPr sz="1800" dirty="0">
                <a:solidFill>
                  <a:srgbClr val="FFFFFF"/>
                </a:solidFill>
                <a:latin typeface="Corbel"/>
                <a:cs typeface="Corbel"/>
              </a:rPr>
              <a:t>volume in </a:t>
            </a:r>
            <a:r>
              <a:rPr sz="1800" spc="-5" dirty="0">
                <a:solidFill>
                  <a:srgbClr val="FFFFFF"/>
                </a:solidFill>
                <a:latin typeface="Corbel"/>
                <a:cs typeface="Corbel"/>
              </a:rPr>
              <a:t>Amazon</a:t>
            </a:r>
            <a:r>
              <a:rPr sz="1800" spc="-114" dirty="0">
                <a:solidFill>
                  <a:srgbClr val="FFFFFF"/>
                </a:solidFill>
                <a:latin typeface="Corbel"/>
                <a:cs typeface="Corbel"/>
              </a:rPr>
              <a:t> </a:t>
            </a:r>
            <a:r>
              <a:rPr sz="1800" dirty="0">
                <a:solidFill>
                  <a:srgbClr val="FFFFFF"/>
                </a:solidFill>
                <a:latin typeface="Corbel"/>
                <a:cs typeface="Corbel"/>
              </a:rPr>
              <a:t>S3.</a:t>
            </a:r>
            <a:endParaRPr sz="1800" dirty="0">
              <a:latin typeface="Corbel"/>
              <a:cs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858011"/>
            <a:ext cx="9144000" cy="51435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00527" y="794004"/>
            <a:ext cx="6819900" cy="37536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918207" y="442976"/>
            <a:ext cx="7530465" cy="299720"/>
          </a:xfrm>
          <a:prstGeom prst="rect">
            <a:avLst/>
          </a:prstGeom>
        </p:spPr>
        <p:txBody>
          <a:bodyPr vert="horz" wrap="square" lIns="0" tIns="12700" rIns="0" bIns="0" rtlCol="0">
            <a:spAutoFit/>
          </a:bodyPr>
          <a:lstStyle/>
          <a:p>
            <a:pPr marL="12700">
              <a:lnSpc>
                <a:spcPct val="100000"/>
              </a:lnSpc>
              <a:spcBef>
                <a:spcPts val="100"/>
              </a:spcBef>
            </a:pPr>
            <a:r>
              <a:rPr sz="1800" spc="-5" dirty="0"/>
              <a:t>The </a:t>
            </a:r>
            <a:r>
              <a:rPr sz="1800" dirty="0"/>
              <a:t>following </a:t>
            </a:r>
            <a:r>
              <a:rPr sz="1800" spc="-5" dirty="0"/>
              <a:t>diagram </a:t>
            </a:r>
            <a:r>
              <a:rPr sz="1800" dirty="0"/>
              <a:t>provides </a:t>
            </a:r>
            <a:r>
              <a:rPr sz="1800" spc="-5" dirty="0"/>
              <a:t>an overview of the cached </a:t>
            </a:r>
            <a:r>
              <a:rPr sz="1800" dirty="0"/>
              <a:t>volumes</a:t>
            </a:r>
            <a:r>
              <a:rPr sz="1800" spc="55" dirty="0"/>
              <a:t> </a:t>
            </a:r>
            <a:r>
              <a:rPr sz="1800" spc="-5" dirty="0"/>
              <a:t>deployment</a:t>
            </a:r>
            <a:endParaRPr sz="1800"/>
          </a:p>
        </p:txBody>
      </p:sp>
      <p:sp>
        <p:nvSpPr>
          <p:cNvPr id="4" name="object 4"/>
          <p:cNvSpPr txBox="1"/>
          <p:nvPr/>
        </p:nvSpPr>
        <p:spPr>
          <a:xfrm>
            <a:off x="681634" y="4565650"/>
            <a:ext cx="10648315" cy="1671955"/>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Corbel"/>
                <a:cs typeface="Corbel"/>
              </a:rPr>
              <a:t>After </a:t>
            </a:r>
            <a:r>
              <a:rPr sz="1800" dirty="0">
                <a:solidFill>
                  <a:srgbClr val="FFFFFF"/>
                </a:solidFill>
                <a:latin typeface="Corbel"/>
                <a:cs typeface="Corbel"/>
              </a:rPr>
              <a:t>you've </a:t>
            </a:r>
            <a:r>
              <a:rPr sz="1800" spc="-5" dirty="0">
                <a:solidFill>
                  <a:srgbClr val="FFFFFF"/>
                </a:solidFill>
                <a:latin typeface="Corbel"/>
                <a:cs typeface="Corbel"/>
              </a:rPr>
              <a:t>installed the </a:t>
            </a:r>
            <a:r>
              <a:rPr sz="1800" spc="-30" dirty="0">
                <a:solidFill>
                  <a:srgbClr val="FFFFFF"/>
                </a:solidFill>
                <a:latin typeface="Corbel"/>
                <a:cs typeface="Corbel"/>
              </a:rPr>
              <a:t>AWS </a:t>
            </a:r>
            <a:r>
              <a:rPr sz="1800" spc="-5" dirty="0">
                <a:solidFill>
                  <a:srgbClr val="FFFFFF"/>
                </a:solidFill>
                <a:latin typeface="Corbel"/>
                <a:cs typeface="Corbel"/>
              </a:rPr>
              <a:t>Storage Gateway software </a:t>
            </a:r>
            <a:r>
              <a:rPr sz="1800" dirty="0">
                <a:solidFill>
                  <a:srgbClr val="FFFFFF"/>
                </a:solidFill>
                <a:latin typeface="Corbel"/>
                <a:cs typeface="Corbel"/>
              </a:rPr>
              <a:t>appliance—the </a:t>
            </a:r>
            <a:r>
              <a:rPr sz="1800" spc="-5" dirty="0">
                <a:solidFill>
                  <a:srgbClr val="FFFFFF"/>
                </a:solidFill>
                <a:latin typeface="Corbel"/>
                <a:cs typeface="Corbel"/>
              </a:rPr>
              <a:t>virtual machine </a:t>
            </a:r>
            <a:r>
              <a:rPr sz="1800" dirty="0">
                <a:solidFill>
                  <a:srgbClr val="FFFFFF"/>
                </a:solidFill>
                <a:latin typeface="Corbel"/>
                <a:cs typeface="Corbel"/>
              </a:rPr>
              <a:t>(VM)—on a </a:t>
            </a:r>
            <a:r>
              <a:rPr sz="1800" spc="-5" dirty="0">
                <a:solidFill>
                  <a:srgbClr val="FFFFFF"/>
                </a:solidFill>
                <a:latin typeface="Corbel"/>
                <a:cs typeface="Corbel"/>
              </a:rPr>
              <a:t>host </a:t>
            </a:r>
            <a:r>
              <a:rPr sz="1800" dirty="0">
                <a:solidFill>
                  <a:srgbClr val="FFFFFF"/>
                </a:solidFill>
                <a:latin typeface="Corbel"/>
                <a:cs typeface="Corbel"/>
              </a:rPr>
              <a:t>in your  </a:t>
            </a:r>
            <a:r>
              <a:rPr sz="1800" spc="-5" dirty="0">
                <a:solidFill>
                  <a:srgbClr val="FFFFFF"/>
                </a:solidFill>
                <a:latin typeface="Corbel"/>
                <a:cs typeface="Corbel"/>
              </a:rPr>
              <a:t>data center and activated </a:t>
            </a:r>
            <a:r>
              <a:rPr sz="1800" dirty="0">
                <a:solidFill>
                  <a:srgbClr val="FFFFFF"/>
                </a:solidFill>
                <a:latin typeface="Corbel"/>
                <a:cs typeface="Corbel"/>
              </a:rPr>
              <a:t>it, you </a:t>
            </a:r>
            <a:r>
              <a:rPr sz="1800" spc="-5" dirty="0">
                <a:solidFill>
                  <a:srgbClr val="FFFFFF"/>
                </a:solidFill>
                <a:latin typeface="Corbel"/>
                <a:cs typeface="Corbel"/>
              </a:rPr>
              <a:t>can </a:t>
            </a:r>
            <a:r>
              <a:rPr sz="1800" dirty="0">
                <a:solidFill>
                  <a:srgbClr val="FFFFFF"/>
                </a:solidFill>
                <a:latin typeface="Corbel"/>
                <a:cs typeface="Corbel"/>
              </a:rPr>
              <a:t>use </a:t>
            </a:r>
            <a:r>
              <a:rPr sz="1800" spc="-5" dirty="0">
                <a:solidFill>
                  <a:srgbClr val="FFFFFF"/>
                </a:solidFill>
                <a:latin typeface="Corbel"/>
                <a:cs typeface="Corbel"/>
              </a:rPr>
              <a:t>the </a:t>
            </a:r>
            <a:r>
              <a:rPr sz="1800" spc="-30" dirty="0">
                <a:solidFill>
                  <a:srgbClr val="FFFFFF"/>
                </a:solidFill>
                <a:latin typeface="Corbel"/>
                <a:cs typeface="Corbel"/>
              </a:rPr>
              <a:t>AWS </a:t>
            </a:r>
            <a:r>
              <a:rPr sz="1800" spc="-5" dirty="0">
                <a:solidFill>
                  <a:srgbClr val="FFFFFF"/>
                </a:solidFill>
                <a:latin typeface="Corbel"/>
                <a:cs typeface="Corbel"/>
              </a:rPr>
              <a:t>Management Console to </a:t>
            </a:r>
            <a:r>
              <a:rPr sz="1800" dirty="0">
                <a:solidFill>
                  <a:srgbClr val="FFFFFF"/>
                </a:solidFill>
                <a:latin typeface="Corbel"/>
                <a:cs typeface="Corbel"/>
              </a:rPr>
              <a:t>provision </a:t>
            </a:r>
            <a:r>
              <a:rPr sz="1800" spc="-5" dirty="0">
                <a:solidFill>
                  <a:srgbClr val="FFFFFF"/>
                </a:solidFill>
                <a:latin typeface="Corbel"/>
                <a:cs typeface="Corbel"/>
              </a:rPr>
              <a:t>storage </a:t>
            </a:r>
            <a:r>
              <a:rPr sz="1800" dirty="0">
                <a:solidFill>
                  <a:srgbClr val="FFFFFF"/>
                </a:solidFill>
                <a:latin typeface="Corbel"/>
                <a:cs typeface="Corbel"/>
              </a:rPr>
              <a:t>volumes </a:t>
            </a:r>
            <a:r>
              <a:rPr sz="1800" spc="-10" dirty="0">
                <a:solidFill>
                  <a:srgbClr val="FFFFFF"/>
                </a:solidFill>
                <a:latin typeface="Corbel"/>
                <a:cs typeface="Corbel"/>
              </a:rPr>
              <a:t>backed </a:t>
            </a:r>
            <a:r>
              <a:rPr sz="1800" dirty="0">
                <a:solidFill>
                  <a:srgbClr val="FFFFFF"/>
                </a:solidFill>
                <a:latin typeface="Corbel"/>
                <a:cs typeface="Corbel"/>
              </a:rPr>
              <a:t>by  </a:t>
            </a:r>
            <a:r>
              <a:rPr sz="1800" spc="-10" dirty="0">
                <a:solidFill>
                  <a:srgbClr val="FFFFFF"/>
                </a:solidFill>
                <a:latin typeface="Corbel"/>
                <a:cs typeface="Corbel"/>
              </a:rPr>
              <a:t>Amazon</a:t>
            </a:r>
            <a:r>
              <a:rPr sz="1800" spc="-45" dirty="0">
                <a:solidFill>
                  <a:srgbClr val="FFFFFF"/>
                </a:solidFill>
                <a:latin typeface="Corbel"/>
                <a:cs typeface="Corbel"/>
              </a:rPr>
              <a:t> </a:t>
            </a:r>
            <a:r>
              <a:rPr sz="1800" dirty="0">
                <a:solidFill>
                  <a:srgbClr val="FFFFFF"/>
                </a:solidFill>
                <a:latin typeface="Corbel"/>
                <a:cs typeface="Corbel"/>
              </a:rPr>
              <a:t>S3.</a:t>
            </a:r>
            <a:endParaRPr sz="1800">
              <a:latin typeface="Corbel"/>
              <a:cs typeface="Corbel"/>
            </a:endParaRPr>
          </a:p>
          <a:p>
            <a:pPr marL="12700">
              <a:lnSpc>
                <a:spcPct val="100000"/>
              </a:lnSpc>
            </a:pPr>
            <a:r>
              <a:rPr sz="1800" spc="-55" dirty="0">
                <a:solidFill>
                  <a:srgbClr val="FFFFFF"/>
                </a:solidFill>
                <a:latin typeface="Corbel"/>
                <a:cs typeface="Corbel"/>
              </a:rPr>
              <a:t>You </a:t>
            </a:r>
            <a:r>
              <a:rPr sz="1800" dirty="0">
                <a:solidFill>
                  <a:srgbClr val="FFFFFF"/>
                </a:solidFill>
                <a:latin typeface="Corbel"/>
                <a:cs typeface="Corbel"/>
              </a:rPr>
              <a:t>also </a:t>
            </a:r>
            <a:r>
              <a:rPr sz="1800" spc="-5" dirty="0">
                <a:solidFill>
                  <a:srgbClr val="FFFFFF"/>
                </a:solidFill>
                <a:latin typeface="Corbel"/>
                <a:cs typeface="Corbel"/>
              </a:rPr>
              <a:t>allocate </a:t>
            </a:r>
            <a:r>
              <a:rPr sz="1800" dirty="0">
                <a:solidFill>
                  <a:srgbClr val="FFFFFF"/>
                </a:solidFill>
                <a:latin typeface="Corbel"/>
                <a:cs typeface="Corbel"/>
              </a:rPr>
              <a:t>disks on-premises for </a:t>
            </a:r>
            <a:r>
              <a:rPr sz="1800" spc="-5" dirty="0">
                <a:solidFill>
                  <a:srgbClr val="FFFFFF"/>
                </a:solidFill>
                <a:latin typeface="Corbel"/>
                <a:cs typeface="Corbel"/>
              </a:rPr>
              <a:t>the </a:t>
            </a:r>
            <a:r>
              <a:rPr sz="1800" dirty="0">
                <a:solidFill>
                  <a:srgbClr val="FFFFFF"/>
                </a:solidFill>
                <a:latin typeface="Corbel"/>
                <a:cs typeface="Corbel"/>
              </a:rPr>
              <a:t>VM. </a:t>
            </a:r>
            <a:r>
              <a:rPr sz="1800" spc="-5" dirty="0">
                <a:solidFill>
                  <a:srgbClr val="FFFFFF"/>
                </a:solidFill>
                <a:latin typeface="Corbel"/>
                <a:cs typeface="Corbel"/>
              </a:rPr>
              <a:t>These </a:t>
            </a:r>
            <a:r>
              <a:rPr sz="1800" dirty="0">
                <a:solidFill>
                  <a:srgbClr val="FFFFFF"/>
                </a:solidFill>
                <a:latin typeface="Corbel"/>
                <a:cs typeface="Corbel"/>
              </a:rPr>
              <a:t>on-premises disks </a:t>
            </a:r>
            <a:r>
              <a:rPr sz="1800" spc="-5" dirty="0">
                <a:solidFill>
                  <a:srgbClr val="FFFFFF"/>
                </a:solidFill>
                <a:latin typeface="Corbel"/>
                <a:cs typeface="Corbel"/>
              </a:rPr>
              <a:t>serve the </a:t>
            </a:r>
            <a:r>
              <a:rPr sz="1800" dirty="0">
                <a:solidFill>
                  <a:srgbClr val="FFFFFF"/>
                </a:solidFill>
                <a:latin typeface="Corbel"/>
                <a:cs typeface="Corbel"/>
              </a:rPr>
              <a:t>following</a:t>
            </a:r>
            <a:r>
              <a:rPr sz="1800" spc="-225" dirty="0">
                <a:solidFill>
                  <a:srgbClr val="FFFFFF"/>
                </a:solidFill>
                <a:latin typeface="Corbel"/>
                <a:cs typeface="Corbel"/>
              </a:rPr>
              <a:t> </a:t>
            </a:r>
            <a:r>
              <a:rPr sz="1800" dirty="0">
                <a:solidFill>
                  <a:srgbClr val="FFFFFF"/>
                </a:solidFill>
                <a:latin typeface="Corbel"/>
                <a:cs typeface="Corbel"/>
              </a:rPr>
              <a:t>purposes:</a:t>
            </a:r>
            <a:endParaRPr sz="1800">
              <a:latin typeface="Corbel"/>
              <a:cs typeface="Corbel"/>
            </a:endParaRPr>
          </a:p>
          <a:p>
            <a:pPr marL="160020" indent="-147955">
              <a:lnSpc>
                <a:spcPct val="100000"/>
              </a:lnSpc>
              <a:buFont typeface="Corbel"/>
              <a:buChar char="•"/>
              <a:tabLst>
                <a:tab pos="160655" algn="l"/>
              </a:tabLst>
            </a:pPr>
            <a:r>
              <a:rPr sz="1800" b="1" spc="-5" dirty="0">
                <a:solidFill>
                  <a:srgbClr val="FFFFFF"/>
                </a:solidFill>
                <a:latin typeface="Corbel"/>
                <a:cs typeface="Corbel"/>
              </a:rPr>
              <a:t>Disks for </a:t>
            </a:r>
            <a:r>
              <a:rPr sz="1800" b="1" dirty="0">
                <a:solidFill>
                  <a:srgbClr val="FFFFFF"/>
                </a:solidFill>
                <a:latin typeface="Corbel"/>
                <a:cs typeface="Corbel"/>
              </a:rPr>
              <a:t>use by </a:t>
            </a:r>
            <a:r>
              <a:rPr sz="1800" b="1" spc="-5" dirty="0">
                <a:solidFill>
                  <a:srgbClr val="FFFFFF"/>
                </a:solidFill>
                <a:latin typeface="Corbel"/>
                <a:cs typeface="Corbel"/>
              </a:rPr>
              <a:t>the gateway </a:t>
            </a:r>
            <a:r>
              <a:rPr sz="1800" b="1" dirty="0">
                <a:solidFill>
                  <a:srgbClr val="FFFFFF"/>
                </a:solidFill>
                <a:latin typeface="Corbel"/>
                <a:cs typeface="Corbel"/>
              </a:rPr>
              <a:t>as cache</a:t>
            </a:r>
            <a:r>
              <a:rPr sz="1800" b="1" spc="35" dirty="0">
                <a:solidFill>
                  <a:srgbClr val="FFFFFF"/>
                </a:solidFill>
                <a:latin typeface="Corbel"/>
                <a:cs typeface="Corbel"/>
              </a:rPr>
              <a:t> </a:t>
            </a:r>
            <a:r>
              <a:rPr sz="1800" b="1" spc="-5" dirty="0">
                <a:solidFill>
                  <a:srgbClr val="FFFFFF"/>
                </a:solidFill>
                <a:latin typeface="Corbel"/>
                <a:cs typeface="Corbel"/>
              </a:rPr>
              <a:t>storage</a:t>
            </a:r>
            <a:endParaRPr sz="1800">
              <a:latin typeface="Corbel"/>
              <a:cs typeface="Corbel"/>
            </a:endParaRPr>
          </a:p>
          <a:p>
            <a:pPr marL="160020" indent="-147955">
              <a:lnSpc>
                <a:spcPct val="100000"/>
              </a:lnSpc>
              <a:buFont typeface="Corbel"/>
              <a:buChar char="•"/>
              <a:tabLst>
                <a:tab pos="160655" algn="l"/>
              </a:tabLst>
            </a:pPr>
            <a:r>
              <a:rPr sz="1800" b="1" spc="-5" dirty="0">
                <a:solidFill>
                  <a:srgbClr val="FFFFFF"/>
                </a:solidFill>
                <a:latin typeface="Corbel"/>
                <a:cs typeface="Corbel"/>
              </a:rPr>
              <a:t>Disks for </a:t>
            </a:r>
            <a:r>
              <a:rPr sz="1800" b="1" dirty="0">
                <a:solidFill>
                  <a:srgbClr val="FFFFFF"/>
                </a:solidFill>
                <a:latin typeface="Corbel"/>
                <a:cs typeface="Corbel"/>
              </a:rPr>
              <a:t>use by </a:t>
            </a:r>
            <a:r>
              <a:rPr sz="1800" b="1" spc="-5" dirty="0">
                <a:solidFill>
                  <a:srgbClr val="FFFFFF"/>
                </a:solidFill>
                <a:latin typeface="Corbel"/>
                <a:cs typeface="Corbel"/>
              </a:rPr>
              <a:t>the gateway </a:t>
            </a:r>
            <a:r>
              <a:rPr sz="1800" b="1" dirty="0">
                <a:solidFill>
                  <a:srgbClr val="FFFFFF"/>
                </a:solidFill>
                <a:latin typeface="Corbel"/>
                <a:cs typeface="Corbel"/>
              </a:rPr>
              <a:t>as </a:t>
            </a:r>
            <a:r>
              <a:rPr sz="1800" b="1" spc="-5" dirty="0">
                <a:solidFill>
                  <a:srgbClr val="FFFFFF"/>
                </a:solidFill>
                <a:latin typeface="Corbel"/>
                <a:cs typeface="Corbel"/>
              </a:rPr>
              <a:t>the </a:t>
            </a:r>
            <a:r>
              <a:rPr sz="1800" b="1" dirty="0">
                <a:solidFill>
                  <a:srgbClr val="FFFFFF"/>
                </a:solidFill>
                <a:latin typeface="Corbel"/>
                <a:cs typeface="Corbel"/>
              </a:rPr>
              <a:t>upload</a:t>
            </a:r>
            <a:r>
              <a:rPr sz="1800" b="1" spc="25" dirty="0">
                <a:solidFill>
                  <a:srgbClr val="FFFFFF"/>
                </a:solidFill>
                <a:latin typeface="Corbel"/>
                <a:cs typeface="Corbel"/>
              </a:rPr>
              <a:t> </a:t>
            </a:r>
            <a:r>
              <a:rPr sz="1800" b="1" dirty="0">
                <a:solidFill>
                  <a:srgbClr val="FFFFFF"/>
                </a:solidFill>
                <a:latin typeface="Corbel"/>
                <a:cs typeface="Corbel"/>
              </a:rPr>
              <a:t>buffer</a:t>
            </a:r>
            <a:endParaRPr sz="1800">
              <a:latin typeface="Corbel"/>
              <a:cs typeface="Corbe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576" y="899871"/>
            <a:ext cx="4226560" cy="452120"/>
          </a:xfrm>
          <a:prstGeom prst="rect">
            <a:avLst/>
          </a:prstGeom>
        </p:spPr>
        <p:txBody>
          <a:bodyPr vert="horz" wrap="square" lIns="0" tIns="12065" rIns="0" bIns="0" rtlCol="0">
            <a:spAutoFit/>
          </a:bodyPr>
          <a:lstStyle/>
          <a:p>
            <a:pPr marL="12700">
              <a:lnSpc>
                <a:spcPct val="100000"/>
              </a:lnSpc>
              <a:spcBef>
                <a:spcPts val="95"/>
              </a:spcBef>
            </a:pPr>
            <a:r>
              <a:rPr spc="-5" dirty="0"/>
              <a:t>Stored </a:t>
            </a:r>
            <a:r>
              <a:rPr spc="-25" dirty="0"/>
              <a:t>Volumes</a:t>
            </a:r>
            <a:r>
              <a:rPr spc="-305" dirty="0"/>
              <a:t> </a:t>
            </a:r>
            <a:r>
              <a:rPr spc="-10" dirty="0"/>
              <a:t>Architecture</a:t>
            </a:r>
          </a:p>
        </p:txBody>
      </p:sp>
      <p:sp>
        <p:nvSpPr>
          <p:cNvPr id="3" name="object 3"/>
          <p:cNvSpPr txBox="1"/>
          <p:nvPr/>
        </p:nvSpPr>
        <p:spPr>
          <a:xfrm>
            <a:off x="525576" y="1334770"/>
            <a:ext cx="9823450" cy="4415790"/>
          </a:xfrm>
          <a:prstGeom prst="rect">
            <a:avLst/>
          </a:prstGeom>
        </p:spPr>
        <p:txBody>
          <a:bodyPr vert="horz" wrap="square" lIns="0" tIns="12700" rIns="0" bIns="0" rtlCol="0">
            <a:spAutoFit/>
          </a:bodyPr>
          <a:lstStyle/>
          <a:p>
            <a:pPr marL="12700" marR="375920">
              <a:lnSpc>
                <a:spcPct val="100000"/>
              </a:lnSpc>
              <a:spcBef>
                <a:spcPts val="100"/>
              </a:spcBef>
            </a:pPr>
            <a:r>
              <a:rPr sz="1800" dirty="0">
                <a:solidFill>
                  <a:srgbClr val="FFFFFF"/>
                </a:solidFill>
                <a:latin typeface="Corbel"/>
                <a:cs typeface="Corbel"/>
              </a:rPr>
              <a:t>Stored volumes let you </a:t>
            </a:r>
            <a:r>
              <a:rPr sz="1800" spc="-5" dirty="0">
                <a:solidFill>
                  <a:srgbClr val="FFFFFF"/>
                </a:solidFill>
                <a:latin typeface="Corbel"/>
                <a:cs typeface="Corbel"/>
              </a:rPr>
              <a:t>store </a:t>
            </a:r>
            <a:r>
              <a:rPr sz="1800" dirty="0">
                <a:solidFill>
                  <a:srgbClr val="FFFFFF"/>
                </a:solidFill>
                <a:latin typeface="Corbel"/>
                <a:cs typeface="Corbel"/>
              </a:rPr>
              <a:t>your </a:t>
            </a:r>
            <a:r>
              <a:rPr sz="1800" spc="-5" dirty="0">
                <a:solidFill>
                  <a:srgbClr val="FFFFFF"/>
                </a:solidFill>
                <a:latin typeface="Corbel"/>
                <a:cs typeface="Corbel"/>
              </a:rPr>
              <a:t>primary data </a:t>
            </a:r>
            <a:r>
              <a:rPr sz="1800" spc="-10" dirty="0">
                <a:solidFill>
                  <a:srgbClr val="FFFFFF"/>
                </a:solidFill>
                <a:latin typeface="Corbel"/>
                <a:cs typeface="Corbel"/>
              </a:rPr>
              <a:t>locally, </a:t>
            </a:r>
            <a:r>
              <a:rPr sz="1800" dirty="0">
                <a:solidFill>
                  <a:srgbClr val="FFFFFF"/>
                </a:solidFill>
                <a:latin typeface="Corbel"/>
                <a:cs typeface="Corbel"/>
              </a:rPr>
              <a:t>while </a:t>
            </a:r>
            <a:r>
              <a:rPr sz="1800" spc="-5" dirty="0">
                <a:solidFill>
                  <a:srgbClr val="FFFFFF"/>
                </a:solidFill>
                <a:latin typeface="Corbel"/>
                <a:cs typeface="Corbel"/>
              </a:rPr>
              <a:t>asynchronously backing </a:t>
            </a:r>
            <a:r>
              <a:rPr sz="1800" dirty="0">
                <a:solidFill>
                  <a:srgbClr val="FFFFFF"/>
                </a:solidFill>
                <a:latin typeface="Corbel"/>
                <a:cs typeface="Corbel"/>
              </a:rPr>
              <a:t>up </a:t>
            </a:r>
            <a:r>
              <a:rPr sz="1800" spc="-5" dirty="0">
                <a:solidFill>
                  <a:srgbClr val="FFFFFF"/>
                </a:solidFill>
                <a:latin typeface="Corbel"/>
                <a:cs typeface="Corbel"/>
              </a:rPr>
              <a:t>that data to  </a:t>
            </a:r>
            <a:r>
              <a:rPr sz="1800" spc="-20" dirty="0">
                <a:solidFill>
                  <a:srgbClr val="FFFFFF"/>
                </a:solidFill>
                <a:latin typeface="Corbel"/>
                <a:cs typeface="Corbel"/>
              </a:rPr>
              <a:t>AWS. </a:t>
            </a:r>
            <a:r>
              <a:rPr sz="1800" dirty="0">
                <a:solidFill>
                  <a:srgbClr val="FFFFFF"/>
                </a:solidFill>
                <a:latin typeface="Corbel"/>
                <a:cs typeface="Corbel"/>
              </a:rPr>
              <a:t>Stored volumes provide your </a:t>
            </a:r>
            <a:r>
              <a:rPr sz="1800" spc="-5" dirty="0">
                <a:solidFill>
                  <a:srgbClr val="FFFFFF"/>
                </a:solidFill>
                <a:latin typeface="Corbel"/>
                <a:cs typeface="Corbel"/>
              </a:rPr>
              <a:t>on-premises applications </a:t>
            </a:r>
            <a:r>
              <a:rPr sz="1800" dirty="0">
                <a:solidFill>
                  <a:srgbClr val="FFFFFF"/>
                </a:solidFill>
                <a:latin typeface="Corbel"/>
                <a:cs typeface="Corbel"/>
              </a:rPr>
              <a:t>with low-latency </a:t>
            </a:r>
            <a:r>
              <a:rPr sz="1800" spc="-10" dirty="0">
                <a:solidFill>
                  <a:srgbClr val="FFFFFF"/>
                </a:solidFill>
                <a:latin typeface="Corbel"/>
                <a:cs typeface="Corbel"/>
              </a:rPr>
              <a:t>access </a:t>
            </a:r>
            <a:r>
              <a:rPr sz="1800" spc="-5" dirty="0">
                <a:solidFill>
                  <a:srgbClr val="FFFFFF"/>
                </a:solidFill>
                <a:latin typeface="Corbel"/>
                <a:cs typeface="Corbel"/>
              </a:rPr>
              <a:t>to their </a:t>
            </a:r>
            <a:r>
              <a:rPr sz="1800" dirty="0">
                <a:solidFill>
                  <a:srgbClr val="FFFFFF"/>
                </a:solidFill>
                <a:latin typeface="Corbel"/>
                <a:cs typeface="Corbel"/>
              </a:rPr>
              <a:t>entire  </a:t>
            </a:r>
            <a:r>
              <a:rPr sz="1800" spc="-5" dirty="0">
                <a:solidFill>
                  <a:srgbClr val="FFFFFF"/>
                </a:solidFill>
                <a:latin typeface="Corbel"/>
                <a:cs typeface="Corbel"/>
              </a:rPr>
              <a:t>datasets, </a:t>
            </a:r>
            <a:r>
              <a:rPr sz="1800" dirty="0">
                <a:solidFill>
                  <a:srgbClr val="FFFFFF"/>
                </a:solidFill>
                <a:latin typeface="Corbel"/>
                <a:cs typeface="Corbel"/>
              </a:rPr>
              <a:t>while providing </a:t>
            </a:r>
            <a:r>
              <a:rPr sz="1800" spc="-5" dirty="0">
                <a:solidFill>
                  <a:srgbClr val="FFFFFF"/>
                </a:solidFill>
                <a:latin typeface="Corbel"/>
                <a:cs typeface="Corbel"/>
              </a:rPr>
              <a:t>durable, </a:t>
            </a:r>
            <a:r>
              <a:rPr sz="1800" dirty="0">
                <a:solidFill>
                  <a:srgbClr val="FFFFFF"/>
                </a:solidFill>
                <a:latin typeface="Corbel"/>
                <a:cs typeface="Corbel"/>
              </a:rPr>
              <a:t>off-site </a:t>
            </a:r>
            <a:r>
              <a:rPr sz="1800" spc="-5" dirty="0">
                <a:solidFill>
                  <a:srgbClr val="FFFFFF"/>
                </a:solidFill>
                <a:latin typeface="Corbel"/>
                <a:cs typeface="Corbel"/>
              </a:rPr>
              <a:t>backups. </a:t>
            </a:r>
            <a:r>
              <a:rPr sz="1800" spc="-55" dirty="0">
                <a:solidFill>
                  <a:srgbClr val="FFFFFF"/>
                </a:solidFill>
                <a:latin typeface="Corbel"/>
                <a:cs typeface="Corbel"/>
              </a:rPr>
              <a:t>You </a:t>
            </a:r>
            <a:r>
              <a:rPr sz="1800" spc="-5" dirty="0">
                <a:solidFill>
                  <a:srgbClr val="FFFFFF"/>
                </a:solidFill>
                <a:latin typeface="Corbel"/>
                <a:cs typeface="Corbel"/>
              </a:rPr>
              <a:t>can create storage </a:t>
            </a:r>
            <a:r>
              <a:rPr sz="1800" dirty="0">
                <a:solidFill>
                  <a:srgbClr val="FFFFFF"/>
                </a:solidFill>
                <a:latin typeface="Corbel"/>
                <a:cs typeface="Corbel"/>
              </a:rPr>
              <a:t>volumes and mount </a:t>
            </a:r>
            <a:r>
              <a:rPr sz="1800" spc="-5" dirty="0">
                <a:solidFill>
                  <a:srgbClr val="FFFFFF"/>
                </a:solidFill>
                <a:latin typeface="Corbel"/>
                <a:cs typeface="Corbel"/>
              </a:rPr>
              <a:t>them  as </a:t>
            </a:r>
            <a:r>
              <a:rPr sz="1800" dirty="0">
                <a:solidFill>
                  <a:srgbClr val="FFFFFF"/>
                </a:solidFill>
                <a:latin typeface="Corbel"/>
                <a:cs typeface="Corbel"/>
              </a:rPr>
              <a:t>iSCSI </a:t>
            </a:r>
            <a:r>
              <a:rPr sz="1800" spc="-5" dirty="0">
                <a:solidFill>
                  <a:srgbClr val="FFFFFF"/>
                </a:solidFill>
                <a:latin typeface="Corbel"/>
                <a:cs typeface="Corbel"/>
              </a:rPr>
              <a:t>devices </a:t>
            </a:r>
            <a:r>
              <a:rPr sz="1800" dirty="0">
                <a:solidFill>
                  <a:srgbClr val="FFFFFF"/>
                </a:solidFill>
                <a:latin typeface="Corbel"/>
                <a:cs typeface="Corbel"/>
              </a:rPr>
              <a:t>from your on-premises </a:t>
            </a:r>
            <a:r>
              <a:rPr sz="1800" spc="-5" dirty="0">
                <a:solidFill>
                  <a:srgbClr val="FFFFFF"/>
                </a:solidFill>
                <a:latin typeface="Corbel"/>
                <a:cs typeface="Corbel"/>
              </a:rPr>
              <a:t>application servers. Data </a:t>
            </a:r>
            <a:r>
              <a:rPr sz="1800" dirty="0">
                <a:solidFill>
                  <a:srgbClr val="FFFFFF"/>
                </a:solidFill>
                <a:latin typeface="Corbel"/>
                <a:cs typeface="Corbel"/>
              </a:rPr>
              <a:t>written </a:t>
            </a:r>
            <a:r>
              <a:rPr sz="1800" spc="-5" dirty="0">
                <a:solidFill>
                  <a:srgbClr val="FFFFFF"/>
                </a:solidFill>
                <a:latin typeface="Corbel"/>
                <a:cs typeface="Corbel"/>
              </a:rPr>
              <a:t>to </a:t>
            </a:r>
            <a:r>
              <a:rPr sz="1800" dirty="0">
                <a:solidFill>
                  <a:srgbClr val="FFFFFF"/>
                </a:solidFill>
                <a:latin typeface="Corbel"/>
                <a:cs typeface="Corbel"/>
              </a:rPr>
              <a:t>your </a:t>
            </a:r>
            <a:r>
              <a:rPr sz="1800" spc="-5" dirty="0">
                <a:solidFill>
                  <a:srgbClr val="FFFFFF"/>
                </a:solidFill>
                <a:latin typeface="Corbel"/>
                <a:cs typeface="Corbel"/>
              </a:rPr>
              <a:t>stored </a:t>
            </a:r>
            <a:r>
              <a:rPr sz="1800" dirty="0">
                <a:solidFill>
                  <a:srgbClr val="FFFFFF"/>
                </a:solidFill>
                <a:latin typeface="Corbel"/>
                <a:cs typeface="Corbel"/>
              </a:rPr>
              <a:t>volumes</a:t>
            </a:r>
            <a:r>
              <a:rPr sz="1800" spc="10" dirty="0">
                <a:solidFill>
                  <a:srgbClr val="FFFFFF"/>
                </a:solidFill>
                <a:latin typeface="Corbel"/>
                <a:cs typeface="Corbel"/>
              </a:rPr>
              <a:t> </a:t>
            </a:r>
            <a:r>
              <a:rPr sz="1800" dirty="0">
                <a:solidFill>
                  <a:srgbClr val="FFFFFF"/>
                </a:solidFill>
                <a:latin typeface="Corbel"/>
                <a:cs typeface="Corbel"/>
              </a:rPr>
              <a:t>is</a:t>
            </a:r>
            <a:endParaRPr sz="1800">
              <a:latin typeface="Corbel"/>
              <a:cs typeface="Corbel"/>
            </a:endParaRPr>
          </a:p>
          <a:p>
            <a:pPr marL="12700">
              <a:lnSpc>
                <a:spcPct val="100000"/>
              </a:lnSpc>
            </a:pPr>
            <a:r>
              <a:rPr sz="1800" spc="-5" dirty="0">
                <a:solidFill>
                  <a:srgbClr val="FFFFFF"/>
                </a:solidFill>
                <a:latin typeface="Corbel"/>
                <a:cs typeface="Corbel"/>
              </a:rPr>
              <a:t>stored on </a:t>
            </a:r>
            <a:r>
              <a:rPr sz="1800" dirty="0">
                <a:solidFill>
                  <a:srgbClr val="FFFFFF"/>
                </a:solidFill>
                <a:latin typeface="Corbel"/>
                <a:cs typeface="Corbel"/>
              </a:rPr>
              <a:t>your on-premises </a:t>
            </a:r>
            <a:r>
              <a:rPr sz="1800" spc="-5" dirty="0">
                <a:solidFill>
                  <a:srgbClr val="FFFFFF"/>
                </a:solidFill>
                <a:latin typeface="Corbel"/>
                <a:cs typeface="Corbel"/>
              </a:rPr>
              <a:t>storage hardware. This data </a:t>
            </a:r>
            <a:r>
              <a:rPr sz="1800" dirty="0">
                <a:solidFill>
                  <a:srgbClr val="FFFFFF"/>
                </a:solidFill>
                <a:latin typeface="Corbel"/>
                <a:cs typeface="Corbel"/>
              </a:rPr>
              <a:t>is </a:t>
            </a:r>
            <a:r>
              <a:rPr sz="1800" spc="-5" dirty="0">
                <a:solidFill>
                  <a:srgbClr val="FFFFFF"/>
                </a:solidFill>
                <a:latin typeface="Corbel"/>
                <a:cs typeface="Corbel"/>
              </a:rPr>
              <a:t>asynchronously </a:t>
            </a:r>
            <a:r>
              <a:rPr sz="1800" spc="-10" dirty="0">
                <a:solidFill>
                  <a:srgbClr val="FFFFFF"/>
                </a:solidFill>
                <a:latin typeface="Corbel"/>
                <a:cs typeface="Corbel"/>
              </a:rPr>
              <a:t>backed </a:t>
            </a:r>
            <a:r>
              <a:rPr sz="1800" dirty="0">
                <a:solidFill>
                  <a:srgbClr val="FFFFFF"/>
                </a:solidFill>
                <a:latin typeface="Corbel"/>
                <a:cs typeface="Corbel"/>
              </a:rPr>
              <a:t>up </a:t>
            </a:r>
            <a:r>
              <a:rPr sz="1800" spc="-5" dirty="0">
                <a:solidFill>
                  <a:srgbClr val="FFFFFF"/>
                </a:solidFill>
                <a:latin typeface="Corbel"/>
                <a:cs typeface="Corbel"/>
              </a:rPr>
              <a:t>to Amazon</a:t>
            </a:r>
            <a:r>
              <a:rPr sz="1800" spc="-175" dirty="0">
                <a:solidFill>
                  <a:srgbClr val="FFFFFF"/>
                </a:solidFill>
                <a:latin typeface="Corbel"/>
                <a:cs typeface="Corbel"/>
              </a:rPr>
              <a:t> </a:t>
            </a:r>
            <a:r>
              <a:rPr sz="1800" dirty="0">
                <a:solidFill>
                  <a:srgbClr val="FFFFFF"/>
                </a:solidFill>
                <a:latin typeface="Corbel"/>
                <a:cs typeface="Corbel"/>
              </a:rPr>
              <a:t>Simple</a:t>
            </a:r>
            <a:endParaRPr sz="1800">
              <a:latin typeface="Corbel"/>
              <a:cs typeface="Corbel"/>
            </a:endParaRPr>
          </a:p>
          <a:p>
            <a:pPr marL="12700">
              <a:lnSpc>
                <a:spcPct val="100000"/>
              </a:lnSpc>
            </a:pPr>
            <a:r>
              <a:rPr sz="1800" spc="-5" dirty="0">
                <a:solidFill>
                  <a:srgbClr val="FFFFFF"/>
                </a:solidFill>
                <a:latin typeface="Corbel"/>
                <a:cs typeface="Corbel"/>
              </a:rPr>
              <a:t>Storage </a:t>
            </a:r>
            <a:r>
              <a:rPr sz="1800" dirty="0">
                <a:solidFill>
                  <a:srgbClr val="FFFFFF"/>
                </a:solidFill>
                <a:latin typeface="Corbel"/>
                <a:cs typeface="Corbel"/>
              </a:rPr>
              <a:t>Service </a:t>
            </a:r>
            <a:r>
              <a:rPr sz="1800" spc="-5" dirty="0">
                <a:solidFill>
                  <a:srgbClr val="FFFFFF"/>
                </a:solidFill>
                <a:latin typeface="Corbel"/>
                <a:cs typeface="Corbel"/>
              </a:rPr>
              <a:t>(Amazon </a:t>
            </a:r>
            <a:r>
              <a:rPr sz="1800" dirty="0">
                <a:solidFill>
                  <a:srgbClr val="FFFFFF"/>
                </a:solidFill>
                <a:latin typeface="Corbel"/>
                <a:cs typeface="Corbel"/>
              </a:rPr>
              <a:t>S3) in </a:t>
            </a:r>
            <a:r>
              <a:rPr sz="1800" spc="-5" dirty="0">
                <a:solidFill>
                  <a:srgbClr val="FFFFFF"/>
                </a:solidFill>
                <a:latin typeface="Corbel"/>
                <a:cs typeface="Corbel"/>
              </a:rPr>
              <a:t>the </a:t>
            </a:r>
            <a:r>
              <a:rPr sz="1800" dirty="0">
                <a:solidFill>
                  <a:srgbClr val="FFFFFF"/>
                </a:solidFill>
                <a:latin typeface="Corbel"/>
                <a:cs typeface="Corbel"/>
              </a:rPr>
              <a:t>form </a:t>
            </a:r>
            <a:r>
              <a:rPr sz="1800" spc="-5" dirty="0">
                <a:solidFill>
                  <a:srgbClr val="FFFFFF"/>
                </a:solidFill>
                <a:latin typeface="Corbel"/>
                <a:cs typeface="Corbel"/>
              </a:rPr>
              <a:t>of </a:t>
            </a:r>
            <a:r>
              <a:rPr sz="1800" spc="-10" dirty="0">
                <a:solidFill>
                  <a:srgbClr val="FFFFFF"/>
                </a:solidFill>
                <a:latin typeface="Corbel"/>
                <a:cs typeface="Corbel"/>
              </a:rPr>
              <a:t>Amazon </a:t>
            </a:r>
            <a:r>
              <a:rPr sz="1800" spc="-5" dirty="0">
                <a:solidFill>
                  <a:srgbClr val="FFFFFF"/>
                </a:solidFill>
                <a:latin typeface="Corbel"/>
                <a:cs typeface="Corbel"/>
              </a:rPr>
              <a:t>Elastic Block </a:t>
            </a:r>
            <a:r>
              <a:rPr sz="1800" dirty="0">
                <a:solidFill>
                  <a:srgbClr val="FFFFFF"/>
                </a:solidFill>
                <a:latin typeface="Corbel"/>
                <a:cs typeface="Corbel"/>
              </a:rPr>
              <a:t>Store </a:t>
            </a:r>
            <a:r>
              <a:rPr sz="1800" spc="-5" dirty="0">
                <a:solidFill>
                  <a:srgbClr val="FFFFFF"/>
                </a:solidFill>
                <a:latin typeface="Corbel"/>
                <a:cs typeface="Corbel"/>
              </a:rPr>
              <a:t>(Amazon </a:t>
            </a:r>
            <a:r>
              <a:rPr sz="1800" spc="-10" dirty="0">
                <a:solidFill>
                  <a:srgbClr val="FFFFFF"/>
                </a:solidFill>
                <a:latin typeface="Corbel"/>
                <a:cs typeface="Corbel"/>
              </a:rPr>
              <a:t>EBS)</a:t>
            </a:r>
            <a:r>
              <a:rPr sz="1800" spc="-229" dirty="0">
                <a:solidFill>
                  <a:srgbClr val="FFFFFF"/>
                </a:solidFill>
                <a:latin typeface="Corbel"/>
                <a:cs typeface="Corbel"/>
              </a:rPr>
              <a:t> </a:t>
            </a:r>
            <a:r>
              <a:rPr sz="1800" spc="-5" dirty="0">
                <a:solidFill>
                  <a:srgbClr val="FFFFFF"/>
                </a:solidFill>
                <a:latin typeface="Corbel"/>
                <a:cs typeface="Corbel"/>
              </a:rPr>
              <a:t>snapshots.</a:t>
            </a:r>
            <a:endParaRPr sz="1800">
              <a:latin typeface="Corbel"/>
              <a:cs typeface="Corbel"/>
            </a:endParaRPr>
          </a:p>
          <a:p>
            <a:pPr>
              <a:lnSpc>
                <a:spcPct val="100000"/>
              </a:lnSpc>
              <a:spcBef>
                <a:spcPts val="35"/>
              </a:spcBef>
            </a:pPr>
            <a:endParaRPr sz="1850">
              <a:latin typeface="Times New Roman"/>
              <a:cs typeface="Times New Roman"/>
            </a:endParaRPr>
          </a:p>
          <a:p>
            <a:pPr marL="12700" marR="137795">
              <a:lnSpc>
                <a:spcPct val="100000"/>
              </a:lnSpc>
            </a:pPr>
            <a:r>
              <a:rPr sz="1800" dirty="0">
                <a:solidFill>
                  <a:srgbClr val="FFFFFF"/>
                </a:solidFill>
                <a:latin typeface="Corbel"/>
                <a:cs typeface="Corbel"/>
              </a:rPr>
              <a:t>Stored volumes </a:t>
            </a:r>
            <a:r>
              <a:rPr sz="1800" spc="-5" dirty="0">
                <a:solidFill>
                  <a:srgbClr val="FFFFFF"/>
                </a:solidFill>
                <a:latin typeface="Corbel"/>
                <a:cs typeface="Corbel"/>
              </a:rPr>
              <a:t>can range </a:t>
            </a:r>
            <a:r>
              <a:rPr sz="1800" dirty="0">
                <a:solidFill>
                  <a:srgbClr val="FFFFFF"/>
                </a:solidFill>
                <a:latin typeface="Corbel"/>
                <a:cs typeface="Corbel"/>
              </a:rPr>
              <a:t>from 1 GiB </a:t>
            </a:r>
            <a:r>
              <a:rPr sz="1800" spc="-5" dirty="0">
                <a:solidFill>
                  <a:srgbClr val="FFFFFF"/>
                </a:solidFill>
                <a:latin typeface="Corbel"/>
                <a:cs typeface="Corbel"/>
              </a:rPr>
              <a:t>to 16 TiB </a:t>
            </a:r>
            <a:r>
              <a:rPr sz="1800" dirty="0">
                <a:solidFill>
                  <a:srgbClr val="FFFFFF"/>
                </a:solidFill>
                <a:latin typeface="Corbel"/>
                <a:cs typeface="Corbel"/>
              </a:rPr>
              <a:t>in size </a:t>
            </a:r>
            <a:r>
              <a:rPr sz="1800" spc="-5" dirty="0">
                <a:solidFill>
                  <a:srgbClr val="FFFFFF"/>
                </a:solidFill>
                <a:latin typeface="Corbel"/>
                <a:cs typeface="Corbel"/>
              </a:rPr>
              <a:t>and </a:t>
            </a:r>
            <a:r>
              <a:rPr sz="1800" dirty="0">
                <a:solidFill>
                  <a:srgbClr val="FFFFFF"/>
                </a:solidFill>
                <a:latin typeface="Corbel"/>
                <a:cs typeface="Corbel"/>
              </a:rPr>
              <a:t>must be rounded </a:t>
            </a:r>
            <a:r>
              <a:rPr sz="1800" spc="-5" dirty="0">
                <a:solidFill>
                  <a:srgbClr val="FFFFFF"/>
                </a:solidFill>
                <a:latin typeface="Corbel"/>
                <a:cs typeface="Corbel"/>
              </a:rPr>
              <a:t>to the nearest </a:t>
            </a:r>
            <a:r>
              <a:rPr sz="1800" dirty="0">
                <a:solidFill>
                  <a:srgbClr val="FFFFFF"/>
                </a:solidFill>
                <a:latin typeface="Corbel"/>
                <a:cs typeface="Corbel"/>
              </a:rPr>
              <a:t>GiB. </a:t>
            </a:r>
            <a:r>
              <a:rPr sz="1800" spc="-5" dirty="0">
                <a:solidFill>
                  <a:srgbClr val="FFFFFF"/>
                </a:solidFill>
                <a:latin typeface="Corbel"/>
                <a:cs typeface="Corbel"/>
              </a:rPr>
              <a:t>Each  </a:t>
            </a:r>
            <a:r>
              <a:rPr sz="1800" dirty="0">
                <a:solidFill>
                  <a:srgbClr val="FFFFFF"/>
                </a:solidFill>
                <a:latin typeface="Corbel"/>
                <a:cs typeface="Corbel"/>
              </a:rPr>
              <a:t>gateway </a:t>
            </a:r>
            <a:r>
              <a:rPr sz="1800" spc="-5" dirty="0">
                <a:solidFill>
                  <a:srgbClr val="FFFFFF"/>
                </a:solidFill>
                <a:latin typeface="Corbel"/>
                <a:cs typeface="Corbel"/>
              </a:rPr>
              <a:t>configured </a:t>
            </a:r>
            <a:r>
              <a:rPr sz="1800" dirty="0">
                <a:solidFill>
                  <a:srgbClr val="FFFFFF"/>
                </a:solidFill>
                <a:latin typeface="Corbel"/>
                <a:cs typeface="Corbel"/>
              </a:rPr>
              <a:t>for </a:t>
            </a:r>
            <a:r>
              <a:rPr sz="1800" spc="-5" dirty="0">
                <a:solidFill>
                  <a:srgbClr val="FFFFFF"/>
                </a:solidFill>
                <a:latin typeface="Corbel"/>
                <a:cs typeface="Corbel"/>
              </a:rPr>
              <a:t>stored volumes can support </a:t>
            </a:r>
            <a:r>
              <a:rPr sz="1800" dirty="0">
                <a:solidFill>
                  <a:srgbClr val="FFFFFF"/>
                </a:solidFill>
                <a:latin typeface="Corbel"/>
                <a:cs typeface="Corbel"/>
              </a:rPr>
              <a:t>up </a:t>
            </a:r>
            <a:r>
              <a:rPr sz="1800" spc="-5" dirty="0">
                <a:solidFill>
                  <a:srgbClr val="FFFFFF"/>
                </a:solidFill>
                <a:latin typeface="Corbel"/>
                <a:cs typeface="Corbel"/>
              </a:rPr>
              <a:t>to 32 </a:t>
            </a:r>
            <a:r>
              <a:rPr sz="1800" dirty="0">
                <a:solidFill>
                  <a:srgbClr val="FFFFFF"/>
                </a:solidFill>
                <a:latin typeface="Corbel"/>
                <a:cs typeface="Corbel"/>
              </a:rPr>
              <a:t>volumes </a:t>
            </a:r>
            <a:r>
              <a:rPr sz="1800" spc="-5" dirty="0">
                <a:solidFill>
                  <a:srgbClr val="FFFFFF"/>
                </a:solidFill>
                <a:latin typeface="Corbel"/>
                <a:cs typeface="Corbel"/>
              </a:rPr>
              <a:t>and </a:t>
            </a:r>
            <a:r>
              <a:rPr sz="1800" dirty="0">
                <a:solidFill>
                  <a:srgbClr val="FFFFFF"/>
                </a:solidFill>
                <a:latin typeface="Corbel"/>
                <a:cs typeface="Corbel"/>
              </a:rPr>
              <a:t>a </a:t>
            </a:r>
            <a:r>
              <a:rPr sz="1800" spc="-5" dirty="0">
                <a:solidFill>
                  <a:srgbClr val="FFFFFF"/>
                </a:solidFill>
                <a:latin typeface="Corbel"/>
                <a:cs typeface="Corbel"/>
              </a:rPr>
              <a:t>total </a:t>
            </a:r>
            <a:r>
              <a:rPr sz="1800" dirty="0">
                <a:solidFill>
                  <a:srgbClr val="FFFFFF"/>
                </a:solidFill>
                <a:latin typeface="Corbel"/>
                <a:cs typeface="Corbel"/>
              </a:rPr>
              <a:t>volume </a:t>
            </a:r>
            <a:r>
              <a:rPr sz="1800" spc="-5" dirty="0">
                <a:solidFill>
                  <a:srgbClr val="FFFFFF"/>
                </a:solidFill>
                <a:latin typeface="Corbel"/>
                <a:cs typeface="Corbel"/>
              </a:rPr>
              <a:t>storage of </a:t>
            </a:r>
            <a:r>
              <a:rPr sz="1800" dirty="0">
                <a:solidFill>
                  <a:srgbClr val="FFFFFF"/>
                </a:solidFill>
                <a:latin typeface="Corbel"/>
                <a:cs typeface="Corbel"/>
              </a:rPr>
              <a:t>512  </a:t>
            </a:r>
            <a:r>
              <a:rPr sz="1800" spc="-5" dirty="0">
                <a:solidFill>
                  <a:srgbClr val="FFFFFF"/>
                </a:solidFill>
                <a:latin typeface="Corbel"/>
                <a:cs typeface="Corbel"/>
              </a:rPr>
              <a:t>TiB </a:t>
            </a:r>
            <a:r>
              <a:rPr sz="1800" dirty="0">
                <a:solidFill>
                  <a:srgbClr val="FFFFFF"/>
                </a:solidFill>
                <a:latin typeface="Corbel"/>
                <a:cs typeface="Corbel"/>
              </a:rPr>
              <a:t>(0.5</a:t>
            </a:r>
            <a:r>
              <a:rPr sz="1800" spc="-15" dirty="0">
                <a:solidFill>
                  <a:srgbClr val="FFFFFF"/>
                </a:solidFill>
                <a:latin typeface="Corbel"/>
                <a:cs typeface="Corbel"/>
              </a:rPr>
              <a:t> </a:t>
            </a:r>
            <a:r>
              <a:rPr sz="1800" dirty="0">
                <a:solidFill>
                  <a:srgbClr val="FFFFFF"/>
                </a:solidFill>
                <a:latin typeface="Corbel"/>
                <a:cs typeface="Corbel"/>
              </a:rPr>
              <a:t>PiB).</a:t>
            </a:r>
            <a:endParaRPr sz="1800">
              <a:latin typeface="Corbel"/>
              <a:cs typeface="Corbel"/>
            </a:endParaRPr>
          </a:p>
          <a:p>
            <a:pPr>
              <a:lnSpc>
                <a:spcPct val="100000"/>
              </a:lnSpc>
              <a:spcBef>
                <a:spcPts val="35"/>
              </a:spcBef>
            </a:pPr>
            <a:endParaRPr sz="1850">
              <a:latin typeface="Times New Roman"/>
              <a:cs typeface="Times New Roman"/>
            </a:endParaRPr>
          </a:p>
          <a:p>
            <a:pPr marL="12700" marR="5080">
              <a:lnSpc>
                <a:spcPct val="100000"/>
              </a:lnSpc>
            </a:pPr>
            <a:r>
              <a:rPr sz="1800" dirty="0">
                <a:solidFill>
                  <a:srgbClr val="FFFFFF"/>
                </a:solidFill>
                <a:latin typeface="Corbel"/>
                <a:cs typeface="Corbel"/>
              </a:rPr>
              <a:t>With </a:t>
            </a:r>
            <a:r>
              <a:rPr sz="1800" spc="-5" dirty="0">
                <a:solidFill>
                  <a:srgbClr val="FFFFFF"/>
                </a:solidFill>
                <a:latin typeface="Corbel"/>
                <a:cs typeface="Corbel"/>
              </a:rPr>
              <a:t>stored volumes, </a:t>
            </a:r>
            <a:r>
              <a:rPr sz="1800" dirty="0">
                <a:solidFill>
                  <a:srgbClr val="FFFFFF"/>
                </a:solidFill>
                <a:latin typeface="Corbel"/>
                <a:cs typeface="Corbel"/>
              </a:rPr>
              <a:t>you </a:t>
            </a:r>
            <a:r>
              <a:rPr sz="1800" spc="-5" dirty="0">
                <a:solidFill>
                  <a:srgbClr val="FFFFFF"/>
                </a:solidFill>
                <a:latin typeface="Corbel"/>
                <a:cs typeface="Corbel"/>
              </a:rPr>
              <a:t>maintain </a:t>
            </a:r>
            <a:r>
              <a:rPr sz="1800" dirty="0">
                <a:solidFill>
                  <a:srgbClr val="FFFFFF"/>
                </a:solidFill>
                <a:latin typeface="Corbel"/>
                <a:cs typeface="Corbel"/>
              </a:rPr>
              <a:t>your volume </a:t>
            </a:r>
            <a:r>
              <a:rPr sz="1800" spc="-5" dirty="0">
                <a:solidFill>
                  <a:srgbClr val="FFFFFF"/>
                </a:solidFill>
                <a:latin typeface="Corbel"/>
                <a:cs typeface="Corbel"/>
              </a:rPr>
              <a:t>storage </a:t>
            </a:r>
            <a:r>
              <a:rPr sz="1800" dirty="0">
                <a:solidFill>
                  <a:srgbClr val="FFFFFF"/>
                </a:solidFill>
                <a:latin typeface="Corbel"/>
                <a:cs typeface="Corbel"/>
              </a:rPr>
              <a:t>on-premises in your </a:t>
            </a:r>
            <a:r>
              <a:rPr sz="1800" spc="-5" dirty="0">
                <a:solidFill>
                  <a:srgbClr val="FFFFFF"/>
                </a:solidFill>
                <a:latin typeface="Corbel"/>
                <a:cs typeface="Corbel"/>
              </a:rPr>
              <a:t>data </a:t>
            </a:r>
            <a:r>
              <a:rPr sz="1800" spc="-20" dirty="0">
                <a:solidFill>
                  <a:srgbClr val="FFFFFF"/>
                </a:solidFill>
                <a:latin typeface="Corbel"/>
                <a:cs typeface="Corbel"/>
              </a:rPr>
              <a:t>center. </a:t>
            </a:r>
            <a:r>
              <a:rPr sz="1800" spc="-5" dirty="0">
                <a:solidFill>
                  <a:srgbClr val="FFFFFF"/>
                </a:solidFill>
                <a:latin typeface="Corbel"/>
                <a:cs typeface="Corbel"/>
              </a:rPr>
              <a:t>That </a:t>
            </a:r>
            <a:r>
              <a:rPr sz="1800" dirty="0">
                <a:solidFill>
                  <a:srgbClr val="FFFFFF"/>
                </a:solidFill>
                <a:latin typeface="Corbel"/>
                <a:cs typeface="Corbel"/>
              </a:rPr>
              <a:t>is, you  </a:t>
            </a:r>
            <a:r>
              <a:rPr sz="1800" spc="-5" dirty="0">
                <a:solidFill>
                  <a:srgbClr val="FFFFFF"/>
                </a:solidFill>
                <a:latin typeface="Corbel"/>
                <a:cs typeface="Corbel"/>
              </a:rPr>
              <a:t>store </a:t>
            </a:r>
            <a:r>
              <a:rPr sz="1800" dirty="0">
                <a:solidFill>
                  <a:srgbClr val="FFFFFF"/>
                </a:solidFill>
                <a:latin typeface="Corbel"/>
                <a:cs typeface="Corbel"/>
              </a:rPr>
              <a:t>all your </a:t>
            </a:r>
            <a:r>
              <a:rPr sz="1800" spc="-5" dirty="0">
                <a:solidFill>
                  <a:srgbClr val="FFFFFF"/>
                </a:solidFill>
                <a:latin typeface="Corbel"/>
                <a:cs typeface="Corbel"/>
              </a:rPr>
              <a:t>application data on </a:t>
            </a:r>
            <a:r>
              <a:rPr sz="1800" dirty="0">
                <a:solidFill>
                  <a:srgbClr val="FFFFFF"/>
                </a:solidFill>
                <a:latin typeface="Corbel"/>
                <a:cs typeface="Corbel"/>
              </a:rPr>
              <a:t>your on-premises </a:t>
            </a:r>
            <a:r>
              <a:rPr sz="1800" spc="-5" dirty="0">
                <a:solidFill>
                  <a:srgbClr val="FFFFFF"/>
                </a:solidFill>
                <a:latin typeface="Corbel"/>
                <a:cs typeface="Corbel"/>
              </a:rPr>
              <a:t>storage hardware. Then, </a:t>
            </a:r>
            <a:r>
              <a:rPr sz="1800" dirty="0">
                <a:solidFill>
                  <a:srgbClr val="FFFFFF"/>
                </a:solidFill>
                <a:latin typeface="Corbel"/>
                <a:cs typeface="Corbel"/>
              </a:rPr>
              <a:t>using </a:t>
            </a:r>
            <a:r>
              <a:rPr sz="1800" spc="-5" dirty="0">
                <a:solidFill>
                  <a:srgbClr val="FFFFFF"/>
                </a:solidFill>
                <a:latin typeface="Corbel"/>
                <a:cs typeface="Corbel"/>
              </a:rPr>
              <a:t>features that help  maintain data </a:t>
            </a:r>
            <a:r>
              <a:rPr sz="1800" spc="-10" dirty="0">
                <a:solidFill>
                  <a:srgbClr val="FFFFFF"/>
                </a:solidFill>
                <a:latin typeface="Corbel"/>
                <a:cs typeface="Corbel"/>
              </a:rPr>
              <a:t>security, </a:t>
            </a:r>
            <a:r>
              <a:rPr sz="1800" spc="-5" dirty="0">
                <a:solidFill>
                  <a:srgbClr val="FFFFFF"/>
                </a:solidFill>
                <a:latin typeface="Corbel"/>
                <a:cs typeface="Corbel"/>
              </a:rPr>
              <a:t>the </a:t>
            </a:r>
            <a:r>
              <a:rPr sz="1800" dirty="0">
                <a:solidFill>
                  <a:srgbClr val="FFFFFF"/>
                </a:solidFill>
                <a:latin typeface="Corbel"/>
                <a:cs typeface="Corbel"/>
              </a:rPr>
              <a:t>gateway </a:t>
            </a:r>
            <a:r>
              <a:rPr sz="1800" spc="-5" dirty="0">
                <a:solidFill>
                  <a:srgbClr val="FFFFFF"/>
                </a:solidFill>
                <a:latin typeface="Corbel"/>
                <a:cs typeface="Corbel"/>
              </a:rPr>
              <a:t>uploads data to the </a:t>
            </a:r>
            <a:r>
              <a:rPr sz="1800" spc="-30" dirty="0">
                <a:solidFill>
                  <a:srgbClr val="FFFFFF"/>
                </a:solidFill>
                <a:latin typeface="Corbel"/>
                <a:cs typeface="Corbel"/>
              </a:rPr>
              <a:t>AWS </a:t>
            </a:r>
            <a:r>
              <a:rPr sz="1800" spc="-5" dirty="0">
                <a:solidFill>
                  <a:srgbClr val="FFFFFF"/>
                </a:solidFill>
                <a:latin typeface="Corbel"/>
                <a:cs typeface="Corbel"/>
              </a:rPr>
              <a:t>Cloud </a:t>
            </a:r>
            <a:r>
              <a:rPr sz="1800" dirty="0">
                <a:solidFill>
                  <a:srgbClr val="FFFFFF"/>
                </a:solidFill>
                <a:latin typeface="Corbel"/>
                <a:cs typeface="Corbel"/>
              </a:rPr>
              <a:t>for cost-effective </a:t>
            </a:r>
            <a:r>
              <a:rPr sz="1800" spc="-5" dirty="0">
                <a:solidFill>
                  <a:srgbClr val="FFFFFF"/>
                </a:solidFill>
                <a:latin typeface="Corbel"/>
                <a:cs typeface="Corbel"/>
              </a:rPr>
              <a:t>backup </a:t>
            </a:r>
            <a:r>
              <a:rPr sz="1800" dirty="0">
                <a:solidFill>
                  <a:srgbClr val="FFFFFF"/>
                </a:solidFill>
                <a:latin typeface="Corbel"/>
                <a:cs typeface="Corbel"/>
              </a:rPr>
              <a:t>and </a:t>
            </a:r>
            <a:r>
              <a:rPr sz="1800" spc="-5" dirty="0">
                <a:solidFill>
                  <a:srgbClr val="FFFFFF"/>
                </a:solidFill>
                <a:latin typeface="Corbel"/>
                <a:cs typeface="Corbel"/>
              </a:rPr>
              <a:t>rapid  </a:t>
            </a:r>
            <a:r>
              <a:rPr sz="1800" dirty="0">
                <a:solidFill>
                  <a:srgbClr val="FFFFFF"/>
                </a:solidFill>
                <a:latin typeface="Corbel"/>
                <a:cs typeface="Corbel"/>
              </a:rPr>
              <a:t>disaster </a:t>
            </a:r>
            <a:r>
              <a:rPr sz="1800" spc="-10" dirty="0">
                <a:solidFill>
                  <a:srgbClr val="FFFFFF"/>
                </a:solidFill>
                <a:latin typeface="Corbel"/>
                <a:cs typeface="Corbel"/>
              </a:rPr>
              <a:t>recovery. </a:t>
            </a:r>
            <a:r>
              <a:rPr sz="1800" spc="-5" dirty="0">
                <a:solidFill>
                  <a:srgbClr val="FFFFFF"/>
                </a:solidFill>
                <a:latin typeface="Corbel"/>
                <a:cs typeface="Corbel"/>
              </a:rPr>
              <a:t>This solution </a:t>
            </a:r>
            <a:r>
              <a:rPr sz="1800" dirty="0">
                <a:solidFill>
                  <a:srgbClr val="FFFFFF"/>
                </a:solidFill>
                <a:latin typeface="Corbel"/>
                <a:cs typeface="Corbel"/>
              </a:rPr>
              <a:t>is ideal if you want </a:t>
            </a:r>
            <a:r>
              <a:rPr sz="1800" spc="-5" dirty="0">
                <a:solidFill>
                  <a:srgbClr val="FFFFFF"/>
                </a:solidFill>
                <a:latin typeface="Corbel"/>
                <a:cs typeface="Corbel"/>
              </a:rPr>
              <a:t>to </a:t>
            </a:r>
            <a:r>
              <a:rPr sz="1800" spc="-10" dirty="0">
                <a:solidFill>
                  <a:srgbClr val="FFFFFF"/>
                </a:solidFill>
                <a:latin typeface="Corbel"/>
                <a:cs typeface="Corbel"/>
              </a:rPr>
              <a:t>keep </a:t>
            </a:r>
            <a:r>
              <a:rPr sz="1800" spc="-5" dirty="0">
                <a:solidFill>
                  <a:srgbClr val="FFFFFF"/>
                </a:solidFill>
                <a:latin typeface="Corbel"/>
                <a:cs typeface="Corbel"/>
              </a:rPr>
              <a:t>data </a:t>
            </a:r>
            <a:r>
              <a:rPr sz="1800" dirty="0">
                <a:solidFill>
                  <a:srgbClr val="FFFFFF"/>
                </a:solidFill>
                <a:latin typeface="Corbel"/>
                <a:cs typeface="Corbel"/>
              </a:rPr>
              <a:t>locally on-premises, because you </a:t>
            </a:r>
            <a:r>
              <a:rPr sz="1800" spc="-5" dirty="0">
                <a:solidFill>
                  <a:srgbClr val="FFFFFF"/>
                </a:solidFill>
                <a:latin typeface="Corbel"/>
                <a:cs typeface="Corbel"/>
              </a:rPr>
              <a:t>need to  have </a:t>
            </a:r>
            <a:r>
              <a:rPr sz="1800" dirty="0">
                <a:solidFill>
                  <a:srgbClr val="FFFFFF"/>
                </a:solidFill>
                <a:latin typeface="Corbel"/>
                <a:cs typeface="Corbel"/>
              </a:rPr>
              <a:t>low-latency </a:t>
            </a:r>
            <a:r>
              <a:rPr sz="1800" spc="-5" dirty="0">
                <a:solidFill>
                  <a:srgbClr val="FFFFFF"/>
                </a:solidFill>
                <a:latin typeface="Corbel"/>
                <a:cs typeface="Corbel"/>
              </a:rPr>
              <a:t>access to all </a:t>
            </a:r>
            <a:r>
              <a:rPr sz="1800" dirty="0">
                <a:solidFill>
                  <a:srgbClr val="FFFFFF"/>
                </a:solidFill>
                <a:latin typeface="Corbel"/>
                <a:cs typeface="Corbel"/>
              </a:rPr>
              <a:t>your </a:t>
            </a:r>
            <a:r>
              <a:rPr sz="1800" spc="-10" dirty="0">
                <a:solidFill>
                  <a:srgbClr val="FFFFFF"/>
                </a:solidFill>
                <a:latin typeface="Corbel"/>
                <a:cs typeface="Corbel"/>
              </a:rPr>
              <a:t>data, </a:t>
            </a:r>
            <a:r>
              <a:rPr sz="1800" spc="-5" dirty="0">
                <a:solidFill>
                  <a:srgbClr val="FFFFFF"/>
                </a:solidFill>
                <a:latin typeface="Corbel"/>
                <a:cs typeface="Corbel"/>
              </a:rPr>
              <a:t>and also to maintain backups </a:t>
            </a:r>
            <a:r>
              <a:rPr sz="1800" dirty="0">
                <a:solidFill>
                  <a:srgbClr val="FFFFFF"/>
                </a:solidFill>
                <a:latin typeface="Corbel"/>
                <a:cs typeface="Corbel"/>
              </a:rPr>
              <a:t>in</a:t>
            </a:r>
            <a:r>
              <a:rPr sz="1800" spc="25" dirty="0">
                <a:solidFill>
                  <a:srgbClr val="FFFFFF"/>
                </a:solidFill>
                <a:latin typeface="Corbel"/>
                <a:cs typeface="Corbel"/>
              </a:rPr>
              <a:t> </a:t>
            </a:r>
            <a:r>
              <a:rPr sz="1800" spc="-25" dirty="0">
                <a:solidFill>
                  <a:srgbClr val="FFFFFF"/>
                </a:solidFill>
                <a:latin typeface="Corbel"/>
                <a:cs typeface="Corbel"/>
              </a:rPr>
              <a:t>AWS.</a:t>
            </a:r>
            <a:endParaRPr sz="1800">
              <a:latin typeface="Corbel"/>
              <a:cs typeface="Corbe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37916" y="1792223"/>
            <a:ext cx="6124956" cy="33147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302891" y="1440560"/>
            <a:ext cx="7465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a:cs typeface="Corbel"/>
              </a:rPr>
              <a:t>The </a:t>
            </a:r>
            <a:r>
              <a:rPr sz="1800" dirty="0">
                <a:solidFill>
                  <a:srgbClr val="FFFFFF"/>
                </a:solidFill>
                <a:latin typeface="Corbel"/>
                <a:cs typeface="Corbel"/>
              </a:rPr>
              <a:t>following </a:t>
            </a:r>
            <a:r>
              <a:rPr sz="1800" spc="-5" dirty="0">
                <a:solidFill>
                  <a:srgbClr val="FFFFFF"/>
                </a:solidFill>
                <a:latin typeface="Corbel"/>
                <a:cs typeface="Corbel"/>
              </a:rPr>
              <a:t>diagram </a:t>
            </a:r>
            <a:r>
              <a:rPr sz="1800" dirty="0">
                <a:solidFill>
                  <a:srgbClr val="FFFFFF"/>
                </a:solidFill>
                <a:latin typeface="Corbel"/>
                <a:cs typeface="Corbel"/>
              </a:rPr>
              <a:t>provides </a:t>
            </a:r>
            <a:r>
              <a:rPr sz="1800" spc="-5" dirty="0">
                <a:solidFill>
                  <a:srgbClr val="FFFFFF"/>
                </a:solidFill>
                <a:latin typeface="Corbel"/>
                <a:cs typeface="Corbel"/>
              </a:rPr>
              <a:t>an overview of the stored volumes</a:t>
            </a:r>
            <a:r>
              <a:rPr sz="1800" spc="50" dirty="0">
                <a:solidFill>
                  <a:srgbClr val="FFFFFF"/>
                </a:solidFill>
                <a:latin typeface="Corbel"/>
                <a:cs typeface="Corbel"/>
              </a:rPr>
              <a:t> </a:t>
            </a:r>
            <a:r>
              <a:rPr sz="1800" dirty="0">
                <a:solidFill>
                  <a:srgbClr val="FFFFFF"/>
                </a:solidFill>
                <a:latin typeface="Corbel"/>
                <a:cs typeface="Corbel"/>
              </a:rPr>
              <a:t>deployment</a:t>
            </a:r>
            <a:endParaRPr sz="1800">
              <a:latin typeface="Corbel"/>
              <a:cs typeface="Corbe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5" dirty="0"/>
              <a:t>Tape</a:t>
            </a:r>
            <a:r>
              <a:rPr spc="-170" dirty="0"/>
              <a:t> </a:t>
            </a:r>
            <a:r>
              <a:rPr spc="-5" dirty="0"/>
              <a:t>Gateway</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marR="5080">
              <a:lnSpc>
                <a:spcPct val="100000"/>
              </a:lnSpc>
              <a:spcBef>
                <a:spcPts val="100"/>
              </a:spcBef>
            </a:pPr>
            <a:r>
              <a:rPr spc="-40" dirty="0"/>
              <a:t>Tape </a:t>
            </a:r>
            <a:r>
              <a:rPr spc="-5" dirty="0"/>
              <a:t>Gateway offers </a:t>
            </a:r>
            <a:r>
              <a:rPr dirty="0"/>
              <a:t>a </a:t>
            </a:r>
            <a:r>
              <a:rPr spc="-5" dirty="0"/>
              <a:t>durable, cost-effective solution to archive </a:t>
            </a:r>
            <a:r>
              <a:rPr dirty="0"/>
              <a:t>your </a:t>
            </a:r>
            <a:r>
              <a:rPr spc="-5" dirty="0"/>
              <a:t>data </a:t>
            </a:r>
            <a:r>
              <a:rPr dirty="0"/>
              <a:t>in </a:t>
            </a:r>
            <a:r>
              <a:rPr spc="-5" dirty="0"/>
              <a:t>the </a:t>
            </a:r>
            <a:r>
              <a:rPr spc="-30" dirty="0"/>
              <a:t>AWS </a:t>
            </a:r>
            <a:r>
              <a:rPr spc="-5" dirty="0"/>
              <a:t>Cloud. The </a:t>
            </a:r>
            <a:r>
              <a:rPr dirty="0"/>
              <a:t>VTL  </a:t>
            </a:r>
            <a:r>
              <a:rPr spc="-5" dirty="0"/>
              <a:t>interface </a:t>
            </a:r>
            <a:r>
              <a:rPr dirty="0"/>
              <a:t>it provides </a:t>
            </a:r>
            <a:r>
              <a:rPr spc="-5" dirty="0"/>
              <a:t>lets </a:t>
            </a:r>
            <a:r>
              <a:rPr dirty="0"/>
              <a:t>you </a:t>
            </a:r>
            <a:r>
              <a:rPr spc="-5" dirty="0"/>
              <a:t>leverage </a:t>
            </a:r>
            <a:r>
              <a:rPr dirty="0"/>
              <a:t>your </a:t>
            </a:r>
            <a:r>
              <a:rPr spc="-5" dirty="0"/>
              <a:t>existing tape-based backup application </a:t>
            </a:r>
            <a:r>
              <a:rPr dirty="0"/>
              <a:t>infrastructure </a:t>
            </a:r>
            <a:r>
              <a:rPr spc="-5" dirty="0"/>
              <a:t>to store  data </a:t>
            </a:r>
            <a:r>
              <a:rPr dirty="0"/>
              <a:t>on </a:t>
            </a:r>
            <a:r>
              <a:rPr spc="-5" dirty="0"/>
              <a:t>virtual tape cartridges that </a:t>
            </a:r>
            <a:r>
              <a:rPr dirty="0"/>
              <a:t>you </a:t>
            </a:r>
            <a:r>
              <a:rPr spc="-5" dirty="0"/>
              <a:t>create </a:t>
            </a:r>
            <a:r>
              <a:rPr dirty="0"/>
              <a:t>on your </a:t>
            </a:r>
            <a:r>
              <a:rPr spc="-5" dirty="0"/>
              <a:t>tape </a:t>
            </a:r>
            <a:r>
              <a:rPr spc="-15" dirty="0"/>
              <a:t>gateway. </a:t>
            </a:r>
            <a:r>
              <a:rPr spc="-5" dirty="0"/>
              <a:t>Each tape </a:t>
            </a:r>
            <a:r>
              <a:rPr dirty="0"/>
              <a:t>gateway is </a:t>
            </a:r>
            <a:r>
              <a:rPr spc="-5" dirty="0"/>
              <a:t>preconfigured  </a:t>
            </a:r>
            <a:r>
              <a:rPr dirty="0"/>
              <a:t>with a </a:t>
            </a:r>
            <a:r>
              <a:rPr spc="-5" dirty="0"/>
              <a:t>media changer and tape drives, </a:t>
            </a:r>
            <a:r>
              <a:rPr dirty="0"/>
              <a:t>which </a:t>
            </a:r>
            <a:r>
              <a:rPr spc="-5" dirty="0"/>
              <a:t>are available to </a:t>
            </a:r>
            <a:r>
              <a:rPr dirty="0"/>
              <a:t>your </a:t>
            </a:r>
            <a:r>
              <a:rPr spc="-5" dirty="0"/>
              <a:t>existing client backup applications </a:t>
            </a:r>
            <a:r>
              <a:rPr spc="-10" dirty="0"/>
              <a:t>as  </a:t>
            </a:r>
            <a:r>
              <a:rPr dirty="0"/>
              <a:t>iSCSI </a:t>
            </a:r>
            <a:r>
              <a:rPr spc="-5" dirty="0"/>
              <a:t>devices. </a:t>
            </a:r>
            <a:r>
              <a:rPr spc="-55" dirty="0"/>
              <a:t>You </a:t>
            </a:r>
            <a:r>
              <a:rPr spc="-5" dirty="0"/>
              <a:t>add tape cartridges as you need to archive </a:t>
            </a:r>
            <a:r>
              <a:rPr dirty="0"/>
              <a:t>your</a:t>
            </a:r>
            <a:r>
              <a:rPr spc="-50" dirty="0"/>
              <a:t> </a:t>
            </a:r>
            <a:r>
              <a:rPr spc="-5" dirty="0"/>
              <a:t>data.</a:t>
            </a:r>
          </a:p>
          <a:p>
            <a:pPr marL="12700">
              <a:lnSpc>
                <a:spcPct val="100000"/>
              </a:lnSpc>
            </a:pPr>
            <a:r>
              <a:rPr spc="-5" dirty="0"/>
              <a:t>The </a:t>
            </a:r>
            <a:r>
              <a:rPr dirty="0"/>
              <a:t>following </a:t>
            </a:r>
            <a:r>
              <a:rPr spc="-5" dirty="0"/>
              <a:t>diagram </a:t>
            </a:r>
            <a:r>
              <a:rPr dirty="0"/>
              <a:t>provides </a:t>
            </a:r>
            <a:r>
              <a:rPr spc="-5" dirty="0"/>
              <a:t>an overview of the tape </a:t>
            </a:r>
            <a:r>
              <a:rPr dirty="0"/>
              <a:t>gateway</a:t>
            </a:r>
            <a:r>
              <a:rPr spc="65" dirty="0"/>
              <a:t> </a:t>
            </a:r>
            <a:r>
              <a:rPr dirty="0"/>
              <a:t>deployment.</a:t>
            </a:r>
          </a:p>
        </p:txBody>
      </p:sp>
      <p:sp>
        <p:nvSpPr>
          <p:cNvPr id="4" name="object 4"/>
          <p:cNvSpPr/>
          <p:nvPr/>
        </p:nvSpPr>
        <p:spPr>
          <a:xfrm>
            <a:off x="2359151" y="2988564"/>
            <a:ext cx="6950964" cy="37124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2502" y="760476"/>
            <a:ext cx="2708592" cy="61213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24534" y="1424787"/>
            <a:ext cx="9954260" cy="3683635"/>
          </a:xfrm>
          <a:prstGeom prst="rect">
            <a:avLst/>
          </a:prstGeom>
        </p:spPr>
        <p:txBody>
          <a:bodyPr vert="horz" wrap="square" lIns="0" tIns="165100" rIns="0" bIns="0" rtlCol="0">
            <a:spAutoFit/>
          </a:bodyPr>
          <a:lstStyle/>
          <a:p>
            <a:pPr marL="299085" indent="-287020">
              <a:lnSpc>
                <a:spcPct val="100000"/>
              </a:lnSpc>
              <a:spcBef>
                <a:spcPts val="1300"/>
              </a:spcBef>
              <a:buFont typeface="Arial"/>
              <a:buChar char="•"/>
              <a:tabLst>
                <a:tab pos="299085" algn="l"/>
                <a:tab pos="299720" algn="l"/>
              </a:tabLst>
            </a:pPr>
            <a:r>
              <a:rPr sz="2000" spc="-5" dirty="0">
                <a:solidFill>
                  <a:srgbClr val="FFFFFF"/>
                </a:solidFill>
                <a:latin typeface="Corbel"/>
                <a:cs typeface="Corbel"/>
              </a:rPr>
              <a:t>File </a:t>
            </a:r>
            <a:r>
              <a:rPr sz="2000" dirty="0">
                <a:solidFill>
                  <a:srgbClr val="FFFFFF"/>
                </a:solidFill>
                <a:latin typeface="Corbel"/>
                <a:cs typeface="Corbel"/>
              </a:rPr>
              <a:t>Gateway – </a:t>
            </a:r>
            <a:r>
              <a:rPr sz="2000" spc="-5" dirty="0">
                <a:solidFill>
                  <a:srgbClr val="FFFFFF"/>
                </a:solidFill>
                <a:latin typeface="Corbel"/>
                <a:cs typeface="Corbel"/>
              </a:rPr>
              <a:t>For </a:t>
            </a:r>
            <a:r>
              <a:rPr sz="2000" dirty="0">
                <a:solidFill>
                  <a:srgbClr val="FFFFFF"/>
                </a:solidFill>
                <a:latin typeface="Corbel"/>
                <a:cs typeface="Corbel"/>
              </a:rPr>
              <a:t>flat files, </a:t>
            </a:r>
            <a:r>
              <a:rPr sz="2000" spc="-5" dirty="0">
                <a:solidFill>
                  <a:srgbClr val="FFFFFF"/>
                </a:solidFill>
                <a:latin typeface="Corbel"/>
                <a:cs typeface="Corbel"/>
              </a:rPr>
              <a:t>stored </a:t>
            </a:r>
            <a:r>
              <a:rPr sz="2000" dirty="0">
                <a:solidFill>
                  <a:srgbClr val="FFFFFF"/>
                </a:solidFill>
                <a:latin typeface="Corbel"/>
                <a:cs typeface="Corbel"/>
              </a:rPr>
              <a:t>directly </a:t>
            </a:r>
            <a:r>
              <a:rPr sz="2000" spc="-5" dirty="0">
                <a:solidFill>
                  <a:srgbClr val="FFFFFF"/>
                </a:solidFill>
                <a:latin typeface="Corbel"/>
                <a:cs typeface="Corbel"/>
              </a:rPr>
              <a:t>on</a:t>
            </a:r>
            <a:r>
              <a:rPr sz="2000" spc="-175" dirty="0">
                <a:solidFill>
                  <a:srgbClr val="FFFFFF"/>
                </a:solidFill>
                <a:latin typeface="Corbel"/>
                <a:cs typeface="Corbel"/>
              </a:rPr>
              <a:t> </a:t>
            </a:r>
            <a:r>
              <a:rPr sz="2000" dirty="0">
                <a:solidFill>
                  <a:srgbClr val="FFFFFF"/>
                </a:solidFill>
                <a:latin typeface="Corbel"/>
                <a:cs typeface="Corbel"/>
              </a:rPr>
              <a:t>S3.</a:t>
            </a:r>
            <a:endParaRPr sz="2000" dirty="0">
              <a:latin typeface="Corbel"/>
              <a:cs typeface="Corbel"/>
            </a:endParaRPr>
          </a:p>
          <a:p>
            <a:pPr marL="299085" indent="-287020">
              <a:lnSpc>
                <a:spcPct val="100000"/>
              </a:lnSpc>
              <a:spcBef>
                <a:spcPts val="1200"/>
              </a:spcBef>
              <a:buFont typeface="Arial"/>
              <a:buChar char="•"/>
              <a:tabLst>
                <a:tab pos="299085" algn="l"/>
                <a:tab pos="299720" algn="l"/>
              </a:tabLst>
            </a:pPr>
            <a:r>
              <a:rPr sz="2000" spc="-20" dirty="0">
                <a:solidFill>
                  <a:srgbClr val="FFFFFF"/>
                </a:solidFill>
                <a:latin typeface="Corbel"/>
                <a:cs typeface="Corbel"/>
              </a:rPr>
              <a:t>Volume</a:t>
            </a:r>
            <a:r>
              <a:rPr sz="2000" spc="-85" dirty="0">
                <a:solidFill>
                  <a:srgbClr val="FFFFFF"/>
                </a:solidFill>
                <a:latin typeface="Corbel"/>
                <a:cs typeface="Corbel"/>
              </a:rPr>
              <a:t> </a:t>
            </a:r>
            <a:r>
              <a:rPr sz="2000" spc="-5" dirty="0">
                <a:solidFill>
                  <a:srgbClr val="FFFFFF"/>
                </a:solidFill>
                <a:latin typeface="Corbel"/>
                <a:cs typeface="Corbel"/>
              </a:rPr>
              <a:t>Gateway</a:t>
            </a:r>
            <a:endParaRPr sz="2000" dirty="0">
              <a:latin typeface="Corbel"/>
              <a:cs typeface="Corbel"/>
            </a:endParaRPr>
          </a:p>
          <a:p>
            <a:pPr marL="756285" lvl="1" indent="-287655">
              <a:lnSpc>
                <a:spcPct val="100000"/>
              </a:lnSpc>
              <a:spcBef>
                <a:spcPts val="1200"/>
              </a:spcBef>
              <a:buFont typeface="Arial"/>
              <a:buChar char="•"/>
              <a:tabLst>
                <a:tab pos="756285" algn="l"/>
                <a:tab pos="756920" algn="l"/>
              </a:tabLst>
            </a:pPr>
            <a:r>
              <a:rPr sz="2000" dirty="0">
                <a:solidFill>
                  <a:srgbClr val="FFFFFF"/>
                </a:solidFill>
                <a:latin typeface="Corbel"/>
                <a:cs typeface="Corbel"/>
              </a:rPr>
              <a:t>Stored </a:t>
            </a:r>
            <a:r>
              <a:rPr sz="2000" spc="-15" dirty="0">
                <a:solidFill>
                  <a:srgbClr val="FFFFFF"/>
                </a:solidFill>
                <a:latin typeface="Corbel"/>
                <a:cs typeface="Corbel"/>
              </a:rPr>
              <a:t>Volumes </a:t>
            </a:r>
            <a:r>
              <a:rPr sz="2000" dirty="0">
                <a:solidFill>
                  <a:srgbClr val="FFFFFF"/>
                </a:solidFill>
                <a:latin typeface="Corbel"/>
                <a:cs typeface="Corbel"/>
              </a:rPr>
              <a:t>– </a:t>
            </a:r>
            <a:r>
              <a:rPr sz="2000" spc="-5" dirty="0">
                <a:solidFill>
                  <a:srgbClr val="FFFFFF"/>
                </a:solidFill>
                <a:latin typeface="Corbel"/>
                <a:cs typeface="Corbel"/>
              </a:rPr>
              <a:t>Entire </a:t>
            </a:r>
            <a:r>
              <a:rPr sz="2000" dirty="0">
                <a:solidFill>
                  <a:srgbClr val="FFFFFF"/>
                </a:solidFill>
                <a:latin typeface="Corbel"/>
                <a:cs typeface="Corbel"/>
              </a:rPr>
              <a:t>Dataset is </a:t>
            </a:r>
            <a:r>
              <a:rPr sz="2000" spc="-5" dirty="0">
                <a:solidFill>
                  <a:srgbClr val="FFFFFF"/>
                </a:solidFill>
                <a:latin typeface="Corbel"/>
                <a:cs typeface="Corbel"/>
              </a:rPr>
              <a:t>stored on </a:t>
            </a:r>
            <a:r>
              <a:rPr sz="2000" dirty="0">
                <a:solidFill>
                  <a:srgbClr val="FFFFFF"/>
                </a:solidFill>
                <a:latin typeface="Corbel"/>
                <a:cs typeface="Corbel"/>
              </a:rPr>
              <a:t>site and is asynchronously </a:t>
            </a:r>
            <a:r>
              <a:rPr sz="2000" spc="-10" dirty="0">
                <a:solidFill>
                  <a:srgbClr val="FFFFFF"/>
                </a:solidFill>
                <a:latin typeface="Corbel"/>
                <a:cs typeface="Corbel"/>
              </a:rPr>
              <a:t>backed </a:t>
            </a:r>
            <a:r>
              <a:rPr sz="2000" spc="-5" dirty="0">
                <a:solidFill>
                  <a:srgbClr val="FFFFFF"/>
                </a:solidFill>
                <a:latin typeface="Corbel"/>
                <a:cs typeface="Corbel"/>
              </a:rPr>
              <a:t>up to</a:t>
            </a:r>
            <a:r>
              <a:rPr sz="2000" spc="-195" dirty="0">
                <a:solidFill>
                  <a:srgbClr val="FFFFFF"/>
                </a:solidFill>
                <a:latin typeface="Corbel"/>
                <a:cs typeface="Corbel"/>
              </a:rPr>
              <a:t> </a:t>
            </a:r>
            <a:r>
              <a:rPr sz="2000" dirty="0">
                <a:solidFill>
                  <a:srgbClr val="FFFFFF"/>
                </a:solidFill>
                <a:latin typeface="Corbel"/>
                <a:cs typeface="Corbel"/>
              </a:rPr>
              <a:t>S3.</a:t>
            </a:r>
            <a:endParaRPr sz="2000" dirty="0">
              <a:latin typeface="Corbel"/>
              <a:cs typeface="Corbel"/>
            </a:endParaRPr>
          </a:p>
          <a:p>
            <a:pPr marL="756285" marR="78105" lvl="1" indent="-287020">
              <a:lnSpc>
                <a:spcPct val="150000"/>
              </a:lnSpc>
              <a:buFont typeface="Arial"/>
              <a:buChar char="•"/>
              <a:tabLst>
                <a:tab pos="756285" algn="l"/>
                <a:tab pos="756920" algn="l"/>
              </a:tabLst>
            </a:pPr>
            <a:r>
              <a:rPr sz="2000" spc="-5" dirty="0">
                <a:solidFill>
                  <a:srgbClr val="FFFFFF"/>
                </a:solidFill>
                <a:latin typeface="Corbel"/>
                <a:cs typeface="Corbel"/>
              </a:rPr>
              <a:t>Cached </a:t>
            </a:r>
            <a:r>
              <a:rPr sz="2000" spc="-15" dirty="0">
                <a:solidFill>
                  <a:srgbClr val="FFFFFF"/>
                </a:solidFill>
                <a:latin typeface="Corbel"/>
                <a:cs typeface="Corbel"/>
              </a:rPr>
              <a:t>Volumes </a:t>
            </a:r>
            <a:r>
              <a:rPr sz="2000" dirty="0">
                <a:solidFill>
                  <a:srgbClr val="FFFFFF"/>
                </a:solidFill>
                <a:latin typeface="Corbel"/>
                <a:cs typeface="Corbel"/>
              </a:rPr>
              <a:t>– </a:t>
            </a:r>
            <a:r>
              <a:rPr sz="2000" spc="-5" dirty="0">
                <a:solidFill>
                  <a:srgbClr val="FFFFFF"/>
                </a:solidFill>
                <a:latin typeface="Corbel"/>
                <a:cs typeface="Corbel"/>
              </a:rPr>
              <a:t>Entire </a:t>
            </a:r>
            <a:r>
              <a:rPr sz="2000" dirty="0">
                <a:solidFill>
                  <a:srgbClr val="FFFFFF"/>
                </a:solidFill>
                <a:latin typeface="Corbel"/>
                <a:cs typeface="Corbel"/>
              </a:rPr>
              <a:t>Dataset is </a:t>
            </a:r>
            <a:r>
              <a:rPr sz="2000" spc="-5" dirty="0">
                <a:solidFill>
                  <a:srgbClr val="FFFFFF"/>
                </a:solidFill>
                <a:latin typeface="Corbel"/>
                <a:cs typeface="Corbel"/>
              </a:rPr>
              <a:t>stored on </a:t>
            </a:r>
            <a:r>
              <a:rPr sz="2000" dirty="0">
                <a:solidFill>
                  <a:srgbClr val="FFFFFF"/>
                </a:solidFill>
                <a:latin typeface="Corbel"/>
                <a:cs typeface="Corbel"/>
              </a:rPr>
              <a:t>S3 and </a:t>
            </a:r>
            <a:r>
              <a:rPr sz="2000" spc="-5" dirty="0">
                <a:solidFill>
                  <a:srgbClr val="FFFFFF"/>
                </a:solidFill>
                <a:latin typeface="Corbel"/>
                <a:cs typeface="Corbel"/>
              </a:rPr>
              <a:t>the </a:t>
            </a:r>
            <a:r>
              <a:rPr sz="2000" dirty="0">
                <a:solidFill>
                  <a:srgbClr val="FFFFFF"/>
                </a:solidFill>
                <a:latin typeface="Corbel"/>
                <a:cs typeface="Corbel"/>
              </a:rPr>
              <a:t>most </a:t>
            </a:r>
            <a:r>
              <a:rPr sz="2000" spc="-5" dirty="0">
                <a:solidFill>
                  <a:srgbClr val="FFFFFF"/>
                </a:solidFill>
                <a:latin typeface="Corbel"/>
                <a:cs typeface="Corbel"/>
              </a:rPr>
              <a:t>frequently accessed data  </a:t>
            </a:r>
            <a:r>
              <a:rPr sz="2000" dirty="0">
                <a:solidFill>
                  <a:srgbClr val="FFFFFF"/>
                </a:solidFill>
                <a:latin typeface="Corbel"/>
                <a:cs typeface="Corbel"/>
              </a:rPr>
              <a:t>is cached </a:t>
            </a:r>
            <a:r>
              <a:rPr sz="2000" spc="-5" dirty="0">
                <a:solidFill>
                  <a:srgbClr val="FFFFFF"/>
                </a:solidFill>
                <a:latin typeface="Corbel"/>
                <a:cs typeface="Corbel"/>
              </a:rPr>
              <a:t>on</a:t>
            </a:r>
            <a:r>
              <a:rPr sz="2000" spc="-30" dirty="0">
                <a:solidFill>
                  <a:srgbClr val="FFFFFF"/>
                </a:solidFill>
                <a:latin typeface="Corbel"/>
                <a:cs typeface="Corbel"/>
              </a:rPr>
              <a:t> </a:t>
            </a:r>
            <a:r>
              <a:rPr sz="2000" spc="-5" dirty="0">
                <a:solidFill>
                  <a:srgbClr val="FFFFFF"/>
                </a:solidFill>
                <a:latin typeface="Corbel"/>
                <a:cs typeface="Corbel"/>
              </a:rPr>
              <a:t>site.</a:t>
            </a:r>
            <a:endParaRPr sz="2000" dirty="0">
              <a:latin typeface="Corbel"/>
              <a:cs typeface="Corbel"/>
            </a:endParaRPr>
          </a:p>
          <a:p>
            <a:pPr marL="299085" indent="-287020">
              <a:lnSpc>
                <a:spcPct val="100000"/>
              </a:lnSpc>
              <a:spcBef>
                <a:spcPts val="1200"/>
              </a:spcBef>
              <a:buFont typeface="Arial"/>
              <a:buChar char="•"/>
              <a:tabLst>
                <a:tab pos="299085" algn="l"/>
                <a:tab pos="299720" algn="l"/>
              </a:tabLst>
            </a:pPr>
            <a:r>
              <a:rPr sz="2000" dirty="0">
                <a:solidFill>
                  <a:srgbClr val="FFFFFF"/>
                </a:solidFill>
                <a:latin typeface="Corbel"/>
                <a:cs typeface="Corbel"/>
              </a:rPr>
              <a:t>Gateway Virtual</a:t>
            </a:r>
            <a:r>
              <a:rPr sz="2000" spc="-285" dirty="0">
                <a:solidFill>
                  <a:srgbClr val="FFFFFF"/>
                </a:solidFill>
                <a:latin typeface="Corbel"/>
                <a:cs typeface="Corbel"/>
              </a:rPr>
              <a:t> </a:t>
            </a:r>
            <a:r>
              <a:rPr sz="2000" spc="-35" dirty="0">
                <a:solidFill>
                  <a:srgbClr val="FFFFFF"/>
                </a:solidFill>
                <a:latin typeface="Corbel"/>
                <a:cs typeface="Corbel"/>
              </a:rPr>
              <a:t>Tape </a:t>
            </a:r>
            <a:r>
              <a:rPr sz="2000" dirty="0">
                <a:solidFill>
                  <a:srgbClr val="FFFFFF"/>
                </a:solidFill>
                <a:latin typeface="Corbel"/>
                <a:cs typeface="Corbel"/>
              </a:rPr>
              <a:t>Library (VTL)</a:t>
            </a:r>
            <a:endParaRPr sz="2000" dirty="0">
              <a:latin typeface="Corbel"/>
              <a:cs typeface="Corbel"/>
            </a:endParaRPr>
          </a:p>
          <a:p>
            <a:pPr marL="756285" marR="405130" lvl="1" indent="-287020">
              <a:lnSpc>
                <a:spcPct val="150000"/>
              </a:lnSpc>
              <a:buFont typeface="Arial"/>
              <a:buChar char="•"/>
              <a:tabLst>
                <a:tab pos="756285" algn="l"/>
                <a:tab pos="756920" algn="l"/>
              </a:tabLst>
            </a:pPr>
            <a:r>
              <a:rPr sz="2000" dirty="0">
                <a:solidFill>
                  <a:srgbClr val="FFFFFF"/>
                </a:solidFill>
                <a:latin typeface="Corbel"/>
                <a:cs typeface="Corbel"/>
              </a:rPr>
              <a:t>Used for </a:t>
            </a:r>
            <a:r>
              <a:rPr sz="2000" spc="-5" dirty="0">
                <a:solidFill>
                  <a:srgbClr val="FFFFFF"/>
                </a:solidFill>
                <a:latin typeface="Corbel"/>
                <a:cs typeface="Corbel"/>
              </a:rPr>
              <a:t>backup </a:t>
            </a:r>
            <a:r>
              <a:rPr sz="2000" dirty="0">
                <a:solidFill>
                  <a:srgbClr val="FFFFFF"/>
                </a:solidFill>
                <a:latin typeface="Corbel"/>
                <a:cs typeface="Corbel"/>
              </a:rPr>
              <a:t>and </a:t>
            </a:r>
            <a:r>
              <a:rPr sz="2000" spc="-5" dirty="0">
                <a:solidFill>
                  <a:srgbClr val="FFFFFF"/>
                </a:solidFill>
                <a:latin typeface="Corbel"/>
                <a:cs typeface="Corbel"/>
              </a:rPr>
              <a:t>uses </a:t>
            </a:r>
            <a:r>
              <a:rPr sz="2000" dirty="0">
                <a:solidFill>
                  <a:srgbClr val="FFFFFF"/>
                </a:solidFill>
                <a:latin typeface="Corbel"/>
                <a:cs typeface="Corbel"/>
              </a:rPr>
              <a:t>popular </a:t>
            </a:r>
            <a:r>
              <a:rPr sz="2000" spc="-5" dirty="0">
                <a:solidFill>
                  <a:srgbClr val="FFFFFF"/>
                </a:solidFill>
                <a:latin typeface="Corbel"/>
                <a:cs typeface="Corbel"/>
              </a:rPr>
              <a:t>backup applications </a:t>
            </a:r>
            <a:r>
              <a:rPr sz="2000" spc="-10" dirty="0">
                <a:solidFill>
                  <a:srgbClr val="FFFFFF"/>
                </a:solidFill>
                <a:latin typeface="Corbel"/>
                <a:cs typeface="Corbel"/>
              </a:rPr>
              <a:t>like </a:t>
            </a:r>
            <a:r>
              <a:rPr sz="2000" spc="-5" dirty="0">
                <a:solidFill>
                  <a:srgbClr val="FFFFFF"/>
                </a:solidFill>
                <a:latin typeface="Corbel"/>
                <a:cs typeface="Corbel"/>
              </a:rPr>
              <a:t>NetBackup, Backup Exec,  </a:t>
            </a:r>
            <a:r>
              <a:rPr sz="2000" spc="-20" dirty="0">
                <a:solidFill>
                  <a:srgbClr val="FFFFFF"/>
                </a:solidFill>
                <a:latin typeface="Corbel"/>
                <a:cs typeface="Corbel"/>
              </a:rPr>
              <a:t>Veam</a:t>
            </a:r>
            <a:r>
              <a:rPr sz="2000" spc="-15" dirty="0">
                <a:solidFill>
                  <a:srgbClr val="FFFFFF"/>
                </a:solidFill>
                <a:latin typeface="Corbel"/>
                <a:cs typeface="Corbel"/>
              </a:rPr>
              <a:t> </a:t>
            </a:r>
            <a:r>
              <a:rPr sz="2000" dirty="0">
                <a:solidFill>
                  <a:srgbClr val="FFFFFF"/>
                </a:solidFill>
                <a:latin typeface="Corbel"/>
                <a:cs typeface="Corbel"/>
              </a:rPr>
              <a:t>etc.,</a:t>
            </a:r>
            <a:endParaRPr sz="2000" dirty="0">
              <a:latin typeface="Corbel"/>
              <a:cs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7008" y="1043939"/>
            <a:ext cx="9482328" cy="49194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678</TotalTime>
  <Words>4483</Words>
  <Application>Microsoft Office PowerPoint</Application>
  <PresentationFormat>Widescreen</PresentationFormat>
  <Paragraphs>329</Paragraphs>
  <Slides>84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Corbel</vt:lpstr>
      <vt:lpstr>Courier New</vt:lpstr>
      <vt:lpstr>Times New Roman</vt:lpstr>
      <vt:lpstr>Wingdings</vt:lpstr>
      <vt:lpstr>Office Theme</vt:lpstr>
      <vt:lpstr>www.cvijay.com     Call: 9791558457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https://s3-eu-west-  1.amazonaws.com/nuageacademy/bala/index.html</vt:lpstr>
      <vt:lpstr>PowerPoint Presentation</vt:lpstr>
      <vt:lpstr>PowerPoint Presentation</vt:lpstr>
      <vt:lpstr>PowerPoint Presentation</vt:lpstr>
      <vt:lpstr>USECASE: A large enterprise has highly sensitive customer data which is  stored in several Amazon S3 buckets. Which of the features should be  enabled to detect unauthorized access to the buckets? Solution : Enable Amazon S3 server access logs</vt:lpstr>
      <vt:lpstr>The Amazon S3 notification feature enables you to receive notifications  when certain events happen in your bucket. To enable notifications, you  must first add a notification configuration identifying the events you want  Amazon S3 to publish, and the destinations where you want Amazon S3  to send the event notifications.</vt:lpstr>
      <vt:lpstr>Lifecycle configuration enables you to specify the lifecycle management of  objects in a bucket. The configuration is a set of one or more rules, where  each rule defines an action for Amazon S3 to apply to a group of objects. These actions can be classified as Transition actions and Expiration actions.</vt:lpstr>
      <vt:lpstr>PowerPoint Presentation</vt:lpstr>
      <vt:lpstr>PowerPoint Presentation</vt:lpstr>
      <vt:lpstr>PowerPoint Presentation</vt:lpstr>
      <vt:lpstr>PowerPoint Presentation</vt:lpstr>
      <vt:lpstr>https://s3-eu-west-1.amazonaws.com/nuageacademy</vt:lpstr>
      <vt:lpstr>PowerPoint Presentation</vt:lpstr>
      <vt:lpstr>Read the S3 FAQ before  taking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Following table lists the set of ACL permissions that S3 supports for  bucket and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Glacier is an extremely low cost storage service for  data archival. Amazon Glacier stores data for as little  as $0.01 per GB per month, and is optimized for data  that is infrequently accessed and for which data  retrieval times of 3 – 5 hours are suitable.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Import/Export disk accelerates moving large amount of  data in and out of the AWS cloud using portable storage  devices for transport. AWS Import/Export disk transfers your  data directly onto and  off of storage devices using Amazon’s  high-speed internal network and bypassing the internet</vt:lpstr>
      <vt:lpstr>PowerPoint Presentation</vt:lpstr>
      <vt:lpstr>PowerPoint Presentation</vt:lpstr>
      <vt:lpstr>Storage Gateway</vt:lpstr>
      <vt:lpstr>storage in the AWS</vt:lpstr>
      <vt:lpstr>File Gateway– File gateway is a type of AWS Storage Gateway that supports a file interface into</vt:lpstr>
      <vt:lpstr>Volume Gateways</vt:lpstr>
      <vt:lpstr>Cached Volumes Architecture - Cached volumes let you use Amazon Simple Storage Service (Amazon S3) as your primary data storage while  retaining frequently accessed data locally in your storage gateway. Cached volumes minimize the need to scale your  on-premises storage infrastructure, while still providing your applications with low latency access to their frequently  accessed data. You can create storage volumes up to 32 TiB in size and attach to them as iSCSI devices from your on-  premises application servers. Your gateway stores data that you write to these volumes in Amazon S3 and retains  recently read data in your on-premises storage gateway's cache and upload buffer storage.</vt:lpstr>
      <vt:lpstr>The following diagram provides an overview of the cached volumes deployment</vt:lpstr>
      <vt:lpstr>Stored Volumes Architecture</vt:lpstr>
      <vt:lpstr>PowerPoint Presentation</vt:lpstr>
      <vt:lpstr>Tape Gateway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S3 Introduction</dc:title>
  <dc:creator>Maheswaran, Paul Francis</dc:creator>
  <cp:lastModifiedBy>C, Vijayaragavan</cp:lastModifiedBy>
  <cp:revision>15</cp:revision>
  <dcterms:created xsi:type="dcterms:W3CDTF">2019-04-12T19:37:05Z</dcterms:created>
  <dcterms:modified xsi:type="dcterms:W3CDTF">2019-11-27T14:06:38Z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2019-02-03T00:00:00Z</vt:filetime>
  </property>
  <property fmtid="{D5CDD505-2E9C-101B-9397-08002B2CF9AE}" pid="3" name="Creator">
    <vt:lpwstr>Microsoft® PowerPoint® 2013</vt:lpwstr>
  </property>
  <property fmtid="{D5CDD505-2E9C-101B-9397-08002B2CF9AE}" pid="4" name="LastSaved">
    <vt:filetime>2019-04-12T00:00:00Z</vt:filetime>
  </property>
</Properties>
</file>